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95" r:id="rId2"/>
    <p:sldId id="256" r:id="rId3"/>
    <p:sldId id="264" r:id="rId4"/>
    <p:sldId id="266" r:id="rId5"/>
    <p:sldId id="267" r:id="rId6"/>
    <p:sldId id="271" r:id="rId7"/>
    <p:sldId id="270" r:id="rId8"/>
    <p:sldId id="292" r:id="rId9"/>
    <p:sldId id="279" r:id="rId10"/>
    <p:sldId id="283" r:id="rId11"/>
    <p:sldId id="284" r:id="rId12"/>
    <p:sldId id="285" r:id="rId13"/>
    <p:sldId id="286" r:id="rId14"/>
    <p:sldId id="282" r:id="rId15"/>
    <p:sldId id="290" r:id="rId16"/>
    <p:sldId id="29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42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7CD51-246D-4635-A67D-100F0E13A77C}" type="datetimeFigureOut">
              <a:rPr lang="ru-RU" smtClean="0"/>
              <a:pPr/>
              <a:t>08.11.2013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45418D-A8E3-4C0A-951F-EF38F7EA12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7CD51-246D-4635-A67D-100F0E13A77C}" type="datetimeFigureOut">
              <a:rPr lang="ru-RU" smtClean="0"/>
              <a:pPr/>
              <a:t>08.11.2013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5418D-A8E3-4C0A-951F-EF38F7EA12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7CD51-246D-4635-A67D-100F0E13A77C}" type="datetimeFigureOut">
              <a:rPr lang="ru-RU" smtClean="0"/>
              <a:pPr/>
              <a:t>08.11.2013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5418D-A8E3-4C0A-951F-EF38F7EA12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AC7CD51-246D-4635-A67D-100F0E13A77C}" type="datetimeFigureOut">
              <a:rPr lang="ru-RU" smtClean="0"/>
              <a:pPr/>
              <a:t>08.11.2013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8645418D-A8E3-4C0A-951F-EF38F7EA12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7CD51-246D-4635-A67D-100F0E13A77C}" type="datetimeFigureOut">
              <a:rPr lang="ru-RU" smtClean="0"/>
              <a:pPr/>
              <a:t>08.11.2013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5418D-A8E3-4C0A-951F-EF38F7EA12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7CD51-246D-4635-A67D-100F0E13A77C}" type="datetimeFigureOut">
              <a:rPr lang="ru-RU" smtClean="0"/>
              <a:pPr/>
              <a:t>08.11.2013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5418D-A8E3-4C0A-951F-EF38F7EA12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5418D-A8E3-4C0A-951F-EF38F7EA12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7CD51-246D-4635-A67D-100F0E13A77C}" type="datetimeFigureOut">
              <a:rPr lang="ru-RU" smtClean="0"/>
              <a:pPr/>
              <a:t>08.11.2013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7CD51-246D-4635-A67D-100F0E13A77C}" type="datetimeFigureOut">
              <a:rPr lang="ru-RU" smtClean="0"/>
              <a:pPr/>
              <a:t>08.11.2013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5418D-A8E3-4C0A-951F-EF38F7EA12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7CD51-246D-4635-A67D-100F0E13A77C}" type="datetimeFigureOut">
              <a:rPr lang="ru-RU" smtClean="0"/>
              <a:pPr/>
              <a:t>08.11.2013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5418D-A8E3-4C0A-951F-EF38F7EA127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AC7CD51-246D-4635-A67D-100F0E13A77C}" type="datetimeFigureOut">
              <a:rPr lang="ru-RU" smtClean="0"/>
              <a:pPr/>
              <a:t>08.11.2013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45418D-A8E3-4C0A-951F-EF38F7EA12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7CD51-246D-4635-A67D-100F0E13A77C}" type="datetimeFigureOut">
              <a:rPr lang="ru-RU" smtClean="0"/>
              <a:pPr/>
              <a:t>08.11.2013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45418D-A8E3-4C0A-951F-EF38F7EA12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AC7CD51-246D-4635-A67D-100F0E13A77C}" type="datetimeFigureOut">
              <a:rPr lang="ru-RU" smtClean="0"/>
              <a:pPr/>
              <a:t>08.11.2013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8645418D-A8E3-4C0A-951F-EF38F7EA12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691336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endParaRPr lang="ru-RU" sz="4400" b="1" dirty="0" smtClean="0">
              <a:solidFill>
                <a:schemeClr val="bg2">
                  <a:lumMod val="75000"/>
                </a:schemeClr>
              </a:solidFill>
              <a:latin typeface="Comic Sans MS" pitchFamily="66" charset="0"/>
            </a:endParaRPr>
          </a:p>
          <a:p>
            <a:pPr algn="ctr">
              <a:buNone/>
            </a:pPr>
            <a:endParaRPr lang="ru-RU" sz="4400" b="1" dirty="0" smtClean="0">
              <a:solidFill>
                <a:schemeClr val="bg2">
                  <a:lumMod val="75000"/>
                </a:schemeClr>
              </a:solidFill>
              <a:latin typeface="Comic Sans MS" pitchFamily="66" charset="0"/>
            </a:endParaRPr>
          </a:p>
          <a:p>
            <a:pPr algn="ctr">
              <a:buNone/>
            </a:pPr>
            <a:r>
              <a:rPr lang="ru-RU" sz="5200" b="1" dirty="0" smtClean="0">
                <a:latin typeface="Comic Sans MS" pitchFamily="66" charset="0"/>
              </a:rPr>
              <a:t>Творческий проект</a:t>
            </a:r>
          </a:p>
          <a:p>
            <a:pPr algn="ctr">
              <a:buNone/>
            </a:pPr>
            <a:r>
              <a:rPr lang="ru-RU" sz="5200" b="1" dirty="0" smtClean="0">
                <a:latin typeface="Comic Sans MS" pitchFamily="66" charset="0"/>
              </a:rPr>
              <a:t>«Юрий Андреевич Козлов»</a:t>
            </a:r>
          </a:p>
          <a:p>
            <a:pPr algn="ctr">
              <a:buNone/>
            </a:pPr>
            <a:endParaRPr lang="ru-RU" sz="4400" b="1" dirty="0" smtClean="0">
              <a:solidFill>
                <a:schemeClr val="bg2">
                  <a:lumMod val="75000"/>
                </a:schemeClr>
              </a:solidFill>
              <a:latin typeface="Comic Sans MS" pitchFamily="66" charset="0"/>
            </a:endParaRPr>
          </a:p>
          <a:p>
            <a:pPr algn="ctr">
              <a:buNone/>
            </a:pPr>
            <a:endParaRPr lang="ru-RU" sz="4400" b="1" dirty="0" smtClean="0">
              <a:solidFill>
                <a:schemeClr val="bg2">
                  <a:lumMod val="75000"/>
                </a:schemeClr>
              </a:solidFill>
              <a:latin typeface="Comic Sans MS" pitchFamily="66" charset="0"/>
            </a:endParaRPr>
          </a:p>
          <a:p>
            <a:pPr algn="r">
              <a:buNone/>
            </a:pPr>
            <a:r>
              <a:rPr lang="ru-RU" b="1" dirty="0" smtClean="0">
                <a:latin typeface="Comic Sans MS" pitchFamily="66" charset="0"/>
              </a:rPr>
              <a:t>Подготовила: ученица</a:t>
            </a:r>
          </a:p>
          <a:p>
            <a:pPr algn="r">
              <a:buNone/>
            </a:pPr>
            <a:r>
              <a:rPr lang="ru-RU" b="1" dirty="0" smtClean="0">
                <a:latin typeface="Comic Sans MS" pitchFamily="66" charset="0"/>
              </a:rPr>
              <a:t> 10 класса </a:t>
            </a:r>
            <a:r>
              <a:rPr lang="ru-RU" b="1" dirty="0" err="1" smtClean="0">
                <a:latin typeface="Comic Sans MS" pitchFamily="66" charset="0"/>
              </a:rPr>
              <a:t>Голубева</a:t>
            </a:r>
            <a:r>
              <a:rPr lang="ru-RU" b="1" dirty="0" smtClean="0">
                <a:latin typeface="Comic Sans MS" pitchFamily="66" charset="0"/>
              </a:rPr>
              <a:t> В.</a:t>
            </a:r>
          </a:p>
          <a:p>
            <a:pPr algn="r">
              <a:buNone/>
            </a:pPr>
            <a:r>
              <a:rPr lang="ru-RU" b="1" dirty="0" smtClean="0">
                <a:latin typeface="Comic Sans MS" pitchFamily="66" charset="0"/>
              </a:rPr>
              <a:t>Руководитель проекта:</a:t>
            </a:r>
          </a:p>
          <a:p>
            <a:pPr algn="r">
              <a:buNone/>
            </a:pPr>
            <a:r>
              <a:rPr lang="ru-RU" b="1" dirty="0" smtClean="0">
                <a:latin typeface="Comic Sans MS" pitchFamily="66" charset="0"/>
              </a:rPr>
              <a:t> учитель русского языка </a:t>
            </a:r>
          </a:p>
          <a:p>
            <a:pPr algn="r">
              <a:buNone/>
            </a:pPr>
            <a:r>
              <a:rPr lang="ru-RU" b="1" dirty="0" smtClean="0">
                <a:latin typeface="Comic Sans MS" pitchFamily="66" charset="0"/>
              </a:rPr>
              <a:t>и литературы Черненко С.В.</a:t>
            </a:r>
          </a:p>
          <a:p>
            <a:pPr algn="ctr">
              <a:buNone/>
            </a:pPr>
            <a:endParaRPr lang="ru-RU" sz="4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снег первый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00100" y="2143116"/>
            <a:ext cx="2775542" cy="4286280"/>
          </a:xfrm>
          <a:prstGeom prst="round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01080" cy="241934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  <a:latin typeface="Comic Sans MS" pitchFamily="66" charset="0"/>
              </a:rPr>
              <a:t>1980г. Сборник рассказов «Снег первый», где публикуется рассказ Ю. Козлова «Бабка Прасковья, солдатские дети и Солдатка».</a:t>
            </a:r>
            <a:r>
              <a:rPr lang="ru-RU" sz="3200" b="1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ru-RU" sz="3200" b="1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</a:br>
            <a:endParaRPr lang="ru-RU" sz="3200" b="1" dirty="0">
              <a:solidFill>
                <a:schemeClr val="bg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Picture 4" descr="снег первый страниц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929190" y="2143116"/>
            <a:ext cx="3264425" cy="4363471"/>
          </a:xfrm>
          <a:prstGeom prst="round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ягода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1643050"/>
            <a:ext cx="3214710" cy="4750093"/>
          </a:xfrm>
          <a:prstGeom prst="round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64" y="285728"/>
            <a:ext cx="8286840" cy="136207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  <a:latin typeface="Comic Sans MS" pitchFamily="66" charset="0"/>
              </a:rPr>
              <a:t>Книги Ю.Козлова «Добрая ягода калина»(1981), «Коростели в сыром лугу»(1983)</a:t>
            </a:r>
            <a:endParaRPr lang="ru-RU" sz="32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5" name="Picture 4" descr="коростел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857752" y="1571612"/>
            <a:ext cx="3786214" cy="4786346"/>
          </a:xfrm>
          <a:prstGeom prst="round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новобранцы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57818" y="1714488"/>
            <a:ext cx="2722549" cy="4526498"/>
          </a:xfrm>
          <a:prstGeom prst="round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  <a:latin typeface="Comic Sans MS" pitchFamily="66" charset="0"/>
              </a:rPr>
              <a:t>Книги Ю.Козлова  «Новобранцы»(1984), «Есть угол на земле» (1987)</a:t>
            </a:r>
            <a:endParaRPr lang="ru-RU" sz="32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5" name="Picture 4" descr="уго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71538" y="1714488"/>
            <a:ext cx="3397644" cy="4500594"/>
          </a:xfrm>
          <a:prstGeom prst="round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смута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143116"/>
            <a:ext cx="2372018" cy="3643338"/>
          </a:xfrm>
          <a:prstGeom prst="round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52400"/>
            <a:ext cx="8784976" cy="191927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ru-RU" sz="3200" b="1" dirty="0" smtClean="0">
                <a:solidFill>
                  <a:schemeClr val="tx1"/>
                </a:solidFill>
                <a:latin typeface="Comic Sans MS" pitchFamily="66" charset="0"/>
              </a:rPr>
              <a:t>2004г.Книга  избранной  прозы Ю.Козлова «Смута». Повесть «В гостях у бобров»  отмечена литературной премией</a:t>
            </a:r>
            <a:r>
              <a:rPr lang="en-US" sz="3200" b="1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ru-RU" sz="3200" b="1" dirty="0" smtClean="0">
                <a:solidFill>
                  <a:schemeClr val="tx1"/>
                </a:solidFill>
                <a:latin typeface="Comic Sans MS" pitchFamily="66" charset="0"/>
              </a:rPr>
              <a:t>«Золотая тыква».</a:t>
            </a:r>
            <a:endParaRPr lang="ru-RU" sz="32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5" name="Picture 4" descr="смута страниц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285984" y="3071810"/>
            <a:ext cx="2688533" cy="3500462"/>
          </a:xfrm>
          <a:prstGeom prst="round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4" descr="диплом тыкв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357818" y="1714488"/>
            <a:ext cx="3528837" cy="4506908"/>
          </a:xfrm>
          <a:prstGeom prst="round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за работой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00298" y="2786058"/>
            <a:ext cx="4427713" cy="3714776"/>
          </a:xfrm>
          <a:prstGeom prst="round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71480"/>
            <a:ext cx="8501122" cy="307183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  <a:latin typeface="Comic Sans MS" pitchFamily="66" charset="0"/>
              </a:rPr>
              <a:t>Из записи в дневнике 17 января 1979 года: «В мире так много жестокости, а суть человеческая - это доброта! Доброта к детям, к природе, к внукам и правнукам своим через доброту к окружающему миру…»</a:t>
            </a:r>
            <a:br>
              <a:rPr lang="ru-RU" sz="3200" b="1" dirty="0" smtClean="0">
                <a:solidFill>
                  <a:schemeClr val="tx1"/>
                </a:solidFill>
                <a:latin typeface="Comic Sans MS" pitchFamily="66" charset="0"/>
              </a:rPr>
            </a:br>
            <a:endParaRPr lang="ru-RU" sz="32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photos.wikimapia.org/p/00/01/22/54/34_big.jpg"/>
          <p:cNvPicPr>
            <a:picLocks noGrp="1"/>
          </p:cNvPicPr>
          <p:nvPr>
            <p:ph idx="1"/>
          </p:nvPr>
        </p:nvPicPr>
        <p:blipFill>
          <a:blip r:embed="rId2" cstate="print"/>
          <a:srcRect b="13376"/>
          <a:stretch>
            <a:fillRect/>
          </a:stretch>
        </p:blipFill>
        <p:spPr>
          <a:xfrm>
            <a:off x="179512" y="2060848"/>
            <a:ext cx="6192688" cy="4248472"/>
          </a:xfrm>
          <a:prstGeom prst="round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87220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  <a:latin typeface="Comic Sans MS" pitchFamily="66" charset="0"/>
              </a:rPr>
              <a:t>Дом в г.Кувшиново, в котором жил Ю.А.Козлов с 1973 по 1999 годы</a:t>
            </a:r>
            <a:br>
              <a:rPr lang="ru-RU" sz="3200" b="1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Comic Sans MS" pitchFamily="66" charset="0"/>
              </a:rPr>
              <a:t>Мемориальная доска на доме писателя</a:t>
            </a: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5" name="Содержимое 3" descr="http://photos.wikimapia.org/p/00/01/22/54/36_big.jpg"/>
          <p:cNvPicPr>
            <a:picLocks/>
          </p:cNvPicPr>
          <p:nvPr/>
        </p:nvPicPr>
        <p:blipFill>
          <a:blip r:embed="rId3" cstate="print"/>
          <a:srcRect l="11557" r="7547" b="9540"/>
          <a:stretch>
            <a:fillRect/>
          </a:stretch>
        </p:blipFill>
        <p:spPr>
          <a:xfrm>
            <a:off x="5724128" y="3933056"/>
            <a:ext cx="3024336" cy="2520280"/>
          </a:xfrm>
          <a:prstGeom prst="round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latin typeface="Comic Sans MS" pitchFamily="66" charset="0"/>
              </a:rPr>
              <a:t>Материалы, предоставленные МБУК «</a:t>
            </a:r>
            <a:r>
              <a:rPr lang="ru-RU" b="1" dirty="0" err="1" smtClean="0">
                <a:latin typeface="Comic Sans MS" pitchFamily="66" charset="0"/>
              </a:rPr>
              <a:t>Кувшиновская</a:t>
            </a:r>
            <a:r>
              <a:rPr lang="ru-RU" b="1" dirty="0" smtClean="0">
                <a:latin typeface="Comic Sans MS" pitchFamily="66" charset="0"/>
              </a:rPr>
              <a:t> МБС»: презентации с фотографиями Ю.Козлова.</a:t>
            </a:r>
          </a:p>
          <a:p>
            <a:endParaRPr lang="ru-RU" b="1" dirty="0" smtClean="0">
              <a:latin typeface="Comic Sans MS" pitchFamily="66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2192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  <a:latin typeface="Comic Sans MS" pitchFamily="66" charset="0"/>
              </a:rPr>
              <a:t>Использованные ресурсы</a:t>
            </a:r>
            <a:endParaRPr lang="ru-RU" sz="32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500042"/>
            <a:ext cx="8305800" cy="4214842"/>
          </a:xfrm>
        </p:spPr>
        <p:txBody>
          <a:bodyPr/>
          <a:lstStyle/>
          <a:p>
            <a:r>
              <a:rPr lang="ru-RU" sz="6600" b="1" dirty="0" smtClean="0">
                <a:solidFill>
                  <a:schemeClr val="tx1"/>
                </a:solidFill>
              </a:rPr>
              <a:t>Юрий Андреевич Козлов</a:t>
            </a:r>
            <a:br>
              <a:rPr lang="ru-RU" sz="6600" b="1" dirty="0" smtClean="0">
                <a:solidFill>
                  <a:schemeClr val="tx1"/>
                </a:solidFill>
              </a:rPr>
            </a:br>
            <a:r>
              <a:rPr lang="ru-RU" sz="6600" b="1" dirty="0" smtClean="0">
                <a:solidFill>
                  <a:schemeClr val="tx1"/>
                </a:solidFill>
              </a:rPr>
              <a:t/>
            </a:r>
            <a:br>
              <a:rPr lang="ru-RU" sz="6600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1926 - 1999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40960" cy="165124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tx1"/>
                </a:solidFill>
                <a:latin typeface="Comic Sans MS" pitchFamily="66" charset="0"/>
                <a:ea typeface="Times New Roman"/>
              </a:rPr>
              <a:t>Родился в селе </a:t>
            </a:r>
            <a:r>
              <a:rPr lang="ru-RU" sz="3200" b="1" dirty="0" err="1" smtClean="0">
                <a:solidFill>
                  <a:schemeClr val="tx1"/>
                </a:solidFill>
                <a:latin typeface="Comic Sans MS" pitchFamily="66" charset="0"/>
                <a:ea typeface="Times New Roman"/>
              </a:rPr>
              <a:t>Абакумово</a:t>
            </a:r>
            <a:r>
              <a:rPr lang="ru-RU" sz="3200" b="1" dirty="0" smtClean="0">
                <a:solidFill>
                  <a:schemeClr val="tx1"/>
                </a:solidFill>
                <a:latin typeface="Comic Sans MS" pitchFamily="66" charset="0"/>
                <a:ea typeface="Times New Roman"/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  <a:latin typeface="Comic Sans MS" pitchFamily="66" charset="0"/>
                <a:ea typeface="Times New Roman"/>
              </a:rPr>
              <a:t>Пронского</a:t>
            </a:r>
            <a:r>
              <a:rPr lang="ru-RU" sz="3200" b="1" dirty="0" smtClean="0">
                <a:solidFill>
                  <a:schemeClr val="tx1"/>
                </a:solidFill>
                <a:latin typeface="Comic Sans MS" pitchFamily="66" charset="0"/>
                <a:ea typeface="Times New Roman"/>
              </a:rPr>
              <a:t> района Рязанской области.</a:t>
            </a:r>
            <a:br>
              <a:rPr lang="ru-RU" sz="3200" b="1" dirty="0" smtClean="0">
                <a:solidFill>
                  <a:schemeClr val="tx1"/>
                </a:solidFill>
                <a:latin typeface="Comic Sans MS" pitchFamily="66" charset="0"/>
                <a:ea typeface="Times New Roman"/>
              </a:rPr>
            </a:br>
            <a:r>
              <a:rPr lang="ru-RU" sz="3200" b="1" dirty="0" smtClean="0">
                <a:solidFill>
                  <a:schemeClr val="tx1"/>
                </a:solidFill>
                <a:latin typeface="Comic Sans MS" pitchFamily="66" charset="0"/>
                <a:ea typeface="Times New Roman"/>
              </a:rPr>
              <a:t> </a:t>
            </a:r>
            <a:r>
              <a:rPr lang="ru-RU" sz="3200" b="1" dirty="0" smtClean="0">
                <a:solidFill>
                  <a:schemeClr val="tx1"/>
                </a:solidFill>
                <a:latin typeface="Comic Sans MS" pitchFamily="66" charset="0"/>
              </a:rPr>
              <a:t>Детство и юность. Москва, улица Чехова,  дом № 21/ 18</a:t>
            </a:r>
            <a:endParaRPr lang="ru-RU" sz="32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5" name="Содержимое 3" descr="http://oldmos.ru/upload/photos/7/2/e/800_72e0c18d31cd78a3ea341370f7bb1ac0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294178" y="2132856"/>
            <a:ext cx="5006277" cy="4271114"/>
          </a:xfrm>
          <a:prstGeom prst="round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5" descr="фото маленький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50476" y="1995480"/>
            <a:ext cx="2853435" cy="4457856"/>
          </a:xfrm>
          <a:prstGeom prst="round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общая маленький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549" t="1767" r="3445"/>
          <a:stretch>
            <a:fillRect/>
          </a:stretch>
        </p:blipFill>
        <p:spPr bwMode="auto">
          <a:xfrm>
            <a:off x="1691680" y="2780928"/>
            <a:ext cx="5760640" cy="3780381"/>
          </a:xfrm>
          <a:prstGeom prst="round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12968" cy="237626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en-US" sz="3200" b="1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Comic Sans MS" pitchFamily="66" charset="0"/>
              </a:rPr>
              <a:t>Москва. Учёба в школе с детьми нэпманов и комиссаров. Учился  плохо: математику переносил с  трудом, французский язык  не  любил из-за учительницы, уроки истории часто прогуливал. 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4марта46г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799" b="11736"/>
          <a:stretch>
            <a:fillRect/>
          </a:stretch>
        </p:blipFill>
        <p:spPr>
          <a:xfrm>
            <a:off x="3203848" y="2420888"/>
            <a:ext cx="3143272" cy="4032448"/>
          </a:xfrm>
          <a:prstGeom prst="round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748464" cy="244827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  <a:latin typeface="Comic Sans MS" pitchFamily="66" charset="0"/>
              </a:rPr>
              <a:t>Окончание 8 класса школы совпало с началом Великой Отечественной войны.</a:t>
            </a:r>
            <a:br>
              <a:rPr lang="ru-RU" sz="3200" b="1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Comic Sans MS" pitchFamily="66" charset="0"/>
              </a:rPr>
              <a:t>1943 год. 17-летнего юношу зачислили в военно-морской флот СССР.</a:t>
            </a: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</a:br>
            <a:endParaRPr lang="ru-RU" sz="3200" b="1" dirty="0">
              <a:solidFill>
                <a:schemeClr val="bg2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43998" cy="192882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Comic Sans MS" pitchFamily="66" charset="0"/>
              </a:rPr>
              <a:t>За время службы Юрий Андреевич Козлов был награждён орденом «Красной звезды» и  медалями.</a:t>
            </a: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</a:br>
            <a:endParaRPr lang="ru-RU" sz="3200" b="1" dirty="0">
              <a:solidFill>
                <a:schemeClr val="bg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" name="Picture 4" descr="орден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8803" b="41398"/>
          <a:stretch>
            <a:fillRect/>
          </a:stretch>
        </p:blipFill>
        <p:spPr>
          <a:xfrm>
            <a:off x="3203848" y="2060848"/>
            <a:ext cx="3816424" cy="3816424"/>
          </a:xfrm>
          <a:prstGeom prst="round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защитник родины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042" y="1357298"/>
            <a:ext cx="5643602" cy="5221650"/>
          </a:xfrm>
          <a:prstGeom prst="round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401080" cy="142876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  <a:latin typeface="Comic Sans MS" pitchFamily="66" charset="0"/>
              </a:rPr>
              <a:t>Писательский стаж Юрия Андреевича был установлен с 1950г. </a:t>
            </a: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ru-RU" sz="3200" b="1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</a:br>
            <a:endParaRPr lang="ru-RU" sz="3200" b="1" dirty="0">
              <a:solidFill>
                <a:schemeClr val="bg2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857364"/>
            <a:ext cx="8229600" cy="4572000"/>
          </a:xfrm>
        </p:spPr>
        <p:txBody>
          <a:bodyPr>
            <a:normAutofit/>
          </a:bodyPr>
          <a:lstStyle/>
          <a:p>
            <a:r>
              <a:rPr lang="ru-RU" b="1" dirty="0" smtClean="0"/>
              <a:t>Я счастлив, что живу в провинциальном городке, окруженном лесами…Я вижу закаты и восходы не в тучах заводского дыма, а в живых облаках, хожу по живой росе босиком, любуюсь живыми бабочками, живыми луговыми цветами. </a:t>
            </a:r>
          </a:p>
          <a:p>
            <a:r>
              <a:rPr lang="ru-RU" b="1" dirty="0" smtClean="0"/>
              <a:t>Живу, никому, ничему не завидуя, в согласии с природой, и, главное, с самим собой. </a:t>
            </a:r>
          </a:p>
          <a:p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401080" cy="12192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  <a:latin typeface="Comic Sans MS" pitchFamily="66" charset="0"/>
              </a:rPr>
              <a:t>Из автобиографической повести о Кувшинове</a:t>
            </a:r>
            <a:endParaRPr lang="ru-RU" sz="32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35280" cy="68431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Ю.А.Козлов – большой любитель природы.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5" name="Picture 4" descr="у костр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483768" y="1196752"/>
            <a:ext cx="4032448" cy="5224040"/>
          </a:xfrm>
          <a:prstGeom prst="round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377</TotalTime>
  <Words>279</Words>
  <Application>Microsoft Office PowerPoint</Application>
  <PresentationFormat>Экран (4:3)</PresentationFormat>
  <Paragraphs>29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Бумажная</vt:lpstr>
      <vt:lpstr>Слайд 1</vt:lpstr>
      <vt:lpstr>Юрий Андреевич Козлов  1926 - 1999</vt:lpstr>
      <vt:lpstr>Родился в селе Абакумово Пронского района Рязанской области.  Детство и юность. Москва, улица Чехова,  дом № 21/ 18</vt:lpstr>
      <vt:lpstr>   Москва. Учёба в школе с детьми нэпманов и комиссаров. Учился  плохо: математику переносил с  трудом, французский язык  не  любил из-за учительницы, уроки истории часто прогуливал. </vt:lpstr>
      <vt:lpstr>Окончание 8 класса школы совпало с началом Великой Отечественной войны. 1943 год. 17-летнего юношу зачислили в военно-морской флот СССР. </vt:lpstr>
      <vt:lpstr>  За время службы Юрий Андреевич Козлов был награждён орденом «Красной звезды» и  медалями. </vt:lpstr>
      <vt:lpstr>Писательский стаж Юрия Андреевича был установлен с 1950г.  </vt:lpstr>
      <vt:lpstr>Из автобиографической повести о Кувшинове</vt:lpstr>
      <vt:lpstr>Ю.А.Козлов – большой любитель природы.</vt:lpstr>
      <vt:lpstr>1980г. Сборник рассказов «Снег первый», где публикуется рассказ Ю. Козлова «Бабка Прасковья, солдатские дети и Солдатка». </vt:lpstr>
      <vt:lpstr>Книги Ю.Козлова «Добрая ягода калина»(1981), «Коростели в сыром лугу»(1983)</vt:lpstr>
      <vt:lpstr>Книги Ю.Козлова  «Новобранцы»(1984), «Есть угол на земле» (1987)</vt:lpstr>
      <vt:lpstr> 2004г.Книга  избранной  прозы Ю.Козлова «Смута». Повесть «В гостях у бобров»  отмечена литературной премией «Золотая тыква».</vt:lpstr>
      <vt:lpstr>Из записи в дневнике 17 января 1979 года: «В мире так много жестокости, а суть человеческая - это доброта! Доброта к детям, к природе, к внукам и правнукам своим через доброту к окружающему миру…» </vt:lpstr>
      <vt:lpstr>Дом в г.Кувшиново, в котором жил Ю.А.Козлов с 1973 по 1999 годы Мемориальная доска на доме писателя </vt:lpstr>
      <vt:lpstr>Использованные ресурсы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42</cp:revision>
  <dcterms:created xsi:type="dcterms:W3CDTF">2013-04-02T15:10:03Z</dcterms:created>
  <dcterms:modified xsi:type="dcterms:W3CDTF">2013-11-08T10:01:41Z</dcterms:modified>
</cp:coreProperties>
</file>