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1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сочные пл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7030A0"/>
                </a:solidFill>
                <a:latin typeface="Arial Black" pitchFamily="34" charset="0"/>
              </a:rPr>
              <a:t>ПЛОДЫ</a:t>
            </a:r>
            <a:endParaRPr lang="ru-RU" sz="8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558924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Учитель биологии</a:t>
            </a:r>
          </a:p>
          <a:p>
            <a:pPr algn="r"/>
            <a:r>
              <a:rPr lang="ru-RU" dirty="0" err="1" smtClean="0">
                <a:solidFill>
                  <a:srgbClr val="FFFF00"/>
                </a:solidFill>
              </a:rPr>
              <a:t>Кульчицкая</a:t>
            </a:r>
            <a:r>
              <a:rPr lang="ru-RU" dirty="0" smtClean="0">
                <a:solidFill>
                  <a:srgbClr val="FFFF00"/>
                </a:solidFill>
              </a:rPr>
              <a:t> Н.Н.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/>
              <a:t>"Натюрморт с дыней", Клод Моне, 1872 г.</a:t>
            </a:r>
            <a:endParaRPr lang="ru-RU" dirty="0"/>
          </a:p>
        </p:txBody>
      </p:sp>
      <p:pic>
        <p:nvPicPr>
          <p:cNvPr id="22530" name="Picture 2" descr="art0137 &quot;Натюрморт с дыней&quot;, Клод Моне, 1872 г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48" r="104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/>
              <a:t> "Натюрморт - яблоки и виноград", Клод Моне, 1879 г</a:t>
            </a:r>
            <a:endParaRPr lang="ru-RU" dirty="0"/>
          </a:p>
        </p:txBody>
      </p:sp>
      <p:pic>
        <p:nvPicPr>
          <p:cNvPr id="21506" name="Picture 2" descr="art0136 &quot;Натюрморт - яблоки и виноград&quot;, Клод Моне, 1879 г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741" b="474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/>
              <a:t>Н.В. </a:t>
            </a:r>
            <a:r>
              <a:rPr lang="ru-RU" dirty="0" err="1" smtClean="0"/>
              <a:t>Кистанова</a:t>
            </a:r>
            <a:r>
              <a:rPr lang="ru-RU" dirty="0" smtClean="0"/>
              <a:t>, 2005г.</a:t>
            </a:r>
            <a:endParaRPr lang="ru-RU" dirty="0"/>
          </a:p>
        </p:txBody>
      </p:sp>
      <p:pic>
        <p:nvPicPr>
          <p:cNvPr id="20482" name="Picture 2" descr="http://s.picture-russia.ru/wpic/l/e/d/ed9f000cabee14142479e1db691fc35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Поль Сезанн «Персики и груши», 1895.</a:t>
            </a:r>
            <a:endParaRPr lang="ru-RU" dirty="0"/>
          </a:p>
        </p:txBody>
      </p:sp>
      <p:pic>
        <p:nvPicPr>
          <p:cNvPr id="19460" name="Picture 4" descr="http://i.family.booknik.ru/_img/255-28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889" r="288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ПЛОД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cs typeface="Times New Roman" pitchFamily="18" charset="0"/>
              </a:rPr>
              <a:t>Околоплодник             +             Семя (семена)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Сухой             Сочный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Односеменные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Многосеменные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857488" y="2143116"/>
            <a:ext cx="114300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143504" y="2143116"/>
            <a:ext cx="114300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750067" y="3464719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714612" y="3429000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5572132" y="3357562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7715272" y="3500438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Мал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9375" cy="1714488"/>
          </a:xfrm>
          <a:prstGeom prst="rect">
            <a:avLst/>
          </a:prstGeom>
          <a:noFill/>
        </p:spPr>
      </p:pic>
      <p:pic>
        <p:nvPicPr>
          <p:cNvPr id="23556" name="Picture 4" descr="косточковые плоды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357430"/>
            <a:ext cx="2286016" cy="1714512"/>
          </a:xfrm>
          <a:prstGeom prst="rect">
            <a:avLst/>
          </a:prstGeom>
          <a:noFill/>
        </p:spPr>
      </p:pic>
      <p:pic>
        <p:nvPicPr>
          <p:cNvPr id="23560" name="Picture 8" descr="сочные плод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0"/>
            <a:ext cx="3167050" cy="2375288"/>
          </a:xfrm>
          <a:prstGeom prst="rect">
            <a:avLst/>
          </a:prstGeom>
          <a:noFill/>
        </p:spPr>
      </p:pic>
      <p:pic>
        <p:nvPicPr>
          <p:cNvPr id="23562" name="Picture 10" descr="Груша Ла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4575" y="4143380"/>
            <a:ext cx="3019425" cy="2714620"/>
          </a:xfrm>
          <a:prstGeom prst="rect">
            <a:avLst/>
          </a:prstGeom>
          <a:noFill/>
        </p:spPr>
      </p:pic>
      <p:pic>
        <p:nvPicPr>
          <p:cNvPr id="23566" name="Picture 14" descr="Golubika-bluera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785926"/>
            <a:ext cx="2071662" cy="2357454"/>
          </a:xfrm>
          <a:prstGeom prst="rect">
            <a:avLst/>
          </a:prstGeom>
          <a:noFill/>
        </p:spPr>
      </p:pic>
      <p:pic>
        <p:nvPicPr>
          <p:cNvPr id="23568" name="Picture 16" descr="http://xn--80ajafbegute9n5a.xn--p1ai/pics/1_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00504"/>
            <a:ext cx="3619525" cy="2857496"/>
          </a:xfrm>
          <a:prstGeom prst="rect">
            <a:avLst/>
          </a:prstGeom>
          <a:noFill/>
        </p:spPr>
      </p:pic>
      <p:pic>
        <p:nvPicPr>
          <p:cNvPr id="23570" name="Picture 18" descr="Почему растения создают плоды?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4071942"/>
            <a:ext cx="3332330" cy="2786058"/>
          </a:xfrm>
          <a:prstGeom prst="rect">
            <a:avLst/>
          </a:prstGeom>
          <a:noFill/>
        </p:spPr>
      </p:pic>
      <p:pic>
        <p:nvPicPr>
          <p:cNvPr id="23564" name="Picture 12" descr="ejevik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94" y="0"/>
            <a:ext cx="2466975" cy="1847851"/>
          </a:xfrm>
          <a:prstGeom prst="rect">
            <a:avLst/>
          </a:prstGeom>
          <a:noFill/>
        </p:spPr>
      </p:pic>
      <p:pic>
        <p:nvPicPr>
          <p:cNvPr id="23558" name="Picture 6" descr="http://www.free-lancers.net/posted_files/4A61B129A82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62765" y="0"/>
            <a:ext cx="2381235" cy="1857364"/>
          </a:xfrm>
          <a:prstGeom prst="rect">
            <a:avLst/>
          </a:prstGeom>
          <a:noFill/>
        </p:spPr>
      </p:pic>
      <p:pic>
        <p:nvPicPr>
          <p:cNvPr id="23572" name="Picture 20" descr="Hazelnut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768" y="1857364"/>
            <a:ext cx="2000232" cy="2286016"/>
          </a:xfrm>
          <a:prstGeom prst="rect">
            <a:avLst/>
          </a:prstGeom>
          <a:noFill/>
        </p:spPr>
      </p:pic>
      <p:pic>
        <p:nvPicPr>
          <p:cNvPr id="23578" name="Picture 26" descr="http://medpravda.com/wp-content/uploads/2012/12/greckij-oreh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643050"/>
            <a:ext cx="3071802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1195155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ИНСТРУКЦИЯ ПО ТЕХНИКЕ БЕЗОПАСНОСТИ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Работать за столом следует аккуратно.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Не делать резких движений.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Осторожно пользоваться режущим и колющим инструментами. Объект держать так, чтобы не порезаться и не уколоться.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 случае пореза, обратиться к учителю.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Запрещается исследовать раздаточный материал на вкус.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Рабочее место держать в порядке, предметы не разбрасывать.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После выполнения работы, привести в порядок рабочее место.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050286"/>
          <a:ext cx="6096000" cy="757428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Выбранные признаки плодов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Названия растений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 rot="10800000" flipV="1">
            <a:off x="0" y="-475768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ИССЛЕДОВАНИЕ НАТУРАЛЬНЫХ ОБЪЕКТОВ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Внимательно прочитайте инструкцию по исследованию плодов.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Рассмотрите предложенные вам плоды.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Определите названия этих растений (воспользуйтесь предложенным списком, см. оборудование).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Обратите внимание на размеры, цвет и форму плодов.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Осторожно, не нарушая целостности плодов, потрогайте их пальцами.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Аккуратно вскройте плоды и рассмотрите, что внутри.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Определите, на какие группы можно разделить предложенные вам плоды (ориентируйтесь на пункты 4, 5 и 6).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Сгруппируйте плоды в соответствии с выбранными вами признаками.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Оформите отчет по лабораторной 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работе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Сделайте выводы, указав признаки сходства и различия представленных плодов.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Выводы по лабораторной работе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Плоды разделили на ________ группы (указать количество групп).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Выбрали следующие признаки: ______________________________________________________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0166" y="3429000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244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ПЛОДЫ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ПЛОДЫ</dc:title>
  <dc:creator>Home</dc:creator>
  <cp:lastModifiedBy>8799</cp:lastModifiedBy>
  <cp:revision>12</cp:revision>
  <dcterms:created xsi:type="dcterms:W3CDTF">2013-03-03T15:04:26Z</dcterms:created>
  <dcterms:modified xsi:type="dcterms:W3CDTF">2013-11-16T19:41:30Z</dcterms:modified>
</cp:coreProperties>
</file>