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271" r:id="rId36"/>
    <p:sldId id="276" r:id="rId37"/>
    <p:sldId id="277" r:id="rId38"/>
    <p:sldId id="27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4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70080"/>
        <c:axId val="80294400"/>
      </c:barChart>
      <c:catAx>
        <c:axId val="36270080"/>
        <c:scaling>
          <c:orientation val="minMax"/>
        </c:scaling>
        <c:delete val="0"/>
        <c:axPos val="b"/>
        <c:majorTickMark val="out"/>
        <c:minorTickMark val="none"/>
        <c:tickLblPos val="nextTo"/>
        <c:crossAx val="80294400"/>
        <c:crosses val="autoZero"/>
        <c:auto val="1"/>
        <c:lblAlgn val="ctr"/>
        <c:lblOffset val="100"/>
        <c:noMultiLvlLbl val="0"/>
      </c:catAx>
      <c:valAx>
        <c:axId val="802944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62700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30236539374414"/>
          <c:y val="2.9084619378725883E-2"/>
          <c:w val="0.57112669299370777"/>
          <c:h val="0.941830761242548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0.47362</cdr:x>
      <cdr:y>0.50685</cdr:y>
    </cdr:from>
    <cdr:to>
      <cdr:x>0.69185</cdr:x>
      <cdr:y>0.59615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56082" y="2664296"/>
          <a:ext cx="1822862" cy="46943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0.26759</cdr:x>
      <cdr:y>0.31507</cdr:y>
    </cdr:from>
    <cdr:to>
      <cdr:x>0.47487</cdr:x>
      <cdr:y>0.40437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235179" y="1656184"/>
          <a:ext cx="1731414" cy="46943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1C245-8CBF-472D-A734-A7B2D8CFC281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E9CF7-E056-4D9E-9B8F-B252BF022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2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9CF7-E056-4D9E-9B8F-B252BF0221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07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3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64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74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5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0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0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0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3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1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14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8E382-8FDE-4FC8-B752-5740A5A0A7DD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6ECE-6459-4091-98EA-686F83FE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5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mayli.ru/smile/pticia-1027.html" TargetMode="External"/><Relationship Id="rId13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6.gif"/><Relationship Id="rId12" Type="http://schemas.openxmlformats.org/officeDocument/2006/relationships/hyperlink" Target="http://www.smayli.ru/smile/pticia-1108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mayli.ru/smile/pticia-1065.html" TargetMode="External"/><Relationship Id="rId11" Type="http://schemas.openxmlformats.org/officeDocument/2006/relationships/image" Target="../media/image38.gif"/><Relationship Id="rId5" Type="http://schemas.openxmlformats.org/officeDocument/2006/relationships/image" Target="../media/image35.gif"/><Relationship Id="rId15" Type="http://schemas.openxmlformats.org/officeDocument/2006/relationships/image" Target="../media/image40.jpeg"/><Relationship Id="rId10" Type="http://schemas.openxmlformats.org/officeDocument/2006/relationships/hyperlink" Target="http://www.smayli.ru/smile/jivotniea-3760.html" TargetMode="External"/><Relationship Id="rId4" Type="http://schemas.openxmlformats.org/officeDocument/2006/relationships/hyperlink" Target="http://www.smayli.ru/smile/mishki-547.html" TargetMode="External"/><Relationship Id="rId9" Type="http://schemas.openxmlformats.org/officeDocument/2006/relationships/image" Target="../media/image37.gif"/><Relationship Id="rId14" Type="http://schemas.openxmlformats.org/officeDocument/2006/relationships/hyperlink" Target="http://upload.wikimedia.org/wikipedia/commons/8/82/Medved_mzoo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rtscroll.ru/Images/2008/o/Ostrikova%20Anastasiya/000033.jpg" TargetMode="External"/><Relationship Id="rId5" Type="http://schemas.openxmlformats.org/officeDocument/2006/relationships/image" Target="../media/image44.gif"/><Relationship Id="rId4" Type="http://schemas.openxmlformats.org/officeDocument/2006/relationships/hyperlink" Target="http://www.smayli.ru/smile/jivotniea-1884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51.jpeg"/><Relationship Id="rId7" Type="http://schemas.openxmlformats.org/officeDocument/2006/relationships/hyperlink" Target="http://www.smayli.ru/smile/jivotniea-2868.htm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gif"/><Relationship Id="rId5" Type="http://schemas.openxmlformats.org/officeDocument/2006/relationships/hyperlink" Target="http://www.smayli.ru/smile/jivotniea-2910.html" TargetMode="External"/><Relationship Id="rId10" Type="http://schemas.openxmlformats.org/officeDocument/2006/relationships/image" Target="../media/image55.gif"/><Relationship Id="rId4" Type="http://schemas.openxmlformats.org/officeDocument/2006/relationships/image" Target="../media/image52.jpeg"/><Relationship Id="rId9" Type="http://schemas.openxmlformats.org/officeDocument/2006/relationships/hyperlink" Target="http://www.smayli.ru/smile/jivotniea-1210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hyperlink" Target="http://www.smayli.ru/smile/jivotniea-1126.html" TargetMode="External"/><Relationship Id="rId7" Type="http://schemas.openxmlformats.org/officeDocument/2006/relationships/hyperlink" Target="http://www.smayli.ru/smile/jivotniea-1128.html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hyperlink" Target="http://www.smayli.ru/smile/jivotniea-1120.html" TargetMode="External"/><Relationship Id="rId10" Type="http://schemas.openxmlformats.org/officeDocument/2006/relationships/image" Target="../media/image60.gif"/><Relationship Id="rId4" Type="http://schemas.openxmlformats.org/officeDocument/2006/relationships/image" Target="../media/image57.gif"/><Relationship Id="rId9" Type="http://schemas.openxmlformats.org/officeDocument/2006/relationships/hyperlink" Target="http://www.smayli.ru/smile/jivotniea-1123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2.jpeg"/><Relationship Id="rId7" Type="http://schemas.openxmlformats.org/officeDocument/2006/relationships/hyperlink" Target="http://www.smayli.ru/smile/jivotniea-3773.html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7.gif"/><Relationship Id="rId4" Type="http://schemas.openxmlformats.org/officeDocument/2006/relationships/image" Target="../media/image63.jpeg"/><Relationship Id="rId9" Type="http://schemas.openxmlformats.org/officeDocument/2006/relationships/hyperlink" Target="http://www.smayli.ru/smile/jivotniea-1121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yli.ru/smile/jivotniea-1351.html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://img-fotki.yandex.ru/get/5604/morre-bajanov.12/0_67be1_8beeff2_XL" TargetMode="Externa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img_url=http://www.ufolog.ru/files/articles/ag_small_5de37498dc964f6fb28d4054c042991f.jpg&amp;p=4&amp;text=%D0%BA%D0%B0%D1%80%D1%82%D0%B8%D0%BD%D0%BA%D0%B8%20%D0%B4%D0%B5%D1%82%D0%B8%20%D0%B8%20%D0%BA%D0%BD%D0%B8%D0%B3%D0%B0&amp;noreask=1&amp;pos=135&amp;lr=2&amp;rpt=simage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http://images.yandex.ru/yandsearch?source=wiz&amp;text=%D0%BA%D0%B0%D1%80%D1%82%D0%B8%D0%BD%D0%BA%D0%B8%20%D0%B4%D0%B5%D1%82%D0%B8%20%D0%B8%20%D0%BA%D0%BD%D0%B8%D0%B3%D0%B0&amp;noreask=1&amp;img_url=http://afisha.yandex.ru/media/events/gallery/images/cf08b5ea3c5f1393a42087d803a0336b.jpeg&amp;pos=23&amp;rpt=simage&amp;lr=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source=wiz&amp;text=%D0%BA%D0%B0%D1%80%D1%82%D0%B8%D0%BD%D0%BA%D0%B8%20%D0%B4%D0%B5%D1%82%D0%B8%20%D0%B8%20%D0%BA%D0%BD%D0%B8%D0%B3%D0%B0&amp;noreask=1&amp;img_url=http://kids.amur.net/index2.php?option=com_main_ajax&amp;task=img&amp;type=width&amp;width=570&amp;num_img=2&amp;id=3111&amp;pos=21&amp;rpt=simage&amp;lr=2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images.yandex.ru/yandsearch?source=wiz&amp;text=%D0%BA%D0%B0%D1%80%D1%82%D0%B8%D0%BD%D0%BA%D0%B8%20%D0%B4%D0%B5%D1%82%D0%B8%20%D0%B8%20%D0%BA%D0%BD%D0%B8%D0%B3%D0%B0&amp;noreask=1&amp;img_url=http://img-fotki.yandex.ru/get/4428/141089919.1/0_5d785_3f74160_XL&amp;pos=19&amp;rpt=simage&amp;lr=2" TargetMode="Externa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hyperlink" Target="http://www.dmir.ru/handlers/animg.ashx?id=4712834" TargetMode="Externa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ciencenmore.com/chipmunk.jpg" TargetMode="External"/><Relationship Id="rId5" Type="http://schemas.openxmlformats.org/officeDocument/2006/relationships/image" Target="../media/image89.jpeg"/><Relationship Id="rId4" Type="http://schemas.openxmlformats.org/officeDocument/2006/relationships/hyperlink" Target="http://pics.kz/s2/02/47/58/60/0247586009d2f0bb2f93677d959bad97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hyperlink" Target="http://animalbox.ru/wp-content/uploads/2011/03/Bear-fish.jpg" TargetMode="External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yli.ru/smile/pticia-1065.html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yli.ru/smile/pticia-996.html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mages.yandex.ru/yandsearch?source=wiz&amp;img_url=http://img1.liveinternet.ru/images/attach/c/3/75/587/75587393_N13P082.jpg&amp;p=1&amp;text=%D0%BA%D0%B0%D1%80%D1%82%D0%B8%D0%BD%D0%BA%D0%B8%20%D0%B4%D0%B5%D1%82%D0%B8%20%D0%B8%20%D0%BA%D0%BD%D0%B8%D0%B3%D0%B0&amp;noreask=1&amp;pos=59&amp;lr=2&amp;rpt=simag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http://images.yandex.ru/yandsearch?source=wiz&amp;img_url=http://cs309121.userapi.com/v309121432/883/UktQtgczYGc.jpg&amp;p=1&amp;text=%D0%BA%D0%B0%D1%80%D1%82%D0%B8%D0%BD%D0%BA%D0%B8%20%D0%B4%D0%B5%D1%82%D0%B8%20%D0%B8%20%D0%BA%D0%BD%D0%B8%D0%B3%D0%B0&amp;noreask=1&amp;pos=40&amp;lr=2&amp;rpt=simag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yli.ru/smile/pticia-987.html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yli.ru/smile/pticia-867.html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zverki.org/wp-content/uploads/2010/09/wolf107.jpg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images.yandex.ru/yandsearch?source=wiz&amp;img_url=http://vmeste-rastem.ru/wp-content/uploads/2012/11/grustnaya-devochka.jpg&amp;p=8&amp;text=%D0%B4%D0%B5%D1%82%D0%B8&amp;noreask=1&amp;pos=245&amp;lr=2&amp;rpt=simage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hyperlink" Target="http://www.sch538.ru/files/images/html/3_1286801210.jpg" TargetMode="External"/><Relationship Id="rId4" Type="http://schemas.openxmlformats.org/officeDocument/2006/relationships/hyperlink" Target="http://www.wisdoms.ru/avt/b44_1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aveds4.narod.ru/muzey/his4/foto/b15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lib.rus.ec/i/49/182849/i_001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aby-scool.narod.ru/media/book/prosa/bianki/img/bianki_v._v.-p001.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hyperlink" Target="http://img-fotki.yandex.ru/get/4705/poetree.4/0_5c5e6_e874cad5_XL" TargetMode="External"/><Relationship Id="rId4" Type="http://schemas.openxmlformats.org/officeDocument/2006/relationships/hyperlink" Target="http://aveds4.narod.ru/muzey/his4/foto/7.jpg" TargetMode="Externa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://img.labirint.ru/images/comments_pic/0849/03lab30as1228673087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ruslania.com/pictures/big/9785170708314.jpg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www.kmrz.ru/catimg/65/65671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terpres.ru/catalog/images/075066.jpg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hyperlink" Target="http://www.char.ru/books/2666120_Lesnaya_gazet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school541.ucoz.ru/razinskaya1/2kl/raznoe/690816.jpg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0" Type="http://schemas.openxmlformats.org/officeDocument/2006/relationships/hyperlink" Target="http://www.biblio-globus.us/photos1/970/9701189.jpg" TargetMode="External"/><Relationship Id="rId4" Type="http://schemas.openxmlformats.org/officeDocument/2006/relationships/hyperlink" Target="http://www.kmrz.ru/catimg/37/379179.jpg" TargetMode="Externa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allmults.org/images/multiki/2016.jpg" TargetMode="External"/><Relationship Id="rId13" Type="http://schemas.openxmlformats.org/officeDocument/2006/relationships/hyperlink" Target="http://allmults.org/images/multiki/1495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12" Type="http://schemas.openxmlformats.org/officeDocument/2006/relationships/image" Target="../media/image28.jpeg"/><Relationship Id="rId2" Type="http://schemas.openxmlformats.org/officeDocument/2006/relationships/hyperlink" Target="http://pics.kz/s3/06/33/da/0633da2a93da4742bb733e7cb2a791dd.jpeg" TargetMode="Externa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ultiki.arjlover.net/ap/sinichkin.kalendar.3.leto.avi/sinichkin.kalendar.3.leto.avi.image6.jpg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24.jpeg"/><Relationship Id="rId15" Type="http://schemas.openxmlformats.org/officeDocument/2006/relationships/image" Target="../media/image30.jpeg"/><Relationship Id="rId10" Type="http://schemas.openxmlformats.org/officeDocument/2006/relationships/hyperlink" Target="http://multiki.arjlover.net/ap/sinichkin.kalendar.4.osen.avi/sinichkin.kalendar.4.osen.avi.image3.jpg" TargetMode="External"/><Relationship Id="rId4" Type="http://schemas.openxmlformats.org/officeDocument/2006/relationships/hyperlink" Target="http://multiki.arjlover.net/ap/vysokaja.gorka.avi/vysokaja.gorka.avi.image6.jpg" TargetMode="External"/><Relationship Id="rId9" Type="http://schemas.openxmlformats.org/officeDocument/2006/relationships/image" Target="../media/image26.jpe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vigoda.ru/img/offer/pictures/012/187/fotosearch_k3130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842005"/>
            <a:ext cx="8182818" cy="707886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r>
              <a:rPr lang="ru-RU" sz="4000" dirty="0"/>
              <a:t>Развитие связной речи у детей с ТНР</a:t>
            </a:r>
          </a:p>
        </p:txBody>
      </p:sp>
    </p:spTree>
    <p:extLst>
      <p:ext uri="{BB962C8B-B14F-4D97-AF65-F5344CB8AC3E}">
        <p14:creationId xmlns:p14="http://schemas.microsoft.com/office/powerpoint/2010/main" val="4442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Лелик\Детский сад\В.Бианки\100_3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211763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D:\Лелик\Детский сад\В.Бианки\100_3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3016"/>
            <a:ext cx="4915198" cy="3109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Анимашки Мишки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0" y="133736"/>
            <a:ext cx="9525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Анимашки Птицы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755" y="188640"/>
            <a:ext cx="7143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Анимашки Птицы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210546"/>
            <a:ext cx="86677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Анимашки Животные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767759"/>
            <a:ext cx="10668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Анимашки Птицы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15373"/>
            <a:ext cx="571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а 27 из 172622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53" y="548680"/>
            <a:ext cx="3023789" cy="3168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3672408" cy="3024336"/>
          </a:xfrm>
        </p:spPr>
        <p:txBody>
          <a:bodyPr/>
          <a:lstStyle/>
          <a:p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Читаем сказку </a:t>
            </a:r>
            <a:r>
              <a:rPr lang="ru-RU" sz="2000" b="0" u="sng" dirty="0" err="1" smtClean="0">
                <a:solidFill>
                  <a:schemeClr val="tx1"/>
                </a:solidFill>
                <a:latin typeface="Allur" pitchFamily="82" charset="0"/>
              </a:rPr>
              <a:t>В.Бианки</a:t>
            </a:r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 «Лесной колобок- колючий бок», </a:t>
            </a: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пересказываем, сравниваем с русской сказкой «Колобок»  и выполняем работы в нетрадиционной технике</a:t>
            </a:r>
            <a:b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</a:br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Используем</a:t>
            </a: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 скорлупу яиц и пшено</a:t>
            </a:r>
            <a:endParaRPr lang="ru-RU" sz="2000" b="0" dirty="0">
              <a:solidFill>
                <a:schemeClr val="tx1"/>
              </a:solidFill>
              <a:latin typeface="Allur" pitchFamily="8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548680"/>
            <a:ext cx="3888432" cy="604867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Allur" pitchFamily="82" charset="0"/>
              </a:rPr>
              <a:t>В </a:t>
            </a:r>
            <a:r>
              <a:rPr lang="ru-RU" sz="2400" i="1" dirty="0" smtClean="0">
                <a:solidFill>
                  <a:schemeClr val="tx1"/>
                </a:solidFill>
                <a:latin typeface="Allur" pitchFamily="82" charset="0"/>
              </a:rPr>
              <a:t>русской </a:t>
            </a:r>
            <a:r>
              <a:rPr lang="ru-RU" sz="2400" i="1" dirty="0" smtClean="0">
                <a:solidFill>
                  <a:schemeClr val="tx1"/>
                </a:solidFill>
                <a:latin typeface="Allur" pitchFamily="82" charset="0"/>
              </a:rPr>
              <a:t>сказке бабка испекла колобок и он ожил </a:t>
            </a:r>
            <a:br>
              <a:rPr lang="ru-RU" sz="2400" i="1" dirty="0" smtClean="0">
                <a:solidFill>
                  <a:schemeClr val="tx1"/>
                </a:solidFill>
                <a:latin typeface="Allur" pitchFamily="82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Allur" pitchFamily="82" charset="0"/>
              </a:rPr>
              <a:t>( он сказочный герой, такого не бывает в жизни).  У Бианки колобком называют ежика. Бабка с дедом пошли в лес и увидели под кустом ежика- колобка. Зайца не встречал, а встретил сразу волка. Пел ежик- колобок другую песенку и смог наказать волка, медведя. Лиса не смогла съесть колобка- ежика, потому, что он был колючий и умел плавать.</a:t>
            </a:r>
            <a:endParaRPr lang="ru-RU" sz="2400" i="1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3074" name="Picture 2" descr="D:\Лелик\Детский сад\В.Бианки\100_3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24509" y="2948259"/>
            <a:ext cx="3020119" cy="4278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38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Лелик\Детский сад\В.Бианки\100_3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686795" cy="3187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D:\Лелик\Детский сад\В.Бианки\100_3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79640"/>
            <a:ext cx="5059213" cy="3037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Анимашки Животные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25" y="4305201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а 15 из 5179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3951"/>
            <a:ext cx="4195117" cy="3231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Лелик\Детский сад\В.Бианки\100_3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02" y="247848"/>
            <a:ext cx="3475037" cy="2749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Лелик\Детский сад\В.Бианки\100_3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195118" cy="332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D:\Лелик\Детский сад\В.Бианки\100_36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176464" cy="30371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Лелик\Детский сад\В.Бианки\100_3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3" y="188640"/>
            <a:ext cx="469728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990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Allur" pitchFamily="82" charset="0"/>
              </a:rPr>
              <a:t>Волка делаем </a:t>
            </a:r>
            <a:r>
              <a:rPr lang="ru-RU" sz="2000" u="sng" dirty="0" smtClean="0">
                <a:solidFill>
                  <a:schemeClr val="tx1"/>
                </a:solidFill>
                <a:latin typeface="Allur" pitchFamily="82" charset="0"/>
              </a:rPr>
              <a:t>из шерстяных ниток </a:t>
            </a:r>
            <a:r>
              <a:rPr lang="ru-RU" sz="2000" dirty="0" smtClean="0">
                <a:solidFill>
                  <a:schemeClr val="tx1"/>
                </a:solidFill>
                <a:latin typeface="Allur" pitchFamily="82" charset="0"/>
              </a:rPr>
              <a:t>и закрашиваем при помощи ватных дисков, акварельными красками.</a:t>
            </a:r>
            <a:endParaRPr lang="ru-RU" sz="2000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5122" name="Picture 2" descr="D:\Лелик\Детский сад\В.Бианки\100_3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1" y="1700808"/>
            <a:ext cx="2999645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D:\Лелик\Детский сад\В.Бианки\100_3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53" y="1700808"/>
            <a:ext cx="2953122" cy="3259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D:\Лелик\Детский сад\В.Бианки\100_3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056"/>
            <a:ext cx="2605881" cy="2610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Анимашки Животные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34914"/>
            <a:ext cx="90487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Анимашки Животные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25815"/>
            <a:ext cx="752475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Анимашки Животные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59822"/>
            <a:ext cx="14287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9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Лелик\Детский сад\В.Бианки\100_3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381237" y="787115"/>
            <a:ext cx="5832649" cy="521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Анимашки Животные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09120"/>
            <a:ext cx="15240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Анимашки Животные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08" y="260648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Анимашки Животные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1168"/>
            <a:ext cx="619125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Анимашки Животные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99804"/>
            <a:ext cx="14859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ru-RU" sz="2000" u="sng" dirty="0" smtClean="0">
                <a:solidFill>
                  <a:schemeClr val="tx1"/>
                </a:solidFill>
                <a:latin typeface="Allur" pitchFamily="82" charset="0"/>
              </a:rPr>
              <a:t>Пересказываем сказку по памяти и выполняем оригами «Волк или лиса»</a:t>
            </a:r>
            <a:endParaRPr lang="ru-RU" sz="2000" u="sng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1042" name="Picture 18" descr="D:\Лелик\Детский сад\В.Бианки\100_3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18700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3" name="Picture 19" descr="D:\Лелик\Детский сад\В.Бианки\100_3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3403029" cy="246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4" name="Picture 20" descr="D:\Лелик\Детский сад\В.Бианки\100_36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74935"/>
            <a:ext cx="3187005" cy="217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5" name="Picture 21" descr="D:\Лелик\Детский сад\В.Бианки\100_3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2826965" cy="217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6" name="Picture 22" descr="D:\Лелик\Детский сад\В.Бианки\100_36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2480"/>
            <a:ext cx="3763069" cy="3109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Анимашки Животные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62" y="759271"/>
            <a:ext cx="1352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Анимашки Животные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000749"/>
            <a:ext cx="14287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3152329" cy="2016224"/>
          </a:xfrm>
        </p:spPr>
        <p:txBody>
          <a:bodyPr/>
          <a:lstStyle/>
          <a:p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Читаем рассказ </a:t>
            </a:r>
            <a:r>
              <a:rPr lang="ru-RU" sz="2000" b="0" u="sng" dirty="0" err="1" smtClean="0">
                <a:solidFill>
                  <a:schemeClr val="tx1"/>
                </a:solidFill>
                <a:latin typeface="Allur" pitchFamily="82" charset="0"/>
              </a:rPr>
              <a:t>В.Бианки</a:t>
            </a:r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 «Бешеный бельчонок», </a:t>
            </a: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придумываем новое развитие сюжета и новое название, аппликация и рисование по сюжету</a:t>
            </a:r>
            <a:endParaRPr lang="ru-RU" sz="2000" b="0" dirty="0">
              <a:solidFill>
                <a:schemeClr val="tx1"/>
              </a:solidFill>
              <a:latin typeface="Allur" pitchFamily="8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692696"/>
            <a:ext cx="4055368" cy="5760640"/>
          </a:xfrm>
        </p:spPr>
        <p:txBody>
          <a:bodyPr>
            <a:noAutofit/>
          </a:bodyPr>
          <a:lstStyle/>
          <a:p>
            <a:r>
              <a:rPr lang="ru-RU" b="1" i="1" u="sng" dirty="0" smtClean="0">
                <a:solidFill>
                  <a:schemeClr val="tx1"/>
                </a:solidFill>
                <a:latin typeface="Allur" pitchFamily="82" charset="0"/>
              </a:rPr>
              <a:t>«</a:t>
            </a:r>
            <a:r>
              <a:rPr lang="ru-RU" i="1" u="sng" dirty="0" smtClean="0">
                <a:solidFill>
                  <a:schemeClr val="tx1"/>
                </a:solidFill>
                <a:latin typeface="Allur" pitchFamily="82" charset="0"/>
              </a:rPr>
              <a:t>Необычная прогулка»; «Путешествие в лес»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Allur" pitchFamily="82" charset="0"/>
              </a:rPr>
              <a:t>«Однажды мы с папой пошли в лес за грибами. Взяли большие корзинки, обули резиновые сапоги, взяли компас и отправились по тропинке, которая шла от нашего дома прямо в лес. Когда мы подошли к краю леса, нам прямо под ноги бросился зайчонок. Мы  испугались от неожиданности, но зайчонок испугался гораздо больше и стремглав убежал. Я и папа пошли дальше и увидели красивую лесную полянку, а на ней видимо невидимо белых грибов. Только собрались их в корзины складывать, нам наперерез выбежал ежик, а н спине  ( на иголках) нес  красивые , большие белые грибы. Нам эта картинка очень понравилась, даже настроение улучшилось. Насобирали мы грибов полные корзины и отправились домой. Когда  я и папа проходили мимо большой сосны, на м на голову посыпались шишки. Присмотревшись, в ветвях дерева мы увидели бельчонка, который метил в нас шишкой.  Достав из наших корзин самые красивые грибы, мы положили их под сосной и оставили в подарок бельчонку и весело потопали домой, довольные и счастливые!»</a:t>
            </a:r>
            <a:endParaRPr lang="ru-RU" i="1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7170" name="Picture 2" descr="D:\Лелик\Детский сад\В.Бианки\100_3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8" y="2852936"/>
            <a:ext cx="3850878" cy="3777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Анимашки Животные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15240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Лелик\Детский сад\В.Бианки\100_3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471" y="33562"/>
            <a:ext cx="2952330" cy="3262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D:\Лелик\Детский сад\В.Бианки\100_3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935" y="3107100"/>
            <a:ext cx="2970188" cy="3613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D:\Лелик\Детский сад\В.Бианки\100_3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2225"/>
            <a:ext cx="4046835" cy="2826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D:\Лелик\Детский сад\В.Бианки\100_3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0254"/>
            <a:ext cx="3619053" cy="2749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Лелик\Детский сад\В.Бианки\100_3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331021" cy="246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D:\Лелик\Детский сад\В.Бианки\100_3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915198" cy="361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D:\Лелик\Детский сад\В.Бианки\100_3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1" y="2924944"/>
            <a:ext cx="3475037" cy="3253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а 22 из 16329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16632"/>
            <a:ext cx="3528392" cy="2979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35542"/>
            <a:ext cx="7392473" cy="64633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3600" dirty="0"/>
              <a:t>Развитие связной речи у детей с ТНР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502996"/>
            <a:ext cx="2520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1. «Развитие связной речи у детей с ТНР, через обучение сос</a:t>
            </a:r>
            <a:r>
              <a:rPr lang="ru-RU" sz="2000" i="1" dirty="0" smtClean="0"/>
              <a:t>тавлению описательных рассказов и загадок»</a:t>
            </a:r>
            <a:endParaRPr lang="ru-RU" sz="2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124744"/>
            <a:ext cx="2502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4. «Использование художественной литературы, как средство развития связной речи у детей с ТНР»</a:t>
            </a:r>
            <a:endParaRPr lang="ru-RU" sz="20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25514" y="4869160"/>
            <a:ext cx="2555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2. «</a:t>
            </a:r>
            <a:r>
              <a:rPr lang="ru-RU" sz="2000" i="1" dirty="0" smtClean="0"/>
              <a:t>Развитие </a:t>
            </a:r>
            <a:r>
              <a:rPr lang="ru-RU" sz="2000" i="1" dirty="0"/>
              <a:t>связной речи у детей с ТНР, через знакомство с творчеством писателей и </a:t>
            </a:r>
            <a:r>
              <a:rPr lang="ru-RU" sz="2000" i="1" dirty="0" smtClean="0"/>
              <a:t>поэтов»</a:t>
            </a:r>
            <a:endParaRPr lang="ru-RU" sz="20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68144" y="932037"/>
            <a:ext cx="2592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3. «</a:t>
            </a:r>
            <a:r>
              <a:rPr lang="ru-RU" sz="2000" i="1" dirty="0" smtClean="0"/>
              <a:t>Развитие </a:t>
            </a:r>
            <a:r>
              <a:rPr lang="ru-RU" sz="2000" i="1" dirty="0"/>
              <a:t>связной речи у детей с ТНР, при знакомстве с целостностью картины окружающего </a:t>
            </a:r>
            <a:r>
              <a:rPr lang="ru-RU" sz="2000" i="1" dirty="0" smtClean="0"/>
              <a:t>мира»</a:t>
            </a:r>
            <a:endParaRPr lang="ru-RU" sz="2000" i="1" dirty="0"/>
          </a:p>
        </p:txBody>
      </p:sp>
      <p:pic>
        <p:nvPicPr>
          <p:cNvPr id="2050" name="Picture 2" descr="http://im2-tub-ru.yandex.net/i?id=509242095-53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07436"/>
            <a:ext cx="22098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7-tub-ru.yandex.net/i?id=405852038-6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67870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6-tub-ru.yandex.net/i?id=643958730-14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7" y="4861763"/>
            <a:ext cx="249974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2-tub-ru.yandex.net/i?id=434497663-46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64" y="3212494"/>
            <a:ext cx="3330624" cy="26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384376" cy="2088232"/>
          </a:xfrm>
        </p:spPr>
        <p:txBody>
          <a:bodyPr>
            <a:normAutofit fontScale="90000"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Читаем рассказ </a:t>
            </a:r>
            <a:r>
              <a:rPr lang="ru-RU" sz="2000" b="0" dirty="0" err="1" smtClean="0">
                <a:solidFill>
                  <a:schemeClr val="tx1"/>
                </a:solidFill>
                <a:latin typeface="Allur" pitchFamily="82" charset="0"/>
              </a:rPr>
              <a:t>В.Бианки</a:t>
            </a: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 «Сова», придумываем новое окончание и новые названия к рассказу.</a:t>
            </a:r>
            <a:b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</a:br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Выполняем</a:t>
            </a: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 аппликацию и работу из гречневой крупы и пшена</a:t>
            </a:r>
            <a:endParaRPr lang="ru-RU" sz="2000" b="0" dirty="0">
              <a:solidFill>
                <a:schemeClr val="tx1"/>
              </a:solidFill>
              <a:latin typeface="Allur" pitchFamily="8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68144" y="620688"/>
            <a:ext cx="3008313" cy="47678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D:\Лелик\Детский сад\В.Бианки\100_3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4032448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D:\Лелик\Детский сад\В.Бианки\100_3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3600400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Лелик\Детский сад\В.Бианки\100_3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744415" cy="3325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Лелик\Детский сад\В.Бианки\100_3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542779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D:\Лелик\Детский сад\В.Бианки\100_3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67988"/>
            <a:ext cx="3758803" cy="3475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D:\Лелик\Детский сад\В.Бианки\100_3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182739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2" name="Picture 2" descr="Картинка 19 из 158189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529"/>
            <a:ext cx="3219450" cy="3024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0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960440" cy="2455540"/>
          </a:xfrm>
        </p:spPr>
        <p:txBody>
          <a:bodyPr/>
          <a:lstStyle/>
          <a:p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Читаем рассказ </a:t>
            </a:r>
            <a:r>
              <a:rPr lang="ru-RU" sz="2000" b="0" dirty="0" err="1" smtClean="0">
                <a:solidFill>
                  <a:schemeClr val="tx1"/>
                </a:solidFill>
                <a:latin typeface="Allur" pitchFamily="82" charset="0"/>
              </a:rPr>
              <a:t>В.Бианки</a:t>
            </a: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 «Медведь и бурундук»</a:t>
            </a:r>
            <a:b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 составляем описательные рассказы по иллюстрациям из книги.</a:t>
            </a:r>
            <a:b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</a:br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Выполняем:</a:t>
            </a: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 работу из манной крупы, раскрашиваем</a:t>
            </a:r>
            <a:endParaRPr lang="ru-RU" sz="2000" b="0" dirty="0">
              <a:solidFill>
                <a:schemeClr val="tx1"/>
              </a:solidFill>
              <a:latin typeface="Allur" pitchFamily="8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Лелик\Детский сад\В.Бианки\100_3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3672408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D:\Лелик\Детский сад\В.Бианки\100_3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37819" y="1414909"/>
            <a:ext cx="5346452" cy="3613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76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Лелик\Детский сад\В.Бианки\100_3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3816424" cy="332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D:\Лелик\Детский сад\В.Бианки\100_3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37311" y="2195537"/>
            <a:ext cx="3600400" cy="5203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7" name="Picture 9" descr="Картинка 14 из 16903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1800"/>
            <a:ext cx="3384375" cy="31555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Картинка 13 из 8119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59" y="31030"/>
            <a:ext cx="4093503" cy="2965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66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Лелик\Детский сад\В.Бианки\100_3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3" y="332656"/>
            <a:ext cx="3398763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2" name="Picture 4" descr="D:\Лелик\Детский сад\В.Бианки\100_3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8987" y="3297597"/>
            <a:ext cx="2703114" cy="3397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D:\Лелик\Детский сад\В.Бианки\100_3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052"/>
            <a:ext cx="4046835" cy="3835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Картинка 86 из 166389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3816424" cy="2216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834222"/>
          </a:xfrm>
        </p:spPr>
        <p:txBody>
          <a:bodyPr>
            <a:normAutofit fontScale="90000"/>
          </a:bodyPr>
          <a:lstStyle/>
          <a:p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>Составляем рассказ по картинке ( в «стиле») </a:t>
            </a:r>
            <a:r>
              <a:rPr lang="ru-RU" sz="2000" b="0" u="sng" dirty="0" err="1" smtClean="0">
                <a:solidFill>
                  <a:schemeClr val="tx1"/>
                </a:solidFill>
                <a:latin typeface="Allur" pitchFamily="82" charset="0"/>
              </a:rPr>
              <a:t>В.Бианки</a:t>
            </a:r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  <a:t/>
            </a:r>
            <a:br>
              <a:rPr lang="ru-RU" sz="2000" b="0" u="sng" dirty="0" smtClean="0">
                <a:solidFill>
                  <a:schemeClr val="tx1"/>
                </a:solidFill>
                <a:latin typeface="Allur" pitchFamily="82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</a:rPr>
              <a:t>Придумываем начало, конец сказки и названия. Потом рисуем по сюжету рассказа.</a:t>
            </a:r>
            <a:endParaRPr lang="ru-RU" sz="2000" b="0" u="sng" dirty="0">
              <a:solidFill>
                <a:schemeClr val="tx1"/>
              </a:solidFill>
              <a:latin typeface="Allur" pitchFamily="8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9992" y="332656"/>
            <a:ext cx="4415408" cy="5865515"/>
          </a:xfrm>
        </p:spPr>
        <p:txBody>
          <a:bodyPr>
            <a:norm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  <a:latin typeface="Allur" pitchFamily="82" charset="0"/>
              </a:rPr>
              <a:t>«Дятел и червяк»; «Дядя дятел и мистер червяк»; «Интересная история»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Allur" pitchFamily="82" charset="0"/>
              </a:rPr>
              <a:t>« Однажды из леса в сад прилетел дятел, чтобы вылечить яблоню. Сидит дятел на стволе дерева долбит своим носом, жуков, червяков поедает. Вдруг увидел дятел, что по ветке дерева ползет большой, длинный червяк. Заполз он в дупло яблони и стал спрашивать дятла: Зачем это он шумит и его родственников уничтожает. Дятел его выслушал и говорит, что он санитар, доктор леса, прилетел лечить яблоню, поэтому он просто обязан съесть червяка. Червяк стал говорить. что он не вкусный, ядовитый, что ему надо что- то есть. Дятел послушал и пожалел червяка . Решил дятел устроить ему экскурсию в лес. Слетали они вместе ( дятел нес червяка в клюве) посмотрел червяк, как живет дятел, потом дятел вернул червяка на место и предупредил, что если он будет портить деревья, он вернется и тогда уж его съест, а может разделит его на кусочки и угостит своих птенцов!»</a:t>
            </a:r>
            <a:endParaRPr lang="ru-RU" sz="1600" i="1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6146" name="Picture 2" descr="D:\Лелик\Детский сад\В.Бианки\100_3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085" y="2613323"/>
            <a:ext cx="4419798" cy="3746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623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Лелик\Детский сад\В.Бианки\100_3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822325"/>
            <a:ext cx="6950075" cy="521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Анимашки Птицы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76672"/>
            <a:ext cx="7143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09831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llur" pitchFamily="82" charset="0"/>
              </a:rPr>
              <a:t>Играем</a:t>
            </a:r>
            <a:r>
              <a:rPr lang="ru-RU" dirty="0">
                <a:latin typeface="Allur" pitchFamily="82" charset="0"/>
              </a:rPr>
              <a:t> в творческие и режиссерские игры</a:t>
            </a:r>
          </a:p>
        </p:txBody>
      </p:sp>
      <p:pic>
        <p:nvPicPr>
          <p:cNvPr id="4" name="Picture 2" descr="D:\Лелик\Детский сад\С.Маршак\100_2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5976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6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88640"/>
            <a:ext cx="5598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llur" pitchFamily="82" charset="0"/>
              </a:rPr>
              <a:t>Играем в настольные и дидактические игры</a:t>
            </a:r>
          </a:p>
        </p:txBody>
      </p:sp>
      <p:pic>
        <p:nvPicPr>
          <p:cNvPr id="2050" name="Picture 2" descr="C:\Users\Dyk\Desktop\фотки лелик\Фотки 2013\100_4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2325"/>
            <a:ext cx="8784975" cy="5847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932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944216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  <a:latin typeface="Allur" pitchFamily="82" charset="0"/>
              </a:rPr>
              <a:t>Дома с родителями</a:t>
            </a:r>
            <a:r>
              <a:rPr lang="ru-RU" sz="1600" u="sng" dirty="0" smtClean="0">
                <a:solidFill>
                  <a:schemeClr val="tx1"/>
                </a:solidFill>
                <a:latin typeface="Allur" pitchFamily="82" charset="0"/>
              </a:rPr>
              <a:t> читаем рассказы </a:t>
            </a:r>
            <a:r>
              <a:rPr lang="ru-RU" sz="1600" u="sng" dirty="0" err="1" smtClean="0">
                <a:solidFill>
                  <a:schemeClr val="tx1"/>
                </a:solidFill>
                <a:latin typeface="Allur" pitchFamily="82" charset="0"/>
              </a:rPr>
              <a:t>В.Бианки</a:t>
            </a:r>
            <a:r>
              <a:rPr lang="ru-RU" sz="1600" u="sng" dirty="0" smtClean="0">
                <a:solidFill>
                  <a:schemeClr val="tx1"/>
                </a:solidFill>
                <a:latin typeface="Allur" pitchFamily="82" charset="0"/>
              </a:rPr>
              <a:t> из сборника «Синичкин календарь»</a:t>
            </a:r>
            <a:r>
              <a:rPr lang="ru-RU" sz="1600" dirty="0" smtClean="0">
                <a:solidFill>
                  <a:schemeClr val="tx1"/>
                </a:solidFill>
                <a:latin typeface="Allur" pitchFamily="82" charset="0"/>
              </a:rPr>
              <a:t>, выбираем любой, который понравился больше всего, пишем рассказ- рассуждение, почему понравилось именно это время года и выполняем работы к выбранному рассказу</a:t>
            </a:r>
            <a:endParaRPr lang="ru-RU" sz="1600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5" name="Picture 2" descr="D:\Лелик\Детский сад\Зимушка\100_3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7992888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 descr="Анимашки Птицы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98" y="476672"/>
            <a:ext cx="5715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192546" cy="70788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4000" dirty="0"/>
              <a:t>Почему развитие связной речи</a:t>
            </a:r>
            <a:r>
              <a:rPr lang="ru-RU" sz="4000" dirty="0" smtClean="0"/>
              <a:t>?</a:t>
            </a:r>
            <a:br>
              <a:rPr lang="ru-RU" sz="4000" dirty="0" smtClean="0"/>
            </a:br>
            <a:r>
              <a:rPr lang="ru-RU" sz="4000" dirty="0" smtClean="0"/>
              <a:t>(Обоснование проблемы проекта)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11880"/>
            <a:ext cx="2880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1.Входит в три основные задачи для педагогов речевой группы</a:t>
            </a:r>
            <a:br>
              <a:rPr lang="ru-RU" i="1" dirty="0"/>
            </a:br>
            <a:r>
              <a:rPr lang="ru-RU" i="1" dirty="0" smtClean="0"/>
              <a:t>(+ развитие </a:t>
            </a:r>
            <a:r>
              <a:rPr lang="ru-RU" i="1" dirty="0"/>
              <a:t>моторики, контроль за поставленными звуками)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07733" y="1124744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2.Бедный </a:t>
            </a:r>
            <a:r>
              <a:rPr lang="ru-RU" i="1" dirty="0"/>
              <a:t>словарный запас</a:t>
            </a:r>
            <a:br>
              <a:rPr lang="ru-RU" i="1" dirty="0"/>
            </a:br>
            <a:r>
              <a:rPr lang="ru-RU" i="1" dirty="0" smtClean="0"/>
              <a:t>(не соответствующий </a:t>
            </a:r>
            <a:r>
              <a:rPr lang="ru-RU" i="1" dirty="0"/>
              <a:t>возрасту)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1797" y="2680520"/>
            <a:ext cx="2160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3.Не </a:t>
            </a:r>
            <a:r>
              <a:rPr lang="ru-RU" i="1" dirty="0"/>
              <a:t>умение </a:t>
            </a:r>
            <a:r>
              <a:rPr lang="ru-RU" i="1" dirty="0" smtClean="0"/>
              <a:t>связно и самостоятельно </a:t>
            </a:r>
            <a:r>
              <a:rPr lang="ru-RU" i="1" dirty="0"/>
              <a:t>высказывать свои мысли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05897" y="4522924"/>
            <a:ext cx="2160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5</a:t>
            </a:r>
            <a:r>
              <a:rPr lang="ru-RU" i="1" dirty="0" smtClean="0"/>
              <a:t>. </a:t>
            </a:r>
            <a:r>
              <a:rPr lang="ru-RU" i="1" dirty="0"/>
              <a:t>Не умение  строить диалог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1124744"/>
            <a:ext cx="2304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4</a:t>
            </a:r>
            <a:r>
              <a:rPr lang="ru-RU" i="1" dirty="0" smtClean="0"/>
              <a:t>.Нарушение </a:t>
            </a:r>
            <a:r>
              <a:rPr lang="ru-RU" i="1" dirty="0"/>
              <a:t>звуковой культуры </a:t>
            </a:r>
            <a:r>
              <a:rPr lang="ru-RU" i="1" dirty="0" smtClean="0"/>
              <a:t>речи, слухового восприятия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2666206"/>
            <a:ext cx="221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6.Нарушение </a:t>
            </a:r>
            <a:r>
              <a:rPr lang="ru-RU" i="1" dirty="0"/>
              <a:t>грамматического строя речи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45857" y="551723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7.Не </a:t>
            </a:r>
            <a:r>
              <a:rPr lang="ru-RU" i="1" dirty="0"/>
              <a:t>понимание родителями  данной проблемы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379" y="5194066"/>
            <a:ext cx="3020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8. Проблемы в </a:t>
            </a:r>
            <a:r>
              <a:rPr lang="ru-RU" i="1" dirty="0" smtClean="0"/>
              <a:t>коммуникации </a:t>
            </a:r>
            <a:endParaRPr lang="ru-RU" i="1" dirty="0"/>
          </a:p>
        </p:txBody>
      </p:sp>
      <p:pic>
        <p:nvPicPr>
          <p:cNvPr id="3074" name="Picture 2" descr="http://im8-tub-ru.yandex.net/i?id=531029757-1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65" y="3738849"/>
            <a:ext cx="3367262" cy="28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2-tub-ru.yandex.net/i?id=37684031-2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2" y="2826586"/>
            <a:ext cx="2052188" cy="16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Лелик\Детский сад\Зимушка\100_3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114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Лелик\Детский сад\В.Бианки\100_3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59632" y="-891480"/>
            <a:ext cx="6552728" cy="871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Анимашки Птицы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06296"/>
            <a:ext cx="8477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0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Лелик\Детский сад\Зимушка\100_3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265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oshkolu.ru/content/media/pic/std/1000000/459000/458835-7fa89e321ed4ce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10" descr="Анимашки Птицы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30" y="332656"/>
            <a:ext cx="1390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4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189" y="404649"/>
            <a:ext cx="7772400" cy="1224151"/>
          </a:xfrm>
        </p:spPr>
        <p:txBody>
          <a:bodyPr>
            <a:prstTxWarp prst="textDeflateInflateDeflate">
              <a:avLst/>
            </a:prstTxWarp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llur" pitchFamily="82" charset="0"/>
              </a:rPr>
              <a:t>Государственное бюджетное дошкольное образовательное учреждение детский сад №49 комбинированного вида </a:t>
            </a:r>
            <a:br>
              <a:rPr lang="ru-RU" sz="2000" dirty="0" smtClean="0">
                <a:solidFill>
                  <a:schemeClr val="tx1"/>
                </a:solidFill>
                <a:latin typeface="Allur" pitchFamily="82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llur" pitchFamily="82" charset="0"/>
              </a:rPr>
              <a:t>Калининского района город Санкт- Петербург</a:t>
            </a:r>
            <a:endParaRPr lang="ru-RU" sz="2000" dirty="0">
              <a:solidFill>
                <a:schemeClr val="tx1"/>
              </a:solidFill>
              <a:latin typeface="Allur" pitchFamily="8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6021288"/>
            <a:ext cx="7772400" cy="699839"/>
          </a:xfrm>
        </p:spPr>
        <p:txBody>
          <a:bodyPr/>
          <a:lstStyle/>
          <a:p>
            <a:r>
              <a:rPr lang="ru-RU" u="sng" dirty="0" smtClean="0">
                <a:solidFill>
                  <a:schemeClr val="tx1"/>
                </a:solidFill>
                <a:latin typeface="Allur" pitchFamily="82" charset="0"/>
              </a:rPr>
              <a:t>Презентацию составила</a:t>
            </a:r>
            <a:r>
              <a:rPr lang="ru-RU" dirty="0" smtClean="0">
                <a:solidFill>
                  <a:schemeClr val="tx1"/>
                </a:solidFill>
                <a:latin typeface="Allur" pitchFamily="82" charset="0"/>
              </a:rPr>
              <a:t>: педагог высшей категории Зарубина О.В</a:t>
            </a:r>
            <a:endParaRPr lang="ru-RU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5122" name="Picture 2" descr="Картинка 47 из 593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976664" cy="401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5400600" cy="108012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4000" dirty="0" smtClean="0"/>
              <a:t>Результаты</a:t>
            </a:r>
            <a:br>
              <a:rPr lang="ru-RU" sz="4000" dirty="0" smtClean="0"/>
            </a:br>
            <a:r>
              <a:rPr lang="ru-RU" sz="4000" dirty="0" smtClean="0"/>
              <a:t>мониторинга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7996" y="1196752"/>
            <a:ext cx="39399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Факты полученные в результате мониторинга </a:t>
            </a:r>
            <a:r>
              <a:rPr lang="ru-RU" u="sng" dirty="0" smtClean="0"/>
              <a:t>НАЧАЛО ГОДА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1 «Физическое развитие…» (средний балл) 2,1</a:t>
            </a:r>
            <a:br>
              <a:rPr lang="ru-RU" i="1" dirty="0" smtClean="0"/>
            </a:br>
            <a:r>
              <a:rPr lang="ru-RU" i="1" dirty="0" smtClean="0"/>
              <a:t>2 «Любознательность…» 1,8</a:t>
            </a:r>
            <a:br>
              <a:rPr lang="ru-RU" i="1" dirty="0" smtClean="0"/>
            </a:br>
            <a:r>
              <a:rPr lang="ru-RU" i="1" dirty="0" smtClean="0"/>
              <a:t>3 «Эмоциональная отзывчивость…» 1,9</a:t>
            </a:r>
            <a:br>
              <a:rPr lang="ru-RU" i="1" dirty="0" smtClean="0"/>
            </a:br>
            <a:r>
              <a:rPr lang="ru-RU" i="1" dirty="0" smtClean="0"/>
              <a:t>4 «Средства общения…» 1,8</a:t>
            </a:r>
            <a:br>
              <a:rPr lang="ru-RU" i="1" dirty="0" smtClean="0"/>
            </a:br>
            <a:r>
              <a:rPr lang="ru-RU" i="1" dirty="0" smtClean="0"/>
              <a:t>5 «Управление своим поведением…» 2,1</a:t>
            </a:r>
            <a:br>
              <a:rPr lang="ru-RU" i="1" dirty="0" smtClean="0"/>
            </a:br>
            <a:r>
              <a:rPr lang="ru-RU" i="1" dirty="0" smtClean="0"/>
              <a:t>6 «Решение интеллектуальных задач…» 1</a:t>
            </a:r>
            <a:br>
              <a:rPr lang="ru-RU" i="1" dirty="0" smtClean="0"/>
            </a:br>
            <a:r>
              <a:rPr lang="ru-RU" i="1" dirty="0" smtClean="0"/>
              <a:t>7 «Представление о себе…» 1,8</a:t>
            </a:r>
            <a:br>
              <a:rPr lang="ru-RU" i="1" dirty="0" smtClean="0"/>
            </a:br>
            <a:r>
              <a:rPr lang="ru-RU" i="1" dirty="0" smtClean="0"/>
              <a:t>8 «Учебная деятельность…» 2,2</a:t>
            </a:r>
            <a:br>
              <a:rPr lang="ru-RU" i="1" dirty="0" smtClean="0"/>
            </a:br>
            <a:r>
              <a:rPr lang="ru-RU" i="1" dirty="0" smtClean="0"/>
              <a:t>9 «Умения и навыки…» 2,8</a:t>
            </a:r>
            <a:br>
              <a:rPr lang="ru-RU" i="1" dirty="0" smtClean="0"/>
            </a:br>
            <a:endParaRPr lang="ru-RU" dirty="0" smtClean="0"/>
          </a:p>
          <a:p>
            <a:r>
              <a:rPr lang="ru-RU" dirty="0" smtClean="0"/>
              <a:t>Выводы: 1-46%; 2- 44%; 3-45%; 4- 44%; 5- 46%; 6- 24%; 7- 44%; 8- 47%; 9- 55%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1700808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Факты полученные в результате мониторинга </a:t>
            </a:r>
            <a:r>
              <a:rPr lang="ru-RU" u="sng" dirty="0" smtClean="0"/>
              <a:t>КОНЕЦ ГОДА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1 «Физическое развитие…» 4,6</a:t>
            </a:r>
            <a:br>
              <a:rPr lang="ru-RU" i="1" dirty="0" smtClean="0"/>
            </a:br>
            <a:r>
              <a:rPr lang="ru-RU" i="1" dirty="0" smtClean="0"/>
              <a:t>2 «Любознательность…» 4,7</a:t>
            </a:r>
            <a:br>
              <a:rPr lang="ru-RU" i="1" dirty="0" smtClean="0"/>
            </a:br>
            <a:r>
              <a:rPr lang="ru-RU" i="1" dirty="0" smtClean="0"/>
              <a:t>3 «Эмоциональная отзывчивость…» 4,7</a:t>
            </a:r>
            <a:br>
              <a:rPr lang="ru-RU" i="1" dirty="0" smtClean="0"/>
            </a:br>
            <a:r>
              <a:rPr lang="ru-RU" i="1" dirty="0" smtClean="0"/>
              <a:t>4 «Средства общения…» 4,6</a:t>
            </a:r>
            <a:br>
              <a:rPr lang="ru-RU" i="1" dirty="0" smtClean="0"/>
            </a:br>
            <a:r>
              <a:rPr lang="ru-RU" i="1" dirty="0" smtClean="0"/>
              <a:t>5 «Управление своим поведением…» 4,8</a:t>
            </a:r>
            <a:br>
              <a:rPr lang="ru-RU" i="1" dirty="0" smtClean="0"/>
            </a:br>
            <a:r>
              <a:rPr lang="ru-RU" i="1" dirty="0" smtClean="0"/>
              <a:t>6 «Решение интеллектуальных задач…» 4,7</a:t>
            </a:r>
            <a:br>
              <a:rPr lang="ru-RU" i="1" dirty="0" smtClean="0"/>
            </a:br>
            <a:r>
              <a:rPr lang="ru-RU" i="1" dirty="0" smtClean="0"/>
              <a:t>7 «Представление о себе…» 4,8</a:t>
            </a:r>
            <a:br>
              <a:rPr lang="ru-RU" i="1" dirty="0" smtClean="0"/>
            </a:br>
            <a:r>
              <a:rPr lang="ru-RU" i="1" dirty="0" smtClean="0"/>
              <a:t>8 «Учебная деятельность» 4,8</a:t>
            </a:r>
            <a:br>
              <a:rPr lang="ru-RU" i="1" dirty="0" smtClean="0"/>
            </a:br>
            <a:r>
              <a:rPr lang="ru-RU" i="1" dirty="0" smtClean="0"/>
              <a:t>9 «Умения и навыки…» 4,9</a:t>
            </a:r>
            <a:endParaRPr lang="ru-RU" dirty="0" smtClean="0"/>
          </a:p>
          <a:p>
            <a:r>
              <a:rPr lang="ru-RU" dirty="0" smtClean="0"/>
              <a:t>Выводы (%): 1- 96%; 2- 97%; 3- 97%; 4- 96%; 5- 96%; 6- 97%; 7- 98%; 8- 98%; 9- 99%</a:t>
            </a:r>
            <a:endParaRPr lang="ru-RU" dirty="0"/>
          </a:p>
        </p:txBody>
      </p:sp>
      <p:pic>
        <p:nvPicPr>
          <p:cNvPr id="9218" name="Picture 2" descr="http://im2-tub-ru.yandex.net/i?id=77112929-54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40" y="128844"/>
            <a:ext cx="2286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8414919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78118236"/>
              </p:ext>
            </p:extLst>
          </p:nvPr>
        </p:nvGraphicFramePr>
        <p:xfrm>
          <a:off x="467544" y="1484784"/>
          <a:ext cx="835292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39752" y="95049"/>
            <a:ext cx="4608513" cy="923330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r>
              <a:rPr lang="ru-RU" sz="5400" dirty="0"/>
              <a:t>Начало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01695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Результаты мониторинга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324433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85 %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2420888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15 %</a:t>
            </a:r>
          </a:p>
        </p:txBody>
      </p:sp>
    </p:spTree>
    <p:extLst>
      <p:ext uri="{BB962C8B-B14F-4D97-AF65-F5344CB8AC3E}">
        <p14:creationId xmlns:p14="http://schemas.microsoft.com/office/powerpoint/2010/main" val="5654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94"/>
            <a:ext cx="4104456" cy="923330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r>
              <a:rPr lang="ru-RU" sz="5400" dirty="0"/>
              <a:t>Конец года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73512" y="942224"/>
            <a:ext cx="5580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Результаты мониторинга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1597133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88181432"/>
              </p:ext>
            </p:extLst>
          </p:nvPr>
        </p:nvGraphicFramePr>
        <p:xfrm>
          <a:off x="1547664" y="18448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01425987"/>
              </p:ext>
            </p:extLst>
          </p:nvPr>
        </p:nvGraphicFramePr>
        <p:xfrm>
          <a:off x="827584" y="1700720"/>
          <a:ext cx="7920880" cy="4803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11760" y="2852936"/>
            <a:ext cx="1706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Средний уровень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19582" y="4145207"/>
            <a:ext cx="1705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Высокий уровень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86155" y="4314484"/>
            <a:ext cx="2330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Уровень выше среднего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48458" y="2000817"/>
            <a:ext cx="1554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Ниже </a:t>
            </a:r>
            <a:r>
              <a:rPr lang="ru-RU" sz="1600" dirty="0" smtClean="0"/>
              <a:t>среднего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59278" y="3376156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60%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17599" y="4581128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25%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57870" y="3191490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65461" y="2339371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5 %</a:t>
            </a:r>
          </a:p>
        </p:txBody>
      </p:sp>
    </p:spTree>
    <p:extLst>
      <p:ext uri="{BB962C8B-B14F-4D97-AF65-F5344CB8AC3E}">
        <p14:creationId xmlns:p14="http://schemas.microsoft.com/office/powerpoint/2010/main" val="147235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068960"/>
            <a:ext cx="4896544" cy="1569660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ru-RU" sz="9600" dirty="0" smtClean="0"/>
              <a:t>КОНЕЦ!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5143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2400" cy="1296144"/>
          </a:xfrm>
        </p:spPr>
        <p:txBody>
          <a:bodyPr>
            <a:prstTxWarp prst="textDeflateInflate">
              <a:avLst/>
            </a:prstTxWarp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ArbatDi" pitchFamily="66" charset="0"/>
              </a:rPr>
              <a:t>Проект: «Развитие связной речи у детей с ТНР, через знакомство с творчеством писателей и поэтов»</a:t>
            </a:r>
            <a:endParaRPr lang="ru-RU" sz="2000" b="1" dirty="0">
              <a:solidFill>
                <a:schemeClr val="tx1"/>
              </a:solidFill>
              <a:latin typeface="ArbatDi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590636"/>
            <a:ext cx="6400800" cy="2239144"/>
          </a:xfrm>
        </p:spPr>
        <p:txBody>
          <a:bodyPr>
            <a:normAutofit fontScale="85000" lnSpcReduction="20000"/>
          </a:bodyPr>
          <a:lstStyle/>
          <a:p>
            <a:r>
              <a:rPr lang="ru-RU" sz="3800" dirty="0" smtClean="0">
                <a:solidFill>
                  <a:schemeClr val="tx1"/>
                </a:solidFill>
                <a:latin typeface="Andantino script" pitchFamily="2" charset="0"/>
              </a:rPr>
              <a:t>«Читая </a:t>
            </a:r>
            <a:r>
              <a:rPr lang="ru-RU" sz="3800" dirty="0">
                <a:solidFill>
                  <a:schemeClr val="tx1"/>
                </a:solidFill>
                <a:latin typeface="Andantino script" pitchFamily="2" charset="0"/>
              </a:rPr>
              <a:t>в первый раз хорошую книгу, мы испытываем то же чувство, как при приобретении нового друга. Вновь прочитать уже читанную книгу — значит вновь увидеть старого </a:t>
            </a:r>
            <a:r>
              <a:rPr lang="ru-RU" sz="3800" dirty="0" smtClean="0">
                <a:solidFill>
                  <a:schemeClr val="tx1"/>
                </a:solidFill>
                <a:latin typeface="Andantino script" pitchFamily="2" charset="0"/>
              </a:rPr>
              <a:t>друга».</a:t>
            </a:r>
            <a:endParaRPr lang="ru-RU" sz="3800" dirty="0">
              <a:solidFill>
                <a:schemeClr val="tx1"/>
              </a:solidFill>
              <a:latin typeface="Andantino script" pitchFamily="2" charset="0"/>
            </a:endParaRPr>
          </a:p>
          <a:p>
            <a:r>
              <a:rPr lang="ru-RU" sz="3800" dirty="0">
                <a:solidFill>
                  <a:schemeClr val="tx1"/>
                </a:solidFill>
                <a:latin typeface="Andantino script" pitchFamily="2" charset="0"/>
                <a:hlinkClick r:id="rId4"/>
              </a:rPr>
              <a:t>Вольтер</a:t>
            </a:r>
            <a:endParaRPr lang="ru-RU" sz="3800" dirty="0">
              <a:solidFill>
                <a:schemeClr val="tx1"/>
              </a:solidFill>
              <a:latin typeface="Andantino script" pitchFamily="2" charset="0"/>
            </a:endParaRPr>
          </a:p>
          <a:p>
            <a:endParaRPr lang="ru-RU" dirty="0"/>
          </a:p>
        </p:txBody>
      </p:sp>
      <p:pic>
        <p:nvPicPr>
          <p:cNvPr id="1032" name="Picture 8" descr="Картинка 3 из 153466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506868"/>
            <a:ext cx="5076825" cy="3114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solidFill>
                  <a:schemeClr val="tx1"/>
                </a:solidFill>
                <a:latin typeface="Baldur" pitchFamily="2" charset="0"/>
              </a:rPr>
              <a:t>13 этап проекта: Творчество </a:t>
            </a:r>
            <a:r>
              <a:rPr lang="ru-RU" sz="3200" u="sng" dirty="0" err="1" smtClean="0">
                <a:solidFill>
                  <a:schemeClr val="tx1"/>
                </a:solidFill>
                <a:latin typeface="Baldur" pitchFamily="2" charset="0"/>
              </a:rPr>
              <a:t>В.В.Бианки</a:t>
            </a:r>
            <a:r>
              <a:rPr lang="ru-RU" sz="3200" dirty="0" smtClean="0">
                <a:solidFill>
                  <a:schemeClr val="tx1"/>
                </a:solidFill>
                <a:latin typeface="Baldur" pitchFamily="2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Baldur" pitchFamily="2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Baldur" pitchFamily="2" charset="0"/>
              </a:rPr>
              <a:t>11.02.1894- 10.06.1959</a:t>
            </a:r>
            <a:endParaRPr lang="ru-RU" sz="3200" u="sng" dirty="0">
              <a:solidFill>
                <a:schemeClr val="tx1"/>
              </a:solidFill>
              <a:latin typeface="Baldur" pitchFamily="2" charset="0"/>
            </a:endParaRPr>
          </a:p>
        </p:txBody>
      </p:sp>
      <p:pic>
        <p:nvPicPr>
          <p:cNvPr id="2050" name="Picture 2" descr="Картинка 7 из 928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2876550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а 8 из 928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2028825" cy="2443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а 17 из 928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2304256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а 31 из 928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48" y="4509120"/>
            <a:ext cx="2802895" cy="2090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инка 4 из 928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28144"/>
            <a:ext cx="2160240" cy="2671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440160"/>
          </a:xfrm>
        </p:spPr>
        <p:txBody>
          <a:bodyPr>
            <a:noAutofit/>
          </a:bodyPr>
          <a:lstStyle/>
          <a:p>
            <a:r>
              <a:rPr lang="ru-RU" sz="2400" u="sng" dirty="0" smtClean="0">
                <a:solidFill>
                  <a:schemeClr val="tx1"/>
                </a:solidFill>
                <a:latin typeface="Allur" pitchFamily="82" charset="0"/>
              </a:rPr>
              <a:t>Задачи  этапа проекта:</a:t>
            </a:r>
            <a:r>
              <a:rPr lang="ru-RU" sz="2400" dirty="0" smtClean="0">
                <a:solidFill>
                  <a:schemeClr val="tx1"/>
                </a:solidFill>
                <a:latin typeface="Allur" pitchFamily="82" charset="0"/>
              </a:rPr>
              <a:t> продолжать знакомить детей с творчеством писателей, воспевающих красоту родной природы, учить детей понимать животный мир, сопереживать всему живому. Продолжать развивать все стороны речи, самое большое внимание уделять связной речи, развитию коммуникативных навыков.</a:t>
            </a:r>
            <a:endParaRPr lang="ru-RU" sz="2400" u="sng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3074" name="Picture 2" descr="Картинка 8 из 928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08708"/>
            <a:ext cx="2664296" cy="33779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а 19 из 928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6" y="3212976"/>
            <a:ext cx="2088232" cy="26578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а 21 из 928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97" y="3208708"/>
            <a:ext cx="2592288" cy="33736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ртинка 25 из 928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11" y="1196752"/>
            <a:ext cx="2466975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а 30 из 928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1739"/>
            <a:ext cx="264795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а 35 из 928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4"/>
            <a:ext cx="1800200" cy="2360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а 44 из 928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088232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артинка 71 из 928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9" y="476672"/>
            <a:ext cx="1971675" cy="2809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5152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Allur" pitchFamily="82" charset="0"/>
              </a:rPr>
              <a:t>Любимые мультики по сказкам </a:t>
            </a:r>
            <a:r>
              <a:rPr lang="ru-RU" sz="2000" dirty="0" err="1" smtClean="0">
                <a:solidFill>
                  <a:schemeClr val="tx1"/>
                </a:solidFill>
                <a:latin typeface="Allur" pitchFamily="82" charset="0"/>
              </a:rPr>
              <a:t>В.Бианки</a:t>
            </a:r>
            <a:endParaRPr lang="ru-RU" sz="2000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5122" name="Picture 2" descr="Картинка 1 из 45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7" y="1124744"/>
            <a:ext cx="2538412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а 2 из 45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2073821" cy="1568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а 3 из 45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25" y="1268760"/>
            <a:ext cx="2880320" cy="2000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а 4 из 457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85" y="3140968"/>
            <a:ext cx="2736304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ртинка 6 из 457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9" y="4700774"/>
            <a:ext cx="2681339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4-tub-ru.yandex.net/i?id=267057417-42-7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3839"/>
            <a:ext cx="1428750" cy="116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артинка 12 из 457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01208"/>
            <a:ext cx="1693953" cy="1295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im6-tub-ru.yandex.net/i?id=316196232-23-7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10" y="3531493"/>
            <a:ext cx="1428750" cy="1123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im8-tub-ru.yandex.net/i?id=157094252-43-7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69036"/>
            <a:ext cx="1428750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3407296" cy="1578124"/>
          </a:xfrm>
        </p:spPr>
        <p:txBody>
          <a:bodyPr>
            <a:normAutofit fontScale="90000"/>
          </a:bodyPr>
          <a:lstStyle/>
          <a:p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  <a:cs typeface="Arial" pitchFamily="34" charset="0"/>
              </a:rPr>
              <a:t>Читаем сказку </a:t>
            </a:r>
            <a:r>
              <a:rPr lang="ru-RU" sz="2000" b="0" u="sng" dirty="0" err="1" smtClean="0">
                <a:solidFill>
                  <a:schemeClr val="tx1"/>
                </a:solidFill>
                <a:latin typeface="Allur" pitchFamily="82" charset="0"/>
                <a:cs typeface="Arial" pitchFamily="34" charset="0"/>
              </a:rPr>
              <a:t>В.Бианки</a:t>
            </a:r>
            <a:r>
              <a:rPr lang="ru-RU" sz="2000" b="0" u="sng" dirty="0" smtClean="0">
                <a:solidFill>
                  <a:schemeClr val="tx1"/>
                </a:solidFill>
                <a:latin typeface="Allur" pitchFamily="82" charset="0"/>
                <a:cs typeface="Arial" pitchFamily="34" charset="0"/>
              </a:rPr>
              <a:t> «Теремок»</a:t>
            </a:r>
            <a:br>
              <a:rPr lang="ru-RU" sz="2000" b="0" u="sng" dirty="0" smtClean="0">
                <a:solidFill>
                  <a:schemeClr val="tx1"/>
                </a:solidFill>
                <a:latin typeface="Allur" pitchFamily="82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Allur" pitchFamily="82" charset="0"/>
                <a:cs typeface="Arial" pitchFamily="34" charset="0"/>
              </a:rPr>
              <a:t>сравниваем ее с русской сказкой и выполняем работу из шерстяных ниток</a:t>
            </a:r>
            <a:endParaRPr lang="ru-RU" sz="2000" b="0" dirty="0">
              <a:solidFill>
                <a:schemeClr val="tx1"/>
              </a:solidFill>
              <a:latin typeface="Allur" pitchFamily="82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072" y="116632"/>
            <a:ext cx="3656385" cy="5721499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  <a:latin typeface="Allur" pitchFamily="82" charset="0"/>
              </a:rPr>
              <a:t>В русской сказке был построен домик- теремок, а  у Бианки теремок- дуб ( в котором дятел выдолбил дупло). У Бианки первые прилетели птицы: скворец, сыч. В русской сказке пришли звери: мышь, лягушка. И у Бианки звери приходили один раз в год и выгоняли предыдущего жильца. Звери в обеих сказках были разные, кроме медведя. Теремок у Бианки был высоко, а в русской сказке стоял на земле. В русской сказке звери построили новый теремок, а у Бианки нет.</a:t>
            </a:r>
            <a:endParaRPr lang="ru-RU" sz="2000" i="1" dirty="0">
              <a:solidFill>
                <a:schemeClr val="tx1"/>
              </a:solidFill>
              <a:latin typeface="Allur" pitchFamily="82" charset="0"/>
            </a:endParaRPr>
          </a:p>
        </p:txBody>
      </p:sp>
      <p:pic>
        <p:nvPicPr>
          <p:cNvPr id="1026" name="Picture 2" descr="D:\Лелик\Детский сад\В.Бианки\100_3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995862" cy="4623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13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948</Words>
  <Application>Microsoft Office PowerPoint</Application>
  <PresentationFormat>Экран (4:3)</PresentationFormat>
  <Paragraphs>61</Paragraphs>
  <Slides>38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Проект: «Развитие связной речи у детей с ТНР, через знакомство с творчеством писателей и поэтов»</vt:lpstr>
      <vt:lpstr>13 этап проекта: Творчество В.В.Бианки 11.02.1894- 10.06.1959</vt:lpstr>
      <vt:lpstr>Задачи  этапа проекта: продолжать знакомить детей с творчеством писателей, воспевающих красоту родной природы, учить детей понимать животный мир, сопереживать всему живому. Продолжать развивать все стороны речи, самое большое внимание уделять связной речи, развитию коммуникативных навыков.</vt:lpstr>
      <vt:lpstr>Презентация PowerPoint</vt:lpstr>
      <vt:lpstr>Любимые мультики по сказкам В.Бианки</vt:lpstr>
      <vt:lpstr>Читаем сказку В.Бианки «Теремок» сравниваем ее с русской сказкой и выполняем работу из шерстяных ниток</vt:lpstr>
      <vt:lpstr>Презентация PowerPoint</vt:lpstr>
      <vt:lpstr>Читаем сказку В.Бианки «Лесной колобок- колючий бок», пересказываем, сравниваем с русской сказкой «Колобок»  и выполняем работы в нетрадиционной технике Используем скорлупу яиц и пшено</vt:lpstr>
      <vt:lpstr>Презентация PowerPoint</vt:lpstr>
      <vt:lpstr>Презентация PowerPoint</vt:lpstr>
      <vt:lpstr>Волка делаем из шерстяных ниток и закрашиваем при помощи ватных дисков, акварельными красками.</vt:lpstr>
      <vt:lpstr>Презентация PowerPoint</vt:lpstr>
      <vt:lpstr>Пересказываем сказку по памяти и выполняем оригами «Волк или лиса»</vt:lpstr>
      <vt:lpstr>Читаем рассказ В.Бианки «Бешеный бельчонок», придумываем новое развитие сюжета и новое название, аппликация и рисование по сюжету</vt:lpstr>
      <vt:lpstr>Презентация PowerPoint</vt:lpstr>
      <vt:lpstr>Презентация PowerPoint</vt:lpstr>
      <vt:lpstr>Читаем рассказ В.Бианки «Сова», придумываем новое окончание и новые названия к рассказу. Выполняем аппликацию и работу из гречневой крупы и пшена</vt:lpstr>
      <vt:lpstr>Презентация PowerPoint</vt:lpstr>
      <vt:lpstr>Читаем рассказ В.Бианки «Медведь и бурундук»  составляем описательные рассказы по иллюстрациям из книги. Выполняем: работу из манной крупы, раскрашиваем</vt:lpstr>
      <vt:lpstr>Презентация PowerPoint</vt:lpstr>
      <vt:lpstr>Презентация PowerPoint</vt:lpstr>
      <vt:lpstr>Составляем рассказ по картинке ( в «стиле») В.Бианки Придумываем начало, конец сказки и названия. Потом рисуем по сюжету рассказа.</vt:lpstr>
      <vt:lpstr>Презентация PowerPoint</vt:lpstr>
      <vt:lpstr>Презентация PowerPoint</vt:lpstr>
      <vt:lpstr>Презентация PowerPoint</vt:lpstr>
      <vt:lpstr>Дома с родителями читаем рассказы В.Бианки из сборника «Синичкин календарь», выбираем любой, который понравился больше всего, пишем рассказ- рассуждение, почему понравилось именно это время года и выполняем работы к выбранному рассказу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Государственное бюджетное дошкольное образовательное учреждение детский сад №49 комбинированного вида  Калининского района город Санкт- Петербург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Dyk</dc:creator>
  <cp:lastModifiedBy>Dyk</cp:lastModifiedBy>
  <cp:revision>26</cp:revision>
  <dcterms:created xsi:type="dcterms:W3CDTF">2013-02-20T11:31:39Z</dcterms:created>
  <dcterms:modified xsi:type="dcterms:W3CDTF">2013-10-28T15:47:57Z</dcterms:modified>
</cp:coreProperties>
</file>