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6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83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МА" initials="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54CF5-9EA5-4FB0-9043-4DAC7B48B9F0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F7257-4E18-44F2-B3B0-A12186230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F7257-4E18-44F2-B3B0-A12186230D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F7257-4E18-44F2-B3B0-A12186230D9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Урок геометрии в 8 классе по теме    «Площади фигур»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500570"/>
            <a:ext cx="5114778" cy="1675086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Хрущенко Валентина Николаевна,</a:t>
            </a:r>
          </a:p>
          <a:p>
            <a:r>
              <a:rPr lang="ru-RU" dirty="0" smtClean="0"/>
              <a:t>высшая квалификационная категория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285728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В треугольниках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высоты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равны.  Тогда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:S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=…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85720" y="1714488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a)  MN:PO;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MK:PS;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 NK:OS.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142976" y="2571744"/>
            <a:ext cx="4500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к тесту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3714752"/>
          <a:ext cx="7215239" cy="2214578"/>
        </p:xfrm>
        <a:graphic>
          <a:graphicData uri="http://schemas.openxmlformats.org/drawingml/2006/table">
            <a:tbl>
              <a:tblPr/>
              <a:tblGrid>
                <a:gridCol w="1030533"/>
                <a:gridCol w="1030533"/>
                <a:gridCol w="1030533"/>
                <a:gridCol w="1030533"/>
                <a:gridCol w="1030533"/>
                <a:gridCol w="1031287"/>
                <a:gridCol w="1031287"/>
              </a:tblGrid>
              <a:tr h="110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0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642918"/>
          <a:ext cx="7572427" cy="61573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86214"/>
                <a:gridCol w="3786213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1.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2800" kern="1200" baseline="-25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тр.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A           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A)</a:t>
                      </a:r>
                      <a:r>
                        <a:rPr lang="en-US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571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85852" y="0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«Вспомни»</a:t>
            </a:r>
            <a:endParaRPr kumimoji="0" lang="ru-RU" sz="2800" b="1" i="1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14546" y="1071546"/>
            <a:ext cx="135732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1857364"/>
            <a:ext cx="1500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S</a:t>
            </a:r>
            <a:r>
              <a:rPr lang="ru-RU" sz="2800" baseline="-25000" dirty="0" err="1" smtClean="0"/>
              <a:t>кв.</a:t>
            </a:r>
            <a:r>
              <a:rPr lang="ru-RU" sz="2800" dirty="0" err="1" smtClean="0"/>
              <a:t>=</a:t>
            </a:r>
            <a:endParaRPr lang="ru-RU" sz="2800" dirty="0" smtClean="0"/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928802"/>
            <a:ext cx="714380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3108" y="185736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2500306"/>
            <a:ext cx="24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15001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14678" y="24288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57686" y="214311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000240"/>
            <a:ext cx="1500198" cy="71438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307181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71472" y="2928934"/>
            <a:ext cx="1428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араллелограмм 18"/>
          <p:cNvSpPr/>
          <p:nvPr/>
        </p:nvSpPr>
        <p:spPr>
          <a:xfrm>
            <a:off x="2500298" y="2857496"/>
            <a:ext cx="1071570" cy="9144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143108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357422" y="27860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571868" y="278605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5004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357686" y="321468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 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421481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00034" y="4000504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трап.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Трапеция 30"/>
          <p:cNvSpPr/>
          <p:nvPr/>
        </p:nvSpPr>
        <p:spPr>
          <a:xfrm>
            <a:off x="2714612" y="3929066"/>
            <a:ext cx="914400" cy="785818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428860" y="450057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428992" y="37861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643306" y="44291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286248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4429124" y="428625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 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034" y="514351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400" baseline="-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пр.тр.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ый треугольник 49"/>
          <p:cNvSpPr/>
          <p:nvPr/>
        </p:nvSpPr>
        <p:spPr>
          <a:xfrm>
            <a:off x="2857488" y="4857760"/>
            <a:ext cx="914400" cy="78581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571736" y="3857628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500298" y="55007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786182" y="54292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429124" y="528638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034" y="607220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00034" y="6072206"/>
            <a:ext cx="16430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S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прямоуг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786050" y="6000768"/>
            <a:ext cx="914400" cy="6286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428860" y="6488668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585789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643306" y="585789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714744" y="64886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4500562" y="61436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488" y="8572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500298" y="47863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214678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7715304" cy="635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13858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57148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 </a:t>
            </a:r>
            <a:r>
              <a:rPr lang="en-US" sz="2400" dirty="0" smtClean="0"/>
              <a:t>S</a:t>
            </a:r>
            <a:r>
              <a:rPr lang="ru-RU" sz="2400" baseline="-25000" dirty="0" err="1" smtClean="0"/>
              <a:t>тр.</a:t>
            </a:r>
            <a:r>
              <a:rPr lang="ru-RU" sz="2400" dirty="0" err="1" smtClean="0"/>
              <a:t>=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928670"/>
            <a:ext cx="15716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(формула Герона)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143108" y="642918"/>
            <a:ext cx="785818" cy="3571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14612" y="428604"/>
            <a:ext cx="1214446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2357422" y="1214422"/>
            <a:ext cx="1571636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71670" y="107154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357422" y="2142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786182" y="7857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143372" y="571480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Ж)  </a:t>
            </a:r>
          </a:p>
          <a:p>
            <a:endParaRPr lang="ru-RU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28604"/>
            <a:ext cx="857256" cy="857256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857884" y="2071678"/>
            <a:ext cx="78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4" name="AutoShape 8"/>
          <p:cNvSpPr>
            <a:spLocks noChangeShapeType="1"/>
          </p:cNvSpPr>
          <p:nvPr/>
        </p:nvSpPr>
        <p:spPr bwMode="auto">
          <a:xfrm flipV="1">
            <a:off x="1142976" y="-285776"/>
            <a:ext cx="91440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85720" y="2071678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8.S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ромба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Блок-схема: решение 47"/>
          <p:cNvSpPr/>
          <p:nvPr/>
        </p:nvSpPr>
        <p:spPr>
          <a:xfrm>
            <a:off x="2357422" y="1857364"/>
            <a:ext cx="1571636" cy="785818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071670" y="207167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2786050" y="15716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857620" y="2000240"/>
            <a:ext cx="4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214678" y="250030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214810" y="2000240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57158" y="3286124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500298" y="3000372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214546" y="371475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786050" y="27860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571868" y="364331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286248" y="3286124"/>
            <a:ext cx="7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И)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143248"/>
            <a:ext cx="214314" cy="857256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5214942" y="3143248"/>
            <a:ext cx="571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158" y="4500570"/>
            <a:ext cx="1857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 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Прямоугольный треугольник 67"/>
          <p:cNvSpPr/>
          <p:nvPr/>
        </p:nvSpPr>
        <p:spPr>
          <a:xfrm>
            <a:off x="2714612" y="4214818"/>
            <a:ext cx="9144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428860" y="48577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2428860" y="407194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3714744" y="485776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4286248" y="4429132"/>
            <a:ext cx="64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86256"/>
            <a:ext cx="2857520" cy="785818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428596" y="585789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11. S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трап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Трапеция 77"/>
          <p:cNvSpPr/>
          <p:nvPr/>
        </p:nvSpPr>
        <p:spPr>
          <a:xfrm>
            <a:off x="2428860" y="5429264"/>
            <a:ext cx="1200152" cy="1071570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>
            <a:stCxn id="78" idx="1"/>
            <a:endCxn id="78" idx="3"/>
          </p:cNvCxnSpPr>
          <p:nvPr/>
        </p:nvCxnSpPr>
        <p:spPr>
          <a:xfrm rot="10800000" flipH="1">
            <a:off x="2562806" y="5965049"/>
            <a:ext cx="9322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357422" y="628652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500298" y="571501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286116" y="5572140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3286116" y="564357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3428992" y="607220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3428992" y="6143644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071670" y="621508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2357422" y="52863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3500430" y="52863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3714744" y="61436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214546" y="578645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3500430" y="5715016"/>
            <a:ext cx="3321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n-US" dirty="0" smtClean="0"/>
              <a:t>N</a:t>
            </a:r>
            <a:endParaRPr lang="ru-RU" b="1" dirty="0" smtClean="0">
              <a:solidFill>
                <a:schemeClr val="lt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endParaRPr lang="ru-RU" dirty="0"/>
          </a:p>
        </p:txBody>
      </p:sp>
      <p:pic>
        <p:nvPicPr>
          <p:cNvPr id="10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500702"/>
            <a:ext cx="1143008" cy="928694"/>
          </a:xfrm>
          <a:prstGeom prst="rect">
            <a:avLst/>
          </a:prstGeom>
          <a:noFill/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000628" y="2071678"/>
            <a:ext cx="857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6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143116"/>
            <a:ext cx="142876" cy="500066"/>
          </a:xfrm>
          <a:prstGeom prst="rect">
            <a:avLst/>
          </a:prstGeom>
          <a:noFill/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857884" y="2071678"/>
            <a:ext cx="7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286248" y="5715016"/>
            <a:ext cx="617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714612" y="214290"/>
            <a:ext cx="1891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00240"/>
          <a:ext cx="7715312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</a:tblGrid>
              <a:tr h="1143008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0"/>
            <a:ext cx="7565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Устное решение задач по готовым чертежам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3" name="Параллелограмм 12"/>
          <p:cNvSpPr/>
          <p:nvPr/>
        </p:nvSpPr>
        <p:spPr>
          <a:xfrm>
            <a:off x="500034" y="3000372"/>
            <a:ext cx="2071702" cy="1571636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28992" y="114298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264318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27146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46" y="43576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00430" y="2714620"/>
            <a:ext cx="4681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параллелограмм,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ВК  - высоты,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ВН=4,8см, АВ=6см,ВС=10см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4572008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Найти: ВК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43638" y="3785396"/>
            <a:ext cx="1571636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28662" y="3000372"/>
            <a:ext cx="1571636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4348" y="457200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3143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4000504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57818" y="4572008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57620" y="5429264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                                                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</a:t>
            </a:r>
          </a:p>
          <a:p>
            <a:r>
              <a:rPr lang="ru-RU" dirty="0" smtClean="0"/>
              <a:t>                                  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5929330"/>
            <a:ext cx="1872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Ответ:8см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2842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214414" y="2000240"/>
            <a:ext cx="2143140" cy="221457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400050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7144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407194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2976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178827" y="417909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14414" y="378619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571604" y="400050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2" y="200024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9190" y="2500306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AC=BC=4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4876" y="3429000"/>
            <a:ext cx="24449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071678"/>
            <a:ext cx="238126" cy="523877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9256" y="5572140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8 см²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42860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4348" y="3929066"/>
            <a:ext cx="250033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92877" y="2964653"/>
            <a:ext cx="1285884" cy="64294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57290" y="2643182"/>
            <a:ext cx="1857388" cy="128588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3240" y="3714752"/>
            <a:ext cx="46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228599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37861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1571612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071678"/>
            <a:ext cx="3571900" cy="1000132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3438" y="1714488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314" y="23574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928934"/>
            <a:ext cx="3643338" cy="78581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857620" y="3786190"/>
            <a:ext cx="30003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564357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Ответ: 27 см²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57620" y="1928802"/>
            <a:ext cx="385765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-ромб,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=16, 	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=48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786182" y="3357562"/>
            <a:ext cx="264320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42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BD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428596" y="2357430"/>
            <a:ext cx="2714644" cy="2214578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32861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0716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321468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45720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57148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4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6" idx="1"/>
            <a:endCxn id="6" idx="3"/>
          </p:cNvCxnSpPr>
          <p:nvPr/>
        </p:nvCxnSpPr>
        <p:spPr>
          <a:xfrm rot="10800000" flipH="1">
            <a:off x="428596" y="3464719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78629" y="3464717"/>
            <a:ext cx="2214578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0694" y="5072074"/>
            <a:ext cx="1468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Ответ:6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929190" y="2071678"/>
            <a:ext cx="31432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-трапеция,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929190" y="3071810"/>
            <a:ext cx="2928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BC:AD=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BK=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929190" y="4000504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929190" y="4572008"/>
            <a:ext cx="20717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BC, AD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571480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857224" y="2357430"/>
            <a:ext cx="3214710" cy="2571768"/>
          </a:xfrm>
          <a:prstGeom prst="trapezoid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50001" y="3607595"/>
            <a:ext cx="257176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478632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20002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19288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7148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50006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71604" y="435769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857356" y="464344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143504" y="6143644"/>
            <a:ext cx="2276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Ответ: 12, 20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571480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№6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43438" y="2928934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=5 см,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=17см,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=13см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428868"/>
            <a:ext cx="3067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ABCD-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прямоуг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48869" y="4000504"/>
            <a:ext cx="3194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 : площадь трапеции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00100" y="4286256"/>
            <a:ext cx="3143272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07125" y="3393281"/>
            <a:ext cx="178595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00100" y="2500306"/>
            <a:ext cx="178595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536017" y="2750339"/>
            <a:ext cx="1857388" cy="135732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857356" y="3429000"/>
            <a:ext cx="185738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14876" y="1857364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21481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20716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36" y="207167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29058" y="43576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643174" y="435769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380672"/>
            <a:ext cx="7929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29256" y="5643578"/>
            <a:ext cx="1954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55см²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286544" cy="107157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000" b="0" i="1" dirty="0" smtClean="0">
                <a:ln w="500"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0" i="1" dirty="0">
              <a:ln w="500"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400" dirty="0" smtClean="0"/>
              <a:t>1</a:t>
            </a:r>
            <a:r>
              <a:rPr lang="ru-RU" sz="2400" smtClean="0"/>
              <a:t>. </a:t>
            </a:r>
            <a:r>
              <a:rPr lang="ru-RU" sz="2400" smtClean="0"/>
              <a:t> Провести </a:t>
            </a:r>
            <a:r>
              <a:rPr lang="ru-RU" sz="2400" dirty="0" smtClean="0"/>
              <a:t>диагностику усвоения стандартной системы знаний и умений каждого ученика на заключительном этапе изучения темы: проверить и закрепить теоретический материал; проверить умение слышать и видеть  формулу; совершенствовать навыки решения задач на вычисление площадей фигур; подготовить учащихся к контрольной работе;</a:t>
            </a:r>
          </a:p>
          <a:p>
            <a:pPr algn="just">
              <a:buNone/>
            </a:pPr>
            <a:r>
              <a:rPr lang="ru-RU" sz="2400" dirty="0" smtClean="0"/>
              <a:t>2. Научить </a:t>
            </a:r>
            <a:r>
              <a:rPr lang="ru-RU" sz="2400" dirty="0" smtClean="0"/>
              <a:t>обобщать и систематизировать знания, осмысливать материл, делать выводы по материалу обязательного уровня.</a:t>
            </a:r>
          </a:p>
          <a:p>
            <a:pPr algn="just">
              <a:buNone/>
            </a:pPr>
            <a:r>
              <a:rPr lang="ru-RU" sz="2400" dirty="0" smtClean="0"/>
              <a:t>3. Содействовать </a:t>
            </a:r>
            <a:r>
              <a:rPr lang="ru-RU" sz="2400" dirty="0" smtClean="0"/>
              <a:t>рациональной организации труда; развивать познавательные процессы, память, воображение, мышление, внимание, наблюдательность, сообразительность; выработать самооценку в выборе пути, критерии оценки своей работы и работы товарища; воспитывать настойчивость, добросовестное отношение к труду, математическую культуру и грамотность.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57166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 урока</a:t>
            </a:r>
            <a:endParaRPr lang="ru-RU" sz="4000" b="1" i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57224" y="142852"/>
            <a:ext cx="6715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Письменное решение задач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714356"/>
            <a:ext cx="1891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43438" y="1500174"/>
            <a:ext cx="3071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500174"/>
            <a:ext cx="285752" cy="428628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286512" y="1500174"/>
            <a:ext cx="1285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14876" y="1928802"/>
            <a:ext cx="2786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=6см,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86314" y="2357430"/>
            <a:ext cx="2857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OD=4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714876" y="2714620"/>
            <a:ext cx="2786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AOC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S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39 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714876" y="3214686"/>
            <a:ext cx="2071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AOC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571472" y="1428736"/>
            <a:ext cx="2357454" cy="19288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428728" y="1571612"/>
            <a:ext cx="2143140" cy="21431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07125" y="2035959"/>
            <a:ext cx="1785950" cy="8572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107389" y="2250273"/>
            <a:ext cx="2286016" cy="6429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32861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214414" y="121442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714612" y="11429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35718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928794" y="171448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714480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357422" y="1357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00298" y="28574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643042" y="3714752"/>
            <a:ext cx="1191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20" y="407194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Треугольники </a:t>
            </a:r>
            <a:r>
              <a:rPr lang="en-US" dirty="0" smtClean="0"/>
              <a:t>AOC</a:t>
            </a:r>
            <a:r>
              <a:rPr lang="ru-RU" dirty="0" smtClean="0"/>
              <a:t>  и   </a:t>
            </a:r>
            <a:r>
              <a:rPr lang="en-US" dirty="0" smtClean="0"/>
              <a:t>BOD</a:t>
            </a:r>
            <a:r>
              <a:rPr lang="ru-RU" dirty="0" smtClean="0"/>
              <a:t>  имеют равные углы (                 </a:t>
            </a:r>
            <a:endParaRPr lang="en-US" dirty="0" smtClean="0"/>
          </a:p>
          <a:p>
            <a:pPr marL="342900" indent="-342900"/>
            <a:r>
              <a:rPr lang="ru-RU" dirty="0" smtClean="0"/>
              <a:t>               как вертикальные), значит ,     </a:t>
            </a:r>
            <a:endParaRPr lang="ru-RU" dirty="0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29132"/>
            <a:ext cx="133350" cy="276225"/>
          </a:xfrm>
          <a:prstGeom prst="rect">
            <a:avLst/>
          </a:prstGeom>
          <a:noFill/>
        </p:spPr>
      </p:pic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61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071942"/>
            <a:ext cx="202325" cy="419101"/>
          </a:xfrm>
          <a:prstGeom prst="rect">
            <a:avLst/>
          </a:prstGeom>
          <a:noFill/>
        </p:spPr>
      </p:pic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21428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43702" y="407194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AOC=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857224" y="4357694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BOD</a:t>
            </a:r>
            <a:endParaRPr lang="ru-RU" dirty="0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00628" y="4643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714884"/>
            <a:ext cx="857256" cy="92869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786322"/>
            <a:ext cx="890590" cy="78581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00166" y="492919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28926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786322"/>
            <a:ext cx="1071570" cy="71438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857760"/>
            <a:ext cx="357190" cy="642942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14282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43504" y="507207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тогда</a:t>
            </a:r>
            <a:endParaRPr lang="ru-RU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857760"/>
            <a:ext cx="928694" cy="857256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072074"/>
            <a:ext cx="661990" cy="455118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14546" y="857232"/>
            <a:ext cx="371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53" grpId="0"/>
      <p:bldP spid="54" grpId="0"/>
      <p:bldP spid="50" grpId="0"/>
      <p:bldP spid="51" grpId="0"/>
      <p:bldP spid="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Так как</a:t>
            </a:r>
          </a:p>
          <a:p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57166"/>
            <a:ext cx="866778" cy="544982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28604"/>
            <a:ext cx="733862" cy="500066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357166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39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42860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 то</a:t>
            </a:r>
            <a:endParaRPr lang="ru-RU" dirty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57166"/>
            <a:ext cx="857256" cy="642942"/>
          </a:xfrm>
          <a:prstGeom prst="rect">
            <a:avLst/>
          </a:prstGeom>
          <a:noFill/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28604"/>
            <a:ext cx="1176341" cy="571504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5000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000108"/>
            <a:ext cx="1000132" cy="714380"/>
          </a:xfrm>
          <a:prstGeom prst="rect">
            <a:avLst/>
          </a:prstGeom>
          <a:noFill/>
        </p:spPr>
      </p:pic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728" y="10715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=39,</a:t>
            </a:r>
            <a:endParaRPr lang="ru-RU" sz="2400" dirty="0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8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071546"/>
            <a:ext cx="727369" cy="500066"/>
          </a:xfrm>
          <a:prstGeom prst="rect">
            <a:avLst/>
          </a:prstGeom>
          <a:noFill/>
        </p:spPr>
      </p:pic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7554" y="1071546"/>
            <a:ext cx="7425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=24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14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142984"/>
            <a:ext cx="487077" cy="428628"/>
          </a:xfrm>
          <a:prstGeom prst="rect">
            <a:avLst/>
          </a:prstGeom>
          <a:noFill/>
        </p:spPr>
      </p:pic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1142984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 следовательно</a:t>
            </a:r>
            <a:endParaRPr lang="ru-RU" dirty="0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17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143008" cy="714380"/>
          </a:xfrm>
          <a:prstGeom prst="rect">
            <a:avLst/>
          </a:prstGeom>
          <a:noFill/>
        </p:spPr>
      </p:pic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71604" y="207167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24=15</a:t>
            </a:r>
            <a:endParaRPr lang="ru-RU" dirty="0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20" name="Picture 2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071678"/>
            <a:ext cx="642942" cy="461012"/>
          </a:xfrm>
          <a:prstGeom prst="rect">
            <a:avLst/>
          </a:prstGeom>
          <a:noFill/>
        </p:spPr>
      </p:pic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3108" y="328612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15 </a:t>
            </a:r>
            <a:endParaRPr lang="ru-RU" dirty="0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23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214686"/>
            <a:ext cx="523877" cy="461012"/>
          </a:xfrm>
          <a:prstGeom prst="rect">
            <a:avLst/>
          </a:prstGeom>
          <a:noFill/>
        </p:spPr>
      </p:pic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7" grpId="0"/>
      <p:bldP spid="21" grpId="0"/>
      <p:bldP spid="26" grpId="0"/>
      <p:bldP spid="33" grpId="0"/>
      <p:bldP spid="37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Задача № 2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1214422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МРК,  Т€ МК, МТ=5см, КТ=10см,МР=12см,      КР=9см.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500694" y="1357298"/>
            <a:ext cx="142876" cy="142876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57224" y="2428868"/>
            <a:ext cx="3071834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57224" y="1000108"/>
            <a:ext cx="1857388" cy="142876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607455" y="1107265"/>
            <a:ext cx="1428760" cy="121444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221455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643174" y="6429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2214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643042" y="1357298"/>
            <a:ext cx="1428760" cy="7143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14876" y="2143116"/>
            <a:ext cx="2601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МРТ,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PTK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488" y="2643182"/>
            <a:ext cx="1191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282" y="3071810"/>
            <a:ext cx="8022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1).Проведем высоту РА. Она общая для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МРТ  и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РТК.  Значит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РТК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=МТ:ТК=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5:10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2428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2035951" y="1750207"/>
            <a:ext cx="135732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14612" y="2143116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928926" y="228599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4282" y="3714752"/>
            <a:ext cx="576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РТК,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МРК,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PTK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=⅔S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MPK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414338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MPK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=√p(p-a)(p-b)(p-c)  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p=½(9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+12+15)=18 см.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cxnSp>
        <p:nvCxnSpPr>
          <p:cNvPr id="51" name="Прямая соединительная линия 50"/>
          <p:cNvCxnSpPr/>
          <p:nvPr/>
        </p:nvCxnSpPr>
        <p:spPr>
          <a:xfrm>
            <a:off x="1428728" y="4214818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5720" y="4643446"/>
            <a:ext cx="6255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MPK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=√18(18-9)(18-12)(18-15) = √2∙9∙9∙2∙3∙3 =2∙3∙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=54c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428728" y="4714884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000496" y="4714884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14282" y="5143512"/>
            <a:ext cx="627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MPT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=⅓S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MPK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=⅓∙54=18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см²,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PTK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=⅔S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MPK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=⅔∙54=36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00298" y="6072206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18 см²,   36см².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00298" y="2428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2" grpId="0"/>
      <p:bldP spid="44" grpId="0"/>
      <p:bldP spid="53" grpId="0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929198"/>
            <a:ext cx="372670" cy="428628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929198"/>
            <a:ext cx="785818" cy="50006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214290"/>
            <a:ext cx="77153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к контрольной работе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1 уровень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№1. Сторона треугольника равна 5 см, а высота, проведенная к ней, в два раза больше стороны. Найдите площадь треугольника.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№2. Катеты прямоугольного треугольника равны 6 и 8 см. Найдите гипотенузу и площадь треугольника.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№3. Найдите площадь и периметр ромба, если его диагонали равны 8 и 10 см.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№4.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 прямоугольной трапеции АВСК большая боковая равна 3     см,            , а высота СН делит основание АК пополам. Найдите площадь трапеции.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720" y="57148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0" y="2143116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071678"/>
            <a:ext cx="57150" cy="209550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071810"/>
            <a:ext cx="857256" cy="428628"/>
          </a:xfrm>
          <a:prstGeom prst="rect">
            <a:avLst/>
          </a:prstGeom>
          <a:noFill/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071810"/>
            <a:ext cx="723901" cy="500066"/>
          </a:xfrm>
          <a:prstGeom prst="rect">
            <a:avLst/>
          </a:prstGeom>
          <a:noFill/>
        </p:spPr>
      </p:pic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57158" y="928670"/>
            <a:ext cx="73581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№1. Смежные стороны параллелограмма 52 и 30 см, а острый угол равен 30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Найдите площадь параллелограмма.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№2. Вычислите площадь трапеции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ABCD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основаниями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=24см, ВС=16см,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1214414" y="3000372"/>
            <a:ext cx="5000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57158" y="3357562"/>
            <a:ext cx="7429552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№3. Дан треугольник АВС. На стороне АС отмечена точка К так, что АК=6см, КС=9см. Найдите площади треугольников АВК и СВК, если АВ=13см,  ВС=14см.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№4. Высота равностороннего треугольника равна 6см. Найдите сумму расстояний от произвольной точки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взятой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 этого треугольника, до его сторон.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3071810"/>
            <a:ext cx="34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43240" y="357166"/>
            <a:ext cx="1753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уровень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500306"/>
            <a:ext cx="6500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Спасибо за урок!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7286676" cy="63465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1. Мотивационная беседа с последующей постановкой цели.</a:t>
            </a:r>
          </a:p>
          <a:p>
            <a:pPr>
              <a:buNone/>
            </a:pPr>
            <a:r>
              <a:rPr lang="ru-RU" dirty="0" smtClean="0"/>
              <a:t>2. Проверка домашнего задания.</a:t>
            </a:r>
          </a:p>
          <a:p>
            <a:pPr>
              <a:buNone/>
            </a:pPr>
            <a:r>
              <a:rPr lang="ru-RU" dirty="0" smtClean="0"/>
              <a:t>3. Актуализация опорных знаний – теоретический тест, с помощью которого ведется повторение основных вопросов темы.</a:t>
            </a:r>
          </a:p>
          <a:p>
            <a:pPr>
              <a:buNone/>
            </a:pPr>
            <a:r>
              <a:rPr lang="ru-RU" dirty="0" smtClean="0"/>
              <a:t>4. Диагностика усвоения системы знаний и умений и ее применение для выполнения практических заданий стандартного уровня с переходом на более высокий уровень: </a:t>
            </a:r>
          </a:p>
          <a:p>
            <a:pPr>
              <a:buNone/>
            </a:pPr>
            <a:r>
              <a:rPr lang="ru-RU" dirty="0" smtClean="0"/>
              <a:t>   а) конкурс «Вспомни».</a:t>
            </a:r>
          </a:p>
          <a:p>
            <a:pPr>
              <a:buNone/>
            </a:pPr>
            <a:r>
              <a:rPr lang="ru-RU" dirty="0" smtClean="0"/>
              <a:t>   б) устное решение задач.</a:t>
            </a:r>
          </a:p>
          <a:p>
            <a:pPr>
              <a:buNone/>
            </a:pPr>
            <a:r>
              <a:rPr lang="ru-RU" smtClean="0"/>
              <a:t>   в</a:t>
            </a:r>
            <a:r>
              <a:rPr lang="ru-RU" dirty="0" smtClean="0"/>
              <a:t>)  письменное  решение задач.</a:t>
            </a:r>
          </a:p>
          <a:p>
            <a:pPr>
              <a:buNone/>
            </a:pPr>
            <a:r>
              <a:rPr lang="ru-RU" dirty="0" smtClean="0"/>
              <a:t>5. Подведение итогов урока.</a:t>
            </a:r>
          </a:p>
          <a:p>
            <a:pPr>
              <a:buNone/>
            </a:pPr>
            <a:r>
              <a:rPr lang="ru-RU" dirty="0" smtClean="0"/>
              <a:t>6. Домашнее задание. </a:t>
            </a:r>
          </a:p>
          <a:p>
            <a:pPr>
              <a:buNone/>
            </a:pPr>
            <a:r>
              <a:rPr lang="ru-RU" dirty="0" smtClean="0"/>
              <a:t>7. Рефлексия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14290"/>
            <a:ext cx="41485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урока</a:t>
            </a:r>
            <a:endParaRPr lang="ru-RU" sz="4000" b="1" i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7158" y="428604"/>
            <a:ext cx="68580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Теоретический тест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14488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1. Выберите верные утверждения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643182"/>
            <a:ext cx="63579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а) площадь прямоугольника равна произведению двух его сторон;                                                                  б) площадь квадрата равна квадрату его стороны;                                                                      в) площадь прямоугольника равна удвоенному произведению двух его соседних сторон.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2. Закончите фразу : «Площадь ромба равна половине произведения …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500306"/>
            <a:ext cx="7000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а) его сторон;                                                                                                                                                              б) его стороны и высоты, проведенной к этой стороне;                                                                            в) его диагоналей.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14422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3. По формуле </a:t>
            </a:r>
            <a:r>
              <a:rPr lang="en-US" sz="2800" b="1" dirty="0"/>
              <a:t>S</a:t>
            </a:r>
            <a:r>
              <a:rPr lang="ru-RU" sz="2800" b="1" dirty="0"/>
              <a:t>=</a:t>
            </a:r>
            <a:r>
              <a:rPr lang="en-US" sz="2800" b="1" dirty="0"/>
              <a:t>ah</a:t>
            </a:r>
            <a:r>
              <a:rPr lang="en-US" sz="2800" b="1" baseline="-25000" dirty="0"/>
              <a:t>a</a:t>
            </a:r>
            <a:r>
              <a:rPr lang="ru-RU" sz="2800" b="1" dirty="0"/>
              <a:t> можно вычислить площадь: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071810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а) параллелограмма;                                                                                                                                            б) треугольника;                                                                                                                                      в)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4. Площадь трапеции </a:t>
            </a:r>
            <a:r>
              <a:rPr lang="en-US" sz="2800" b="1" dirty="0"/>
              <a:t>ABCD</a:t>
            </a:r>
            <a:r>
              <a:rPr lang="ru-RU" sz="2800" b="1" dirty="0"/>
              <a:t> с основаниями АВ и </a:t>
            </a:r>
            <a:r>
              <a:rPr lang="en-US" sz="2800" b="1" dirty="0"/>
              <a:t>CD</a:t>
            </a:r>
            <a:r>
              <a:rPr lang="ru-RU" sz="2800" b="1" dirty="0"/>
              <a:t> и высотой ВН вычисляется по формуле: </a:t>
            </a:r>
            <a:endParaRPr lang="ru-RU" sz="2800" dirty="0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3" name="Picture 4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285992"/>
            <a:ext cx="3857652" cy="571504"/>
          </a:xfrm>
          <a:prstGeom prst="rect">
            <a:avLst/>
          </a:prstGeom>
          <a:noFill/>
        </p:spPr>
      </p:pic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716" name="Picture 4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071810"/>
            <a:ext cx="3857652" cy="571504"/>
          </a:xfrm>
          <a:prstGeom prst="rect">
            <a:avLst/>
          </a:prstGeom>
          <a:noFill/>
        </p:spPr>
      </p:pic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9" name="Picture 4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3786214" cy="571504"/>
          </a:xfrm>
          <a:prstGeom prst="rect">
            <a:avLst/>
          </a:prstGeom>
          <a:noFill/>
        </p:spPr>
      </p:pic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5. Выберите верное утверждение:     </a:t>
            </a:r>
            <a:r>
              <a:rPr lang="ru-RU" sz="2800" b="1" dirty="0" smtClean="0"/>
              <a:t>площадь </a:t>
            </a:r>
            <a:r>
              <a:rPr lang="ru-RU" sz="2800" b="1" dirty="0"/>
              <a:t>прямоугольного треугольника </a:t>
            </a:r>
            <a:r>
              <a:rPr lang="ru-RU" sz="2800" b="1" dirty="0" smtClean="0"/>
              <a:t>равна</a:t>
            </a:r>
            <a:r>
              <a:rPr lang="ru-RU" sz="2800" b="1" dirty="0"/>
              <a:t>:</a:t>
            </a:r>
            <a:endParaRPr lang="ru-RU" sz="2800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2928934"/>
            <a:ext cx="70009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 половине произведения его стороны на какую-либо его высоту;                                                                         б) половине произведения его катетов;                                                                                                                       в) произведению его стороны на проведенную к ней высоту.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7786742" cy="138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В треугольниках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угол В равен  углу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Отношение площадей треугольников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равно: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357430"/>
            <a:ext cx="3143272" cy="928694"/>
          </a:xfrm>
          <a:prstGeom prst="rect">
            <a:avLst/>
          </a:prstGeom>
          <a:noFill/>
        </p:spPr>
      </p:pic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643314"/>
            <a:ext cx="2071702" cy="857256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143512"/>
            <a:ext cx="2000264" cy="928694"/>
          </a:xfrm>
          <a:prstGeom prst="rect">
            <a:avLst/>
          </a:prstGeom>
          <a:noFill/>
        </p:spPr>
      </p:pic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1563</TotalTime>
  <Words>1226</Words>
  <Application>Microsoft Office PowerPoint</Application>
  <PresentationFormat>Экран (4:3)</PresentationFormat>
  <Paragraphs>290</Paragraphs>
  <Slides>25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Изящная</vt:lpstr>
      <vt:lpstr>Формула</vt:lpstr>
      <vt:lpstr>Урок геометрии в 8 классе по теме    «Площади фигур»  </vt:lpstr>
      <vt:lpstr>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фигур</dc:title>
  <dc:creator>МАМА</dc:creator>
  <cp:lastModifiedBy>МАМА</cp:lastModifiedBy>
  <cp:revision>165</cp:revision>
  <dcterms:created xsi:type="dcterms:W3CDTF">2009-11-28T13:24:26Z</dcterms:created>
  <dcterms:modified xsi:type="dcterms:W3CDTF">2013-10-26T16:28:14Z</dcterms:modified>
</cp:coreProperties>
</file>