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7" r:id="rId3"/>
    <p:sldId id="268" r:id="rId4"/>
    <p:sldId id="269" r:id="rId5"/>
    <p:sldId id="257" r:id="rId6"/>
    <p:sldId id="266" r:id="rId7"/>
    <p:sldId id="260" r:id="rId8"/>
    <p:sldId id="271" r:id="rId9"/>
    <p:sldId id="263" r:id="rId10"/>
    <p:sldId id="261" r:id="rId11"/>
    <p:sldId id="264" r:id="rId12"/>
    <p:sldId id="265" r:id="rId13"/>
    <p:sldId id="270" r:id="rId14"/>
    <p:sldId id="276" r:id="rId15"/>
    <p:sldId id="286" r:id="rId16"/>
    <p:sldId id="277" r:id="rId17"/>
    <p:sldId id="278" r:id="rId18"/>
    <p:sldId id="288" r:id="rId19"/>
    <p:sldId id="287" r:id="rId20"/>
    <p:sldId id="280" r:id="rId21"/>
    <p:sldId id="281" r:id="rId22"/>
    <p:sldId id="283" r:id="rId23"/>
    <p:sldId id="284" r:id="rId24"/>
    <p:sldId id="285" r:id="rId25"/>
    <p:sldId id="289" r:id="rId26"/>
    <p:sldId id="290" r:id="rId27"/>
    <p:sldId id="291" r:id="rId28"/>
    <p:sldId id="292" r:id="rId29"/>
    <p:sldId id="293" r:id="rId30"/>
    <p:sldId id="294" r:id="rId31"/>
    <p:sldId id="25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zabmedia.ru/?page=news&amp;rubr=5&amp;text=46231&amp;t=253" TargetMode="External"/><Relationship Id="rId13" Type="http://schemas.openxmlformats.org/officeDocument/2006/relationships/hyperlink" Target="http://nevsepic.com.ua/zhivotnye/3801-okruzhayuschiy-mir-cherez-fotoobektiv-presmykayuschiesya-i-zemnovodnye-reptilesamphibious-chast-2-214-foto.html" TargetMode="External"/><Relationship Id="rId18" Type="http://schemas.openxmlformats.org/officeDocument/2006/relationships/hyperlink" Target="http://www.wallsgeneration.ru/photo/10458/zayac-belyak.html" TargetMode="External"/><Relationship Id="rId26" Type="http://schemas.openxmlformats.org/officeDocument/2006/relationships/hyperlink" Target="http://zoo.rin.ru/cgi-bin/index.pl?idr=17&amp;art=100" TargetMode="External"/><Relationship Id="rId3" Type="http://schemas.openxmlformats.org/officeDocument/2006/relationships/hyperlink" Target="http://poiht.skjwoepd.ru/piyavki-foto.html" TargetMode="External"/><Relationship Id="rId21" Type="http://schemas.openxmlformats.org/officeDocument/2006/relationships/hyperlink" Target="http://www.tennisforum.ru/lofiversion/index.php/t21170.html" TargetMode="External"/><Relationship Id="rId34" Type="http://schemas.openxmlformats.org/officeDocument/2006/relationships/hyperlink" Target="http://fitodobro.rul/" TargetMode="External"/><Relationship Id="rId7" Type="http://schemas.openxmlformats.org/officeDocument/2006/relationships/hyperlink" Target="http://polezno.net/stati/rasteniya-khishhniki-rosyanka-drosera/" TargetMode="External"/><Relationship Id="rId12" Type="http://schemas.openxmlformats.org/officeDocument/2006/relationships/hyperlink" Target="http://www.diary.ru/~carcharodon/?tag=169617" TargetMode="External"/><Relationship Id="rId17" Type="http://schemas.openxmlformats.org/officeDocument/2006/relationships/hyperlink" Target="http://tula-animal.ucoz.ru/index/semejstvo_krotovye/0-225" TargetMode="External"/><Relationship Id="rId25" Type="http://schemas.openxmlformats.org/officeDocument/2006/relationships/hyperlink" Target="http://old.nr2.ru/inworld/413926.html/print/" TargetMode="External"/><Relationship Id="rId33" Type="http://schemas.openxmlformats.org/officeDocument/2006/relationships/hyperlink" Target="http://mtools.pp.ua/zhaby-foto.html" TargetMode="External"/><Relationship Id="rId2" Type="http://schemas.openxmlformats.org/officeDocument/2006/relationships/hyperlink" Target="http://bioaa.info/index.php/2009-12-22-13-02-06/315-c.html" TargetMode="External"/><Relationship Id="rId16" Type="http://schemas.openxmlformats.org/officeDocument/2006/relationships/hyperlink" Target="http://clubs.ya.ru/eco/replies.xml?item_no=14446" TargetMode="External"/><Relationship Id="rId20" Type="http://schemas.openxmlformats.org/officeDocument/2006/relationships/hyperlink" Target="http://&#1082;&#1072;&#1088;&#1090;&#1080;&#1085;&#1082;&#1080;.cc/%D0%B2%D0%B5%D1%80%D0%B1%D0%BB%D1%8E%D0%B4-%D0%BA%D0%B0%D1%80%D1%82%D0%B8%D0%BD%D0%BA%D0%B8-%D0%B1%D0%B5%D1%81%D0%BF%D0%BB%D0%B0%D1%82%D0%BD%D0%BE-%D0%BD%D0%B0-%D1%80%D0%B0%D0%B1/" TargetMode="External"/><Relationship Id="rId29" Type="http://schemas.openxmlformats.org/officeDocument/2006/relationships/hyperlink" Target="http://mrb-fg.narod.ru/dytiscidae.ht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blogs.privet.ru/community/chrenwam_frank_57?page=11" TargetMode="External"/><Relationship Id="rId11" Type="http://schemas.openxmlformats.org/officeDocument/2006/relationships/hyperlink" Target="http://900igr.net/kartinki/biologija/Evoljutsionnyj-protsess/006-Mlekopitajuschie.html" TargetMode="External"/><Relationship Id="rId24" Type="http://schemas.openxmlformats.org/officeDocument/2006/relationships/hyperlink" Target="http://brautmode-shop.de.com/5/pics-of-crabs" TargetMode="External"/><Relationship Id="rId32" Type="http://schemas.openxmlformats.org/officeDocument/2006/relationships/hyperlink" Target="http://hdimg.ru/photo/hd_oboi_zastavki_fon/1-94-0-0-2" TargetMode="External"/><Relationship Id="rId5" Type="http://schemas.openxmlformats.org/officeDocument/2006/relationships/hyperlink" Target="http://www.mamahm.com/t5575p260-topic" TargetMode="External"/><Relationship Id="rId15" Type="http://schemas.openxmlformats.org/officeDocument/2006/relationships/hyperlink" Target="http://gotowall.com/show_wallpaper.php?id=3330" TargetMode="External"/><Relationship Id="rId23" Type="http://schemas.openxmlformats.org/officeDocument/2006/relationships/hyperlink" Target="http://hustilname.ru/11711.html" TargetMode="External"/><Relationship Id="rId28" Type="http://schemas.openxmlformats.org/officeDocument/2006/relationships/hyperlink" Target="http://sportsklad.ru.com/okajmlennaya.html" TargetMode="External"/><Relationship Id="rId36" Type="http://schemas.openxmlformats.org/officeDocument/2006/relationships/hyperlink" Target="http://livefunny.ru/16508-foto-ezhikov.html" TargetMode="External"/><Relationship Id="rId10" Type="http://schemas.openxmlformats.org/officeDocument/2006/relationships/hyperlink" Target="http://tarungulyanidavggn.pbworks.com/w/page/54958659/Meetika" TargetMode="External"/><Relationship Id="rId19" Type="http://schemas.openxmlformats.org/officeDocument/2006/relationships/hyperlink" Target="http://russkayohota.ru/photos/photo103.php" TargetMode="External"/><Relationship Id="rId31" Type="http://schemas.openxmlformats.org/officeDocument/2006/relationships/hyperlink" Target="http://poiht.skjwoepd.ru/tushkanchik-foto.html" TargetMode="External"/><Relationship Id="rId4" Type="http://schemas.openxmlformats.org/officeDocument/2006/relationships/hyperlink" Target="http://www.liveinternet.ru/users/3900865/post223652208/" TargetMode="External"/><Relationship Id="rId9" Type="http://schemas.openxmlformats.org/officeDocument/2006/relationships/hyperlink" Target="http://cadowod.ru/luk/tehnologija-vyrashhivanija-luka-repchatogo-iz.html" TargetMode="External"/><Relationship Id="rId14" Type="http://schemas.openxmlformats.org/officeDocument/2006/relationships/hyperlink" Target="http://photogenius.ucoz.ru/photo/2-3-0-0-2" TargetMode="External"/><Relationship Id="rId22" Type="http://schemas.openxmlformats.org/officeDocument/2006/relationships/hyperlink" Target="http://www.hozvo.ru/newspaper644/rub6/art75384.html" TargetMode="External"/><Relationship Id="rId27" Type="http://schemas.openxmlformats.org/officeDocument/2006/relationships/hyperlink" Target="http://fudz.ru/post/901" TargetMode="External"/><Relationship Id="rId30" Type="http://schemas.openxmlformats.org/officeDocument/2006/relationships/hyperlink" Target="http://www.liveinternet.ru/users/4336477/post187560619/" TargetMode="External"/><Relationship Id="rId35" Type="http://schemas.openxmlformats.org/officeDocument/2006/relationships/hyperlink" Target="http://fashiony.ru4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971527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Общие закономерности биологической эволюции</a:t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2800" dirty="0" smtClean="0"/>
              <a:t>(урок биологии 9 класс)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биологии </a:t>
            </a:r>
          </a:p>
          <a:p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СОШ №24</a:t>
            </a:r>
            <a:r>
              <a:rPr lang="en-US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Юрты </a:t>
            </a:r>
          </a:p>
          <a:p>
            <a:r>
              <a:rPr lang="ru-RU" sz="18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Тайшетского</a:t>
            </a: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endParaRPr lang="en-US" sz="18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Иркутской области</a:t>
            </a:r>
          </a:p>
          <a:p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Астахова Лариса Николаевна</a:t>
            </a:r>
            <a:endParaRPr lang="ru-RU" sz="1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079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Возникновение сходной формы тела у акуловых и китообразных  </a:t>
            </a:r>
            <a:endParaRPr lang="ru-RU" sz="3200" dirty="0"/>
          </a:p>
        </p:txBody>
      </p:sp>
      <p:pic>
        <p:nvPicPr>
          <p:cNvPr id="2050" name="Picture 2" descr="C:\Users\user\Desktop\Новая папка (2)\65377106_1287241385_wp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2"/>
            <a:ext cx="3250704" cy="243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Новая папка (2)\shark_2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3219276" cy="241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388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79512"/>
          </a:xfrm>
        </p:spPr>
        <p:txBody>
          <a:bodyPr/>
          <a:lstStyle/>
          <a:p>
            <a:r>
              <a:rPr lang="ru-RU" dirty="0" smtClean="0"/>
              <a:t>Вывод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2060"/>
                </a:solidFill>
              </a:rPr>
              <a:t>В </a:t>
            </a:r>
            <a:r>
              <a:rPr lang="ru-RU" sz="2800" b="1" dirty="0" smtClean="0">
                <a:solidFill>
                  <a:srgbClr val="002060"/>
                </a:solidFill>
              </a:rPr>
              <a:t>одинаковых </a:t>
            </a:r>
            <a:r>
              <a:rPr lang="ru-RU" sz="2800" b="1" dirty="0">
                <a:solidFill>
                  <a:srgbClr val="002060"/>
                </a:solidFill>
              </a:rPr>
              <a:t>условиях существования животные, относящиеся к разным систематическим группам, могут приобретать сходное внешнее строение (конвергентное сходство)</a:t>
            </a:r>
          </a:p>
        </p:txBody>
      </p:sp>
    </p:spTree>
    <p:extLst>
      <p:ext uri="{BB962C8B-B14F-4D97-AF65-F5344CB8AC3E}">
        <p14:creationId xmlns:p14="http://schemas.microsoft.com/office/powerpoint/2010/main" val="1588513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/>
          <a:lstStyle/>
          <a:p>
            <a:r>
              <a:rPr lang="ru-RU" dirty="0" smtClean="0"/>
              <a:t>Обратима ли эволюция?</a:t>
            </a:r>
            <a:endParaRPr lang="ru-RU" dirty="0"/>
          </a:p>
        </p:txBody>
      </p:sp>
      <p:pic>
        <p:nvPicPr>
          <p:cNvPr id="4098" name="Picture 2" descr="C:\Users\user\Desktop\Новая папка (2)\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0" y="3789040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844824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Если </a:t>
            </a:r>
            <a:r>
              <a:rPr lang="ru-RU" sz="3600" b="1" i="1" dirty="0">
                <a:solidFill>
                  <a:schemeClr val="tx2"/>
                </a:solidFill>
                <a:latin typeface="Times New Roman"/>
                <a:ea typeface="Times New Roman"/>
              </a:rPr>
              <a:t>восстановить на Земле прежние условия существования, появятся ли вновь динозавры.</a:t>
            </a:r>
            <a:endParaRPr lang="ru-RU" sz="3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78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800" b="1" dirty="0">
                <a:solidFill>
                  <a:srgbClr val="002060"/>
                </a:solidFill>
                <a:effectLst/>
              </a:rPr>
              <a:t>Сравнительная характеристика </a:t>
            </a:r>
            <a:r>
              <a:rPr lang="ru-RU" sz="2800" b="1" dirty="0" smtClean="0">
                <a:solidFill>
                  <a:srgbClr val="002060"/>
                </a:solidFill>
                <a:effectLst/>
              </a:rPr>
              <a:t>объективных показателей 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основных форм  органической эволюции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2016459"/>
              </p:ext>
            </p:extLst>
          </p:nvPr>
        </p:nvGraphicFramePr>
        <p:xfrm>
          <a:off x="40341" y="1988840"/>
          <a:ext cx="8964488" cy="333904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39752"/>
                <a:gridCol w="2620514"/>
                <a:gridCol w="1951225"/>
                <a:gridCol w="2052997"/>
              </a:tblGrid>
              <a:tr h="1329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Форма эволюции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970" marR="7970" marT="7970" marB="79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Краткая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характеристика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970" marR="7970" marT="7970" marB="79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Причины сходства признаков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970" marR="7970" marT="7970" marB="79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Причины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различия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признаков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970" marR="7970" marT="7970" marB="7970"/>
                </a:tc>
              </a:tr>
              <a:tr h="835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Дивергенция </a:t>
                      </a:r>
                      <a:endParaRPr lang="ru-RU" sz="2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970" marR="7970" marT="7970" marB="7970"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7970" marR="7970" marT="7970" marB="7970"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7970" marR="7970" marT="7970" marB="7970"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7970" marR="7970" marT="7970" marB="7970"/>
                </a:tc>
              </a:tr>
              <a:tr h="11743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Конвергенция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970" marR="7970" marT="7970" marB="7970"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7970" marR="7970" marT="7970" marB="7970"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7970" marR="7970" marT="7970" marB="7970"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7970" marR="7970" marT="7970" marB="79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206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/>
          <a:lstStyle/>
          <a:p>
            <a:r>
              <a:rPr lang="ru-RU" sz="2000" dirty="0" smtClean="0">
                <a:solidFill>
                  <a:srgbClr val="2F5897"/>
                </a:solidFill>
              </a:rPr>
              <a:t>1. </a:t>
            </a:r>
            <a:r>
              <a:rPr lang="ru-RU" sz="2000" dirty="0">
                <a:solidFill>
                  <a:srgbClr val="2F5897"/>
                </a:solidFill>
              </a:rPr>
              <a:t>Сравните организмы и определите форму эволюции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1036712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Медведка.</a:t>
            </a: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Крупное насекомое. Передняя </a:t>
            </a:r>
            <a:r>
              <a:rPr lang="ru-RU" sz="1600" b="1" dirty="0">
                <a:solidFill>
                  <a:schemeClr val="tx2"/>
                </a:solidFill>
                <a:latin typeface="Times New Roman"/>
                <a:ea typeface="Times New Roman"/>
              </a:rPr>
              <a:t>пара конечностей </a:t>
            </a:r>
            <a:r>
              <a:rPr lang="ru-RU" sz="16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 видоизменена и является превосходным </a:t>
            </a:r>
            <a:r>
              <a:rPr lang="ru-RU" sz="1600" b="1" dirty="0">
                <a:solidFill>
                  <a:schemeClr val="tx2"/>
                </a:solidFill>
                <a:latin typeface="Times New Roman"/>
                <a:ea typeface="Times New Roman"/>
              </a:rPr>
              <a:t>инструментом для рытья земли. 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8200" y="1412776"/>
            <a:ext cx="4041775" cy="1512168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Крот.</a:t>
            </a:r>
          </a:p>
          <a:p>
            <a:pPr lvl="0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Передние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лапы вывернуты наружу и имеют широкие ладони и мощные плоские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когти </a:t>
            </a:r>
            <a:r>
              <a:rPr lang="ru-RU" sz="1600" b="1" dirty="0" smtClean="0">
                <a:solidFill>
                  <a:srgbClr val="2F5897"/>
                </a:solidFill>
                <a:latin typeface="Times New Roman"/>
                <a:ea typeface="Times New Roman"/>
              </a:rPr>
              <a:t>и являются </a:t>
            </a:r>
            <a:r>
              <a:rPr lang="ru-RU" sz="1600" b="1" dirty="0">
                <a:solidFill>
                  <a:srgbClr val="2F5897"/>
                </a:solidFill>
                <a:latin typeface="Times New Roman"/>
                <a:ea typeface="Times New Roman"/>
              </a:rPr>
              <a:t>превосходным инструментом для рытья земли. </a:t>
            </a:r>
            <a:endParaRPr lang="ru-RU" sz="1600" b="1" dirty="0">
              <a:solidFill>
                <a:srgbClr val="2F5897"/>
              </a:solidFill>
            </a:endParaRP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er\Desktop\Новая папка (2)\800px-Gryllotalpa-gryllotalpa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00202"/>
            <a:ext cx="381000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МОЁ!\Моё!\Астахова\Текстовые документы\Уроки\9-11 кл\11 инт\эволюция\направления эволюции\фото для презентаций\kr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312" y="3100202"/>
            <a:ext cx="3480474" cy="263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628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/>
          <a:lstStyle/>
          <a:p>
            <a:r>
              <a:rPr lang="en-US" sz="2000" dirty="0" smtClean="0">
                <a:solidFill>
                  <a:srgbClr val="2F5897"/>
                </a:solidFill>
              </a:rPr>
              <a:t>2</a:t>
            </a:r>
            <a:r>
              <a:rPr lang="ru-RU" sz="2000" dirty="0" smtClean="0">
                <a:solidFill>
                  <a:srgbClr val="2F5897"/>
                </a:solidFill>
              </a:rPr>
              <a:t>. </a:t>
            </a:r>
            <a:r>
              <a:rPr lang="ru-RU" sz="2000" dirty="0">
                <a:solidFill>
                  <a:srgbClr val="2F5897"/>
                </a:solidFill>
              </a:rPr>
              <a:t>Сравните организмы и определите форму эволюции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908719"/>
            <a:ext cx="4040188" cy="273630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Сосна обыкновенная.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Хвоинки расположены по 2 в пучке, длина 4-6 см.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Семена чёрные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4—5 мм, с 12—20-миллиметровым перепончатым крылом.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8200" y="908720"/>
            <a:ext cx="4041775" cy="2321219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Сосна кедровая.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Хвоинки расположены по </a:t>
            </a:r>
            <a:r>
              <a:rPr lang="ru-RU" sz="1600" b="1" dirty="0" smtClean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600" b="1" dirty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пучке, длина </a:t>
            </a:r>
            <a:r>
              <a:rPr lang="ru-RU" sz="1600" b="1" dirty="0" smtClean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6-14 </a:t>
            </a:r>
            <a:r>
              <a:rPr lang="ru-RU" sz="1600" b="1" dirty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см. </a:t>
            </a:r>
            <a:r>
              <a:rPr lang="ru-RU" sz="1600" b="1" dirty="0">
                <a:solidFill>
                  <a:srgbClr val="2F589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Семена </a:t>
            </a:r>
            <a:r>
              <a:rPr lang="ru-RU" sz="1600" b="1" dirty="0" smtClean="0">
                <a:solidFill>
                  <a:srgbClr val="2F589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крупные, без </a:t>
            </a:r>
            <a:r>
              <a:rPr lang="ru-RU" sz="1600" b="1" dirty="0" smtClean="0">
                <a:solidFill>
                  <a:srgbClr val="2F589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крыльев.</a:t>
            </a:r>
            <a:endParaRPr lang="ru-RU" sz="1600" b="1" dirty="0">
              <a:solidFill>
                <a:srgbClr val="2F5897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D:\МОЁ!\Моё!\Астахова\Текстовые документы\Уроки\9-11 кл\11 инт\эволюция\направления эволюции\фото для презентаций\92153055_large_9246d8c76b8b2a3b1c56f80c5a6b96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29939"/>
            <a:ext cx="3717792" cy="278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ОЁ!\Моё!\Астахова\Текстовые документы\Уроки\9-11 кл\11 инт\эволюция\направления эволюции\фото для презентаций\sosn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08" y="3229939"/>
            <a:ext cx="3813944" cy="286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397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/>
          <a:lstStyle/>
          <a:p>
            <a:r>
              <a:rPr lang="ru-RU" sz="2000" dirty="0" smtClean="0"/>
              <a:t>3. </a:t>
            </a:r>
            <a:r>
              <a:rPr lang="ru-RU" sz="2000" b="1" dirty="0" smtClean="0">
                <a:effectLst/>
              </a:rPr>
              <a:t>Сравните организмы и определите форму эволюции</a:t>
            </a:r>
            <a:endParaRPr lang="ru-RU" sz="2000" b="1" dirty="0">
              <a:effectLst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5013176"/>
            <a:ext cx="4040188" cy="1080120"/>
          </a:xfrm>
        </p:spPr>
        <p:txBody>
          <a:bodyPr/>
          <a:lstStyle/>
          <a:p>
            <a:r>
              <a:rPr lang="ru-RU" sz="1600" b="1" dirty="0">
                <a:solidFill>
                  <a:srgbClr val="002060"/>
                </a:solidFill>
                <a:latin typeface="+mn-lt"/>
              </a:rPr>
              <a:t>Заяц-русак живёт в полях и степях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. К зиме чуть-чуть светлеет. Не может передвигаться по глубокому негу. </a:t>
            </a:r>
            <a:endParaRPr lang="ru-RU" sz="1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88024" y="5229200"/>
            <a:ext cx="4113783" cy="936104"/>
          </a:xfrm>
        </p:spPr>
        <p:txBody>
          <a:bodyPr/>
          <a:lstStyle/>
          <a:p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Заяц-беляк живет в лесу. К зиме меняет окраску на чисто белую. Легко передвигается по глубокому снегу.</a:t>
            </a:r>
            <a:endParaRPr lang="ru-RU" sz="1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147" name="Picture 3" descr="C:\Users\user\Desktop\Новая папка (2)\cd52b1c7f6bf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844824"/>
            <a:ext cx="453296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Новая папка (2)\1251380113_zv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1772816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90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/>
          <a:lstStyle/>
          <a:p>
            <a:r>
              <a:rPr lang="en-US" sz="2000" dirty="0" smtClean="0">
                <a:solidFill>
                  <a:srgbClr val="2F5897"/>
                </a:solidFill>
              </a:rPr>
              <a:t>4</a:t>
            </a:r>
            <a:r>
              <a:rPr lang="ru-RU" sz="2000" dirty="0" smtClean="0">
                <a:solidFill>
                  <a:srgbClr val="2F5897"/>
                </a:solidFill>
              </a:rPr>
              <a:t>. </a:t>
            </a:r>
            <a:r>
              <a:rPr lang="ru-RU" sz="2000" dirty="0">
                <a:solidFill>
                  <a:srgbClr val="2F5897"/>
                </a:solidFill>
              </a:rPr>
              <a:t>Сравните организмы и определите форму эволюции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820688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Верблюд.</a:t>
            </a: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запас жира , содержащийся в горбах.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572000" y="1268760"/>
            <a:ext cx="4041775" cy="1152128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Курдючная овца.</a:t>
            </a: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жировое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отложение (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курдюк) в районе хвоста.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user\Desktop\Новая папка (2)\ab2182c4aa0854c3c66ad4374a575bcd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2708920"/>
            <a:ext cx="4041775" cy="268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\Desktop\Новая папка (2)\Interesanti-fakti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96" y="2716306"/>
            <a:ext cx="3546183" cy="265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531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06" y="404664"/>
            <a:ext cx="8229600" cy="576064"/>
          </a:xfrm>
        </p:spPr>
        <p:txBody>
          <a:bodyPr/>
          <a:lstStyle/>
          <a:p>
            <a:r>
              <a:rPr lang="en-US" sz="2000" dirty="0" smtClean="0">
                <a:solidFill>
                  <a:srgbClr val="2F5897"/>
                </a:solidFill>
              </a:rPr>
              <a:t>5</a:t>
            </a:r>
            <a:r>
              <a:rPr lang="ru-RU" sz="2000" dirty="0" smtClean="0">
                <a:solidFill>
                  <a:srgbClr val="2F5897"/>
                </a:solidFill>
              </a:rPr>
              <a:t>. </a:t>
            </a:r>
            <a:r>
              <a:rPr lang="ru-RU" sz="2000" dirty="0">
                <a:solidFill>
                  <a:srgbClr val="2F5897"/>
                </a:solidFill>
              </a:rPr>
              <a:t>Сравните организмы и определите форму эволюции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3568" y="5373216"/>
            <a:ext cx="4040188" cy="6096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Верблюд одногорбый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88024" y="5373216"/>
            <a:ext cx="4041775" cy="6096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Верблюд двугорбый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2734"/>
            <a:ext cx="3412785" cy="255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876856"/>
            <a:ext cx="3847630" cy="256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466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/>
          <a:lstStyle/>
          <a:p>
            <a:r>
              <a:rPr lang="en-US" sz="2000" dirty="0" smtClean="0">
                <a:solidFill>
                  <a:srgbClr val="2F5897"/>
                </a:solidFill>
              </a:rPr>
              <a:t>6</a:t>
            </a:r>
            <a:r>
              <a:rPr lang="ru-RU" sz="2000" dirty="0" smtClean="0">
                <a:solidFill>
                  <a:srgbClr val="2F5897"/>
                </a:solidFill>
              </a:rPr>
              <a:t>. </a:t>
            </a:r>
            <a:r>
              <a:rPr lang="ru-RU" sz="2000" dirty="0">
                <a:solidFill>
                  <a:srgbClr val="2F5897"/>
                </a:solidFill>
              </a:rPr>
              <a:t>Сравните организмы и определите форму эволюции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1656184"/>
          </a:xfrm>
        </p:spPr>
        <p:txBody>
          <a:bodyPr/>
          <a:lstStyle/>
          <a:p>
            <a:pPr lvl="0"/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Рак. </a:t>
            </a:r>
          </a:p>
          <a:p>
            <a:pPr lvl="0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Передняя пара конечностей -  клешни</a:t>
            </a:r>
            <a:r>
              <a:rPr lang="ru-RU" sz="1600" b="1" dirty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Ведет ночной образ жизни.</a:t>
            </a: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8200" y="1124744"/>
            <a:ext cx="4041775" cy="1512168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Скорпион.</a:t>
            </a: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у него довольно устрашающий: восемь ног и грозные «щупальца» с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клешнями. Ведет ночной образ жизни.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950" y="2636912"/>
            <a:ext cx="315050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71" y="2708920"/>
            <a:ext cx="403859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701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Работа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парах.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Расскажите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соседу по парте следующие понятия: 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•Ароморфоз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•Идиоадаптация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•Общая дегенерация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Оцените с соседом по парте работу друг друга - по 2 балла за каждый правильный ответ.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694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/>
          <a:lstStyle/>
          <a:p>
            <a:r>
              <a:rPr lang="en-US" sz="2000" dirty="0" smtClean="0">
                <a:solidFill>
                  <a:srgbClr val="2F5897"/>
                </a:solidFill>
              </a:rPr>
              <a:t>7</a:t>
            </a:r>
            <a:r>
              <a:rPr lang="ru-RU" sz="2000" dirty="0" smtClean="0">
                <a:solidFill>
                  <a:srgbClr val="2F5897"/>
                </a:solidFill>
              </a:rPr>
              <a:t>. </a:t>
            </a:r>
            <a:r>
              <a:rPr lang="ru-RU" sz="2000" dirty="0">
                <a:solidFill>
                  <a:srgbClr val="2F5897"/>
                </a:solidFill>
              </a:rPr>
              <a:t>Сравните организмы и определите форму эволюции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1080120"/>
          </a:xfrm>
        </p:spPr>
        <p:txBody>
          <a:bodyPr/>
          <a:lstStyle/>
          <a:p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 - пресноводное беспозвоночное животное типа членистоногих, покрытое панцирем и имеющее клешни и брюшко, похожее на хвост.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Краб - морское беспозвоночное животное отряда десятиногих ракообразных; короткохвостый рак.</a:t>
            </a:r>
          </a:p>
        </p:txBody>
      </p:sp>
      <p:pic>
        <p:nvPicPr>
          <p:cNvPr id="8195" name="Picture 3" descr="C:\Users\user\Desktop\Новая папка (2)\brachnaja-progulka-skorpionov_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5439" y="3709321"/>
            <a:ext cx="1225296" cy="92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Новая папка (2)\8decb0e9e38501fc36293e4a368f55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40" y="2873300"/>
            <a:ext cx="3546216" cy="252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Новая папка (2)\crab-bab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59201"/>
            <a:ext cx="3545075" cy="242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719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r>
              <a:rPr lang="en-US" sz="2000" dirty="0" smtClean="0">
                <a:solidFill>
                  <a:srgbClr val="2F5897"/>
                </a:solidFill>
              </a:rPr>
              <a:t>8</a:t>
            </a:r>
            <a:r>
              <a:rPr lang="ru-RU" sz="2000" dirty="0" smtClean="0">
                <a:solidFill>
                  <a:srgbClr val="2F5897"/>
                </a:solidFill>
              </a:rPr>
              <a:t>. </a:t>
            </a:r>
            <a:r>
              <a:rPr lang="ru-RU" sz="2000" dirty="0">
                <a:solidFill>
                  <a:srgbClr val="2F5897"/>
                </a:solidFill>
              </a:rPr>
              <a:t>Сравните организмы и определите форму эволюции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прудовик</a:t>
            </a:r>
          </a:p>
          <a:p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Обитатель водоемов.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1324744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Виноградная 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улитка </a:t>
            </a:r>
            <a:endParaRPr lang="ru-RU" sz="1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самых крупных сухопутных улиток России.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9" name="Picture 3" descr="C:\Users\user\Desktop\Новая папка (2)\3854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708920"/>
            <a:ext cx="4462500" cy="344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user\Desktop\Новая папка (2)\101535831_vinogradnie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2708920"/>
            <a:ext cx="389628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685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/>
          <a:lstStyle/>
          <a:p>
            <a:r>
              <a:rPr lang="en-US" sz="2000" dirty="0" smtClean="0">
                <a:solidFill>
                  <a:srgbClr val="2F5897"/>
                </a:solidFill>
              </a:rPr>
              <a:t>9</a:t>
            </a:r>
            <a:r>
              <a:rPr lang="ru-RU" sz="2000" dirty="0" smtClean="0">
                <a:solidFill>
                  <a:srgbClr val="2F5897"/>
                </a:solidFill>
              </a:rPr>
              <a:t>. </a:t>
            </a:r>
            <a:r>
              <a:rPr lang="ru-RU" sz="2000" dirty="0">
                <a:solidFill>
                  <a:srgbClr val="2F5897"/>
                </a:solidFill>
              </a:rPr>
              <a:t>Сравните организмы и определите форму эволюции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4005064"/>
            <a:ext cx="4040188" cy="2736304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Плавунец-</a:t>
            </a:r>
            <a:r>
              <a:rPr lang="ru-RU" sz="1800" b="1" dirty="0" err="1" smtClean="0">
                <a:solidFill>
                  <a:schemeClr val="tx2"/>
                </a:solidFill>
                <a:latin typeface="Times New Roman"/>
                <a:ea typeface="Times New Roman"/>
              </a:rPr>
              <a:t>тинник</a:t>
            </a:r>
            <a:r>
              <a:rPr lang="ru-RU" sz="18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 </a:t>
            </a:r>
          </a:p>
          <a:p>
            <a:pPr algn="l"/>
            <a:r>
              <a:rPr lang="ru-RU" sz="16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окрашен </a:t>
            </a:r>
            <a:r>
              <a:rPr lang="ru-RU" sz="1600" b="1" dirty="0">
                <a:solidFill>
                  <a:schemeClr val="tx2"/>
                </a:solidFill>
                <a:latin typeface="Times New Roman"/>
                <a:ea typeface="Times New Roman"/>
              </a:rPr>
              <a:t>в </a:t>
            </a:r>
            <a:r>
              <a:rPr lang="ru-RU" sz="16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  </a:t>
            </a:r>
            <a:r>
              <a:rPr lang="ru-RU" sz="1600" b="1" dirty="0">
                <a:solidFill>
                  <a:schemeClr val="tx2"/>
                </a:solidFill>
                <a:latin typeface="Times New Roman"/>
                <a:ea typeface="Times New Roman"/>
              </a:rPr>
              <a:t>черный цвет, а длина </a:t>
            </a:r>
            <a:r>
              <a:rPr lang="ru-RU" sz="16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тела чуть </a:t>
            </a:r>
            <a:r>
              <a:rPr lang="ru-RU" sz="1600" b="1" dirty="0">
                <a:solidFill>
                  <a:schemeClr val="tx2"/>
                </a:solidFill>
                <a:latin typeface="Times New Roman"/>
                <a:ea typeface="Times New Roman"/>
              </a:rPr>
              <a:t>больше сантиметра. </a:t>
            </a:r>
            <a:r>
              <a:rPr lang="ru-RU" sz="16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 Избегает </a:t>
            </a:r>
            <a:r>
              <a:rPr lang="ru-RU" sz="1600" b="1" dirty="0">
                <a:solidFill>
                  <a:schemeClr val="tx2"/>
                </a:solidFill>
                <a:latin typeface="Times New Roman"/>
                <a:ea typeface="Times New Roman"/>
              </a:rPr>
              <a:t>открытой воды, проводя все время в зарослях зеленых водорослей и ряски около поверхности воды. Его короткие ножки </a:t>
            </a:r>
            <a:r>
              <a:rPr lang="ru-RU" sz="16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приспособлены для </a:t>
            </a:r>
            <a:r>
              <a:rPr lang="ru-RU" sz="1600" b="1" dirty="0">
                <a:solidFill>
                  <a:schemeClr val="tx2"/>
                </a:solidFill>
                <a:latin typeface="Times New Roman"/>
                <a:ea typeface="Times New Roman"/>
              </a:rPr>
              <a:t>лазанья в зарослях водяных </a:t>
            </a:r>
            <a:r>
              <a:rPr lang="ru-RU" sz="16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растений.</a:t>
            </a:r>
            <a:endParaRPr lang="ru-RU" sz="1600" b="1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4008" y="4077072"/>
            <a:ext cx="4041775" cy="1656184"/>
          </a:xfrm>
        </p:spPr>
        <p:txBody>
          <a:bodyPr/>
          <a:lstStyle/>
          <a:p>
            <a:pPr lvl="0" algn="l"/>
            <a:r>
              <a:rPr lang="ru-RU" sz="18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Плавунец окаймленный. </a:t>
            </a:r>
          </a:p>
          <a:p>
            <a:pPr lvl="0" algn="l"/>
            <a:r>
              <a:rPr lang="ru-RU" sz="16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Длина </a:t>
            </a:r>
            <a:r>
              <a:rPr lang="ru-RU" sz="1600" b="1" dirty="0">
                <a:solidFill>
                  <a:schemeClr val="tx2"/>
                </a:solidFill>
                <a:latin typeface="Times New Roman"/>
                <a:ea typeface="Times New Roman"/>
              </a:rPr>
              <a:t>его тела достигает </a:t>
            </a:r>
            <a:r>
              <a:rPr lang="ru-RU" sz="16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3-4 см,   предпочитает открытую воду. Отлично плавает,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задние ноги, выполняют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функцию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весел,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плоские, с длинными щетинками.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 descr="C:\Users\user\Desktop\Новая папка (2)\i2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24744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user\Desktop\Новая папка (2)\d0183_540_36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124744"/>
            <a:ext cx="367240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492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en-US" sz="2000" dirty="0" smtClean="0">
                <a:solidFill>
                  <a:srgbClr val="2F5897"/>
                </a:solidFill>
              </a:rPr>
              <a:t>10</a:t>
            </a:r>
            <a:r>
              <a:rPr lang="ru-RU" sz="2000" dirty="0" smtClean="0">
                <a:solidFill>
                  <a:srgbClr val="2F5897"/>
                </a:solidFill>
              </a:rPr>
              <a:t>. </a:t>
            </a:r>
            <a:r>
              <a:rPr lang="ru-RU" sz="2000" dirty="0">
                <a:solidFill>
                  <a:srgbClr val="2F5897"/>
                </a:solidFill>
              </a:rPr>
              <a:t>Сравните организмы и определите форму эволюции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4437112"/>
            <a:ext cx="4101852" cy="1152128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chemeClr val="tx2"/>
                </a:solidFill>
              </a:rPr>
              <a:t>Кенгуру. </a:t>
            </a:r>
          </a:p>
          <a:p>
            <a:pPr lvl="0"/>
            <a:r>
              <a:rPr lang="ru-RU" sz="1800" b="1" dirty="0" smtClean="0">
                <a:solidFill>
                  <a:schemeClr val="tx2"/>
                </a:solidFill>
              </a:rPr>
              <a:t>Имеет </a:t>
            </a:r>
            <a:r>
              <a:rPr lang="ru-RU" sz="1800" b="1" dirty="0">
                <a:solidFill>
                  <a:schemeClr val="tx2"/>
                </a:solidFill>
              </a:rPr>
              <a:t>длинные задние конечности прыгательного типа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102225" y="4437112"/>
            <a:ext cx="3718247" cy="132968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Тушканчик.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Имеет длинные задние конечности прыгательного типа</a:t>
            </a:r>
            <a:endParaRPr lang="ru-RU" sz="1800" b="1" dirty="0">
              <a:solidFill>
                <a:schemeClr val="tx2"/>
              </a:solidFill>
            </a:endParaRPr>
          </a:p>
        </p:txBody>
      </p:sp>
      <p:pic>
        <p:nvPicPr>
          <p:cNvPr id="11267" name="Picture 3" descr="C:\Users\user\Desktop\Новая папка (2)\i1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628800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user\Desktop\Новая папка (2)\arap-tavsani_1679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628800"/>
            <a:ext cx="398235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998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/>
          <a:lstStyle/>
          <a:p>
            <a:r>
              <a:rPr lang="en-US" sz="2000" dirty="0" smtClean="0">
                <a:solidFill>
                  <a:srgbClr val="2F5897"/>
                </a:solidFill>
              </a:rPr>
              <a:t>11</a:t>
            </a:r>
            <a:r>
              <a:rPr lang="ru-RU" sz="2000" dirty="0" smtClean="0">
                <a:solidFill>
                  <a:srgbClr val="2F5897"/>
                </a:solidFill>
              </a:rPr>
              <a:t>. </a:t>
            </a:r>
            <a:r>
              <a:rPr lang="ru-RU" sz="2000" dirty="0">
                <a:solidFill>
                  <a:srgbClr val="2F5897"/>
                </a:solidFill>
              </a:rPr>
              <a:t>Сравните организмы и определите форму эволюции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2722" y="5230464"/>
            <a:ext cx="4040188" cy="718816"/>
          </a:xfrm>
        </p:spPr>
        <p:txBody>
          <a:bodyPr/>
          <a:lstStyle/>
          <a:p>
            <a:endParaRPr lang="ru-RU" sz="1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Лягушка.</a:t>
            </a: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Предпочитает более сырые места, влажная кожа, длинные конечности. Впадает в анабиоз.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932040" y="5085184"/>
            <a:ext cx="4041775" cy="864096"/>
          </a:xfrm>
        </p:spPr>
        <p:txBody>
          <a:bodyPr/>
          <a:lstStyle/>
          <a:p>
            <a:pPr lvl="0"/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Жаба.</a:t>
            </a:r>
          </a:p>
          <a:p>
            <a:pPr lvl="0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Предпочитает менее влажные места, кожа сухая, грубая, короткие конечности.</a:t>
            </a:r>
            <a:r>
              <a:rPr lang="ru-RU" sz="1600" b="1" dirty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Впадает в анабиоз.</a:t>
            </a:r>
          </a:p>
        </p:txBody>
      </p:sp>
      <p:pic>
        <p:nvPicPr>
          <p:cNvPr id="12291" name="Picture 3" descr="C:\Users\user\Desktop\Новая папка (2)\88418_10308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916832"/>
            <a:ext cx="4365811" cy="291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user\Desktop\Новая папка (2)\ropuc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37" y="1916832"/>
            <a:ext cx="391020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772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/>
          <a:lstStyle/>
          <a:p>
            <a:r>
              <a:rPr lang="en-US" sz="2000" dirty="0" smtClean="0">
                <a:solidFill>
                  <a:srgbClr val="2F5897"/>
                </a:solidFill>
              </a:rPr>
              <a:t>12</a:t>
            </a:r>
            <a:r>
              <a:rPr lang="ru-RU" sz="2000" dirty="0" smtClean="0">
                <a:solidFill>
                  <a:srgbClr val="2F5897"/>
                </a:solidFill>
              </a:rPr>
              <a:t>. </a:t>
            </a:r>
            <a:r>
              <a:rPr lang="ru-RU" sz="2000" dirty="0">
                <a:solidFill>
                  <a:srgbClr val="2F5897"/>
                </a:solidFill>
              </a:rPr>
              <a:t>Сравните организмы и определите форму эволюции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5013176"/>
            <a:ext cx="4040188" cy="6096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Лягушка 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860032" y="5013176"/>
            <a:ext cx="4041775" cy="6096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Комнатная муха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75" y="1988840"/>
            <a:ext cx="4041775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88840"/>
            <a:ext cx="3583814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/>
          <a:lstStyle/>
          <a:p>
            <a:r>
              <a:rPr lang="en-US" sz="2000" dirty="0" smtClean="0">
                <a:solidFill>
                  <a:srgbClr val="2F5897"/>
                </a:solidFill>
              </a:rPr>
              <a:t>13</a:t>
            </a:r>
            <a:r>
              <a:rPr lang="ru-RU" sz="2000" dirty="0" smtClean="0">
                <a:solidFill>
                  <a:srgbClr val="2F5897"/>
                </a:solidFill>
              </a:rPr>
              <a:t>. </a:t>
            </a:r>
            <a:r>
              <a:rPr lang="ru-RU" sz="2000" dirty="0">
                <a:solidFill>
                  <a:srgbClr val="2F5897"/>
                </a:solidFill>
              </a:rPr>
              <a:t>Сравните организмы и определите форму эволюции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1396752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Бражник </a:t>
            </a: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не </a:t>
            </a:r>
            <a:r>
              <a:rPr lang="ru-RU" sz="1600" b="1" dirty="0">
                <a:solidFill>
                  <a:schemeClr val="tx2"/>
                </a:solidFill>
                <a:latin typeface="Times New Roman"/>
                <a:ea typeface="Times New Roman"/>
              </a:rPr>
              <a:t>садится на цветок в процессе питания, а зависает над ним в воздухе, так же быстро-быстро перебирая узкими крыльями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4648200" y="1268760"/>
            <a:ext cx="4041775" cy="1728192"/>
          </a:xfrm>
        </p:spPr>
        <p:txBody>
          <a:bodyPr/>
          <a:lstStyle/>
          <a:p>
            <a:pPr lvl="0"/>
            <a:r>
              <a:rPr lang="ru-RU" sz="1800" b="1" dirty="0" smtClean="0">
                <a:solidFill>
                  <a:srgbClr val="2F5897"/>
                </a:solidFill>
                <a:latin typeface="Times New Roman"/>
                <a:ea typeface="Times New Roman"/>
              </a:rPr>
              <a:t>Колибри </a:t>
            </a:r>
          </a:p>
          <a:p>
            <a:pPr lvl="0"/>
            <a:r>
              <a:rPr lang="ru-RU" sz="1600" b="1" dirty="0" smtClean="0">
                <a:solidFill>
                  <a:srgbClr val="2F5897"/>
                </a:solidFill>
                <a:latin typeface="Times New Roman"/>
                <a:ea typeface="Times New Roman"/>
              </a:rPr>
              <a:t>не </a:t>
            </a:r>
            <a:r>
              <a:rPr lang="ru-RU" sz="1600" b="1" dirty="0">
                <a:solidFill>
                  <a:srgbClr val="2F5897"/>
                </a:solidFill>
                <a:latin typeface="Times New Roman"/>
                <a:ea typeface="Times New Roman"/>
              </a:rPr>
              <a:t>садится на цветок в процессе питания, а зависает над ним в воздухе, так же быстро-быстро перебирая узкими крыльями</a:t>
            </a:r>
            <a:endParaRPr lang="ru-RU" sz="1600" b="1" dirty="0">
              <a:solidFill>
                <a:srgbClr val="2F5897"/>
              </a:solidFill>
            </a:endParaRPr>
          </a:p>
        </p:txBody>
      </p:sp>
      <p:pic>
        <p:nvPicPr>
          <p:cNvPr id="1026" name="Picture 2" descr="C:\Users\user\Desktop\3914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996952"/>
            <a:ext cx="425335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239-1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051739"/>
            <a:ext cx="3673451" cy="275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164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en-US" sz="2000" dirty="0" smtClean="0">
                <a:solidFill>
                  <a:srgbClr val="2F5897"/>
                </a:solidFill>
              </a:rPr>
              <a:t>1</a:t>
            </a:r>
            <a:r>
              <a:rPr lang="ru-RU" sz="2000" dirty="0" smtClean="0">
                <a:solidFill>
                  <a:srgbClr val="2F5897"/>
                </a:solidFill>
              </a:rPr>
              <a:t>4. </a:t>
            </a:r>
            <a:r>
              <a:rPr lang="ru-RU" sz="2000" dirty="0">
                <a:solidFill>
                  <a:srgbClr val="2F5897"/>
                </a:solidFill>
              </a:rPr>
              <a:t>Сравните организмы и определите форму эволюции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5451" y="5733256"/>
            <a:ext cx="4040188" cy="609600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 </a:t>
            </a:r>
            <a:endParaRPr lang="ru-RU" sz="1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961733" y="5805264"/>
            <a:ext cx="4041775" cy="609600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Ехидна </a:t>
            </a:r>
            <a:endParaRPr lang="ru-RU" sz="1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1250193685-clip-100k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45268"/>
            <a:ext cx="3911986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WRq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07025"/>
            <a:ext cx="3949573" cy="302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569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04664"/>
            <a:ext cx="7772400" cy="504056"/>
          </a:xfrm>
        </p:spPr>
        <p:txBody>
          <a:bodyPr/>
          <a:lstStyle/>
          <a:p>
            <a:r>
              <a:rPr lang="ru-RU" sz="3200" dirty="0" smtClean="0"/>
              <a:t>Проверим себя!</a:t>
            </a:r>
            <a:endParaRPr lang="ru-RU" sz="3200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288032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2"/>
                </a:solidFill>
              </a:rPr>
              <a:t>Критерии выставления оценки:</a:t>
            </a:r>
          </a:p>
          <a:p>
            <a:pPr algn="l"/>
            <a:r>
              <a:rPr lang="ru-RU" sz="1800" b="1" dirty="0" smtClean="0">
                <a:solidFill>
                  <a:schemeClr val="tx2"/>
                </a:solidFill>
              </a:rPr>
              <a:t>14-13 оценка 5</a:t>
            </a:r>
          </a:p>
          <a:p>
            <a:pPr algn="l"/>
            <a:r>
              <a:rPr lang="ru-RU" sz="1800" b="1" dirty="0" smtClean="0">
                <a:solidFill>
                  <a:schemeClr val="tx2"/>
                </a:solidFill>
              </a:rPr>
              <a:t>12-10 оценка 4</a:t>
            </a:r>
          </a:p>
          <a:p>
            <a:pPr algn="l"/>
            <a:r>
              <a:rPr lang="ru-RU" sz="1800" b="1" dirty="0" smtClean="0">
                <a:solidFill>
                  <a:schemeClr val="tx2"/>
                </a:solidFill>
              </a:rPr>
              <a:t>9-6 оценка 3</a:t>
            </a:r>
          </a:p>
          <a:p>
            <a:pPr algn="l"/>
            <a:r>
              <a:rPr lang="ru-RU" sz="1800" b="1" dirty="0" smtClean="0">
                <a:solidFill>
                  <a:schemeClr val="tx2"/>
                </a:solidFill>
              </a:rPr>
              <a:t>6-0 оценка 2</a:t>
            </a:r>
          </a:p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232063"/>
              </p:ext>
            </p:extLst>
          </p:nvPr>
        </p:nvGraphicFramePr>
        <p:xfrm>
          <a:off x="1043608" y="1556792"/>
          <a:ext cx="7776863" cy="16561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888025"/>
                <a:gridCol w="3888838"/>
              </a:tblGrid>
              <a:tr h="792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Дивергенция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Конвергенция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640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2,3,5,7,8,9,11</a:t>
                      </a:r>
                      <a:endParaRPr lang="ru-RU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1, 4,6,10,12,13,14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710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109451"/>
              </p:ext>
            </p:extLst>
          </p:nvPr>
        </p:nvGraphicFramePr>
        <p:xfrm>
          <a:off x="251520" y="260649"/>
          <a:ext cx="8712968" cy="623871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58946"/>
                <a:gridCol w="4354022"/>
              </a:tblGrid>
              <a:tr h="566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1.На уроке я работал</a:t>
                      </a:r>
                      <a:endParaRPr lang="ru-RU" sz="2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активно / пассивно</a:t>
                      </a:r>
                      <a:endParaRPr lang="ru-RU" sz="28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6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2.Своей работой на уроке я</a:t>
                      </a:r>
                      <a:endParaRPr lang="ru-RU" sz="2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доволен / не доволен</a:t>
                      </a:r>
                      <a:endParaRPr lang="ru-RU" sz="28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6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3.Урок для меня показался</a:t>
                      </a:r>
                      <a:endParaRPr lang="ru-RU" sz="28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коротким / длинным</a:t>
                      </a:r>
                      <a:endParaRPr lang="ru-RU" sz="28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6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4.За урок я</a:t>
                      </a:r>
                      <a:endParaRPr lang="ru-RU" sz="28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не устал / устал</a:t>
                      </a:r>
                      <a:endParaRPr lang="ru-RU" sz="28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6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5.Мое настроение</a:t>
                      </a:r>
                      <a:endParaRPr lang="ru-RU" sz="28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стало лучше / стало хуже</a:t>
                      </a:r>
                      <a:endParaRPr lang="ru-RU" sz="28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323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6.Материал урока мне был</a:t>
                      </a:r>
                      <a:endParaRPr lang="ru-RU" sz="28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понятен / не понятен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полезен / бесполезен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интересен / скучен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легким / трудным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интересным / не интересным</a:t>
                      </a:r>
                      <a:endParaRPr lang="ru-RU" sz="2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83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12968" cy="100811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2) Что </a:t>
            </a:r>
            <a:r>
              <a:rPr lang="ru-RU" sz="2800" dirty="0"/>
              <a:t>из перечисленного относится к ароморфозам, идиоадаптациям, дегенерации?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496944" cy="5328592"/>
          </a:xfrm>
        </p:spPr>
        <p:txBody>
          <a:bodyPr>
            <a:normAutofit/>
          </a:bodyPr>
          <a:lstStyle/>
          <a:p>
            <a:pPr marL="342900" lvl="0" indent="-342900" algn="l">
              <a:spcAft>
                <a:spcPts val="0"/>
              </a:spcAft>
              <a:buFont typeface="+mj-lt"/>
              <a:buAutoNum type="arabicParenR"/>
              <a:tabLst>
                <a:tab pos="638175" algn="l"/>
              </a:tabLst>
            </a:pPr>
            <a:r>
              <a:rPr lang="ru-RU" b="1" dirty="0">
                <a:solidFill>
                  <a:srgbClr val="000000"/>
                </a:solidFill>
                <a:latin typeface="+mn-lt"/>
                <a:ea typeface="Times New Roman"/>
                <a:cs typeface="Times New Roman" panose="02020603050405020304" pitchFamily="18" charset="0"/>
              </a:rPr>
              <a:t>ячеистые легкие у рептилий; </a:t>
            </a:r>
            <a:endParaRPr lang="ru-RU" sz="2800" b="1" dirty="0">
              <a:latin typeface="+mn-lt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l">
              <a:spcAft>
                <a:spcPts val="0"/>
              </a:spcAft>
              <a:buFont typeface="+mj-lt"/>
              <a:buAutoNum type="arabicParenR"/>
              <a:tabLst>
                <a:tab pos="638175" algn="l"/>
              </a:tabLst>
            </a:pPr>
            <a:r>
              <a:rPr lang="ru-RU" b="1" dirty="0">
                <a:solidFill>
                  <a:srgbClr val="000000"/>
                </a:solidFill>
                <a:latin typeface="+mn-lt"/>
                <a:ea typeface="Times New Roman"/>
                <a:cs typeface="Times New Roman" panose="02020603050405020304" pitchFamily="18" charset="0"/>
              </a:rPr>
              <a:t>первичная кора головного мозга у рептилий; </a:t>
            </a:r>
            <a:endParaRPr lang="ru-RU" sz="2800" b="1" dirty="0">
              <a:latin typeface="+mn-lt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l">
              <a:spcAft>
                <a:spcPts val="0"/>
              </a:spcAft>
              <a:buFont typeface="+mj-lt"/>
              <a:buAutoNum type="arabicParenR"/>
              <a:tabLst>
                <a:tab pos="638175" algn="l"/>
              </a:tabLst>
            </a:pPr>
            <a:r>
              <a:rPr lang="ru-RU" b="1" dirty="0">
                <a:solidFill>
                  <a:srgbClr val="000000"/>
                </a:solidFill>
                <a:latin typeface="+mn-lt"/>
                <a:ea typeface="Times New Roman"/>
                <a:cs typeface="Times New Roman" panose="02020603050405020304" pitchFamily="18" charset="0"/>
              </a:rPr>
              <a:t>голый хвост у бобра; </a:t>
            </a:r>
            <a:endParaRPr lang="ru-RU" sz="2800" b="1" dirty="0">
              <a:latin typeface="+mn-lt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l">
              <a:spcAft>
                <a:spcPts val="0"/>
              </a:spcAft>
              <a:buFont typeface="+mj-lt"/>
              <a:buAutoNum type="arabicParenR"/>
              <a:tabLst>
                <a:tab pos="638175" algn="l"/>
              </a:tabLst>
            </a:pPr>
            <a:r>
              <a:rPr lang="ru-RU" b="1" dirty="0">
                <a:solidFill>
                  <a:srgbClr val="000000"/>
                </a:solidFill>
                <a:latin typeface="+mn-lt"/>
                <a:ea typeface="Times New Roman"/>
                <a:cs typeface="Times New Roman" panose="02020603050405020304" pitchFamily="18" charset="0"/>
              </a:rPr>
              <a:t>отсутствие конечностей у змей; </a:t>
            </a:r>
            <a:endParaRPr lang="ru-RU" sz="2800" b="1" dirty="0">
              <a:latin typeface="+mn-lt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l">
              <a:spcAft>
                <a:spcPts val="0"/>
              </a:spcAft>
              <a:buFont typeface="+mj-lt"/>
              <a:buAutoNum type="arabicParenR"/>
              <a:tabLst>
                <a:tab pos="638175" algn="l"/>
              </a:tabLst>
            </a:pPr>
            <a:r>
              <a:rPr lang="ru-RU" b="1" dirty="0">
                <a:solidFill>
                  <a:srgbClr val="000000"/>
                </a:solidFill>
                <a:latin typeface="+mn-lt"/>
                <a:ea typeface="Times New Roman"/>
                <a:cs typeface="Times New Roman" panose="02020603050405020304" pitchFamily="18" charset="0"/>
              </a:rPr>
              <a:t>отсутствие корней у повилики; </a:t>
            </a:r>
            <a:endParaRPr lang="ru-RU" sz="2800" b="1" dirty="0">
              <a:latin typeface="+mn-lt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l">
              <a:spcAft>
                <a:spcPts val="0"/>
              </a:spcAft>
              <a:buFont typeface="+mj-lt"/>
              <a:buAutoNum type="arabicParenR"/>
              <a:tabLst>
                <a:tab pos="638175" algn="l"/>
              </a:tabLst>
            </a:pPr>
            <a:r>
              <a:rPr lang="ru-RU" b="1" dirty="0">
                <a:solidFill>
                  <a:srgbClr val="000000"/>
                </a:solidFill>
                <a:latin typeface="+mn-lt"/>
                <a:ea typeface="Times New Roman"/>
                <a:cs typeface="Times New Roman" panose="02020603050405020304" pitchFamily="18" charset="0"/>
              </a:rPr>
              <a:t>возникновение перегородки в желудочке сердца у рептилий; </a:t>
            </a:r>
            <a:endParaRPr lang="ru-RU" sz="2800" b="1" dirty="0">
              <a:latin typeface="+mn-lt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l">
              <a:spcAft>
                <a:spcPts val="0"/>
              </a:spcAft>
              <a:buFont typeface="+mj-lt"/>
              <a:buAutoNum type="arabicParenR"/>
              <a:tabLst>
                <a:tab pos="638175" algn="l"/>
              </a:tabLst>
            </a:pPr>
            <a:r>
              <a:rPr lang="ru-RU" b="1" dirty="0">
                <a:solidFill>
                  <a:srgbClr val="000000"/>
                </a:solidFill>
                <a:latin typeface="+mn-lt"/>
                <a:ea typeface="Times New Roman"/>
                <a:cs typeface="Times New Roman" panose="02020603050405020304" pitchFamily="18" charset="0"/>
              </a:rPr>
              <a:t>молочные железы у млекопитающих; </a:t>
            </a:r>
            <a:endParaRPr lang="ru-RU" sz="2800" b="1" dirty="0">
              <a:latin typeface="+mn-lt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l">
              <a:spcAft>
                <a:spcPts val="0"/>
              </a:spcAft>
              <a:buFont typeface="+mj-lt"/>
              <a:buAutoNum type="arabicParenR"/>
              <a:tabLst>
                <a:tab pos="638175" algn="l"/>
              </a:tabLst>
            </a:pPr>
            <a:r>
              <a:rPr lang="ru-RU" b="1" dirty="0">
                <a:solidFill>
                  <a:srgbClr val="000000"/>
                </a:solidFill>
                <a:latin typeface="+mn-lt"/>
                <a:ea typeface="Times New Roman"/>
                <a:cs typeface="Times New Roman" panose="02020603050405020304" pitchFamily="18" charset="0"/>
              </a:rPr>
              <a:t>образование ластов у моржей;</a:t>
            </a:r>
            <a:endParaRPr lang="ru-RU" sz="2800" b="1" dirty="0">
              <a:latin typeface="+mn-lt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l">
              <a:spcAft>
                <a:spcPts val="0"/>
              </a:spcAft>
              <a:buFont typeface="+mj-lt"/>
              <a:buAutoNum type="arabicParenR"/>
              <a:tabLst>
                <a:tab pos="638175" algn="l"/>
              </a:tabLst>
            </a:pPr>
            <a:r>
              <a:rPr lang="ru-RU" b="1" dirty="0">
                <a:solidFill>
                  <a:srgbClr val="000000"/>
                </a:solidFill>
                <a:latin typeface="+mn-lt"/>
                <a:ea typeface="Times New Roman"/>
                <a:cs typeface="Times New Roman" panose="02020603050405020304" pitchFamily="18" charset="0"/>
              </a:rPr>
              <a:t>отсутствие кровеносной системы у цепней; </a:t>
            </a:r>
            <a:endParaRPr lang="ru-RU" sz="2800" b="1" dirty="0" smtClean="0">
              <a:latin typeface="+mn-lt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l">
              <a:spcAft>
                <a:spcPts val="0"/>
              </a:spcAft>
              <a:buFont typeface="+mj-lt"/>
              <a:buAutoNum type="arabicParenR"/>
              <a:tabLst>
                <a:tab pos="638175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+mn-lt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+mn-lt"/>
                <a:ea typeface="Times New Roman"/>
                <a:cs typeface="Times New Roman" panose="02020603050405020304" pitchFamily="18" charset="0"/>
              </a:rPr>
              <a:t>отсутствие потовых желез у собак.</a:t>
            </a:r>
            <a:endParaRPr lang="ru-RU" sz="2800" b="1" dirty="0">
              <a:latin typeface="+mn-lt"/>
              <a:ea typeface="Times New Roman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9363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79512"/>
          </a:xfrm>
        </p:spPr>
        <p:txBody>
          <a:bodyPr/>
          <a:lstStyle/>
          <a:p>
            <a:r>
              <a:rPr lang="ru-RU" b="1" dirty="0">
                <a:effectLst/>
                <a:latin typeface="Times New Roman"/>
                <a:ea typeface="Times New Roman"/>
              </a:rPr>
              <a:t>Домашнее задание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П. 13, вопросы к тексту. </a:t>
            </a: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Для желающих: подобрать примеры конвергенции и дивергенции, используя Интернет или дополнительную литературу.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55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6002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cs typeface="Aparajita" panose="020B0604020202020204" pitchFamily="34" charset="0"/>
              </a:rPr>
              <a:t>Используемые ресурсы</a:t>
            </a:r>
            <a:endParaRPr lang="ru-RU" sz="2800" dirty="0">
              <a:cs typeface="Aparajita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772817"/>
            <a:ext cx="8229600" cy="3456383"/>
          </a:xfrm>
        </p:spPr>
        <p:txBody>
          <a:bodyPr numCol="2">
            <a:normAutofit fontScale="25000" lnSpcReduction="20000"/>
          </a:bodyPr>
          <a:lstStyle/>
          <a:p>
            <a:pPr marL="0" indent="0">
              <a:buNone/>
            </a:pPr>
            <a:endParaRPr lang="ru-RU" sz="3200" dirty="0"/>
          </a:p>
          <a:p>
            <a:r>
              <a:rPr lang="ru-RU" sz="3200" u="sng" dirty="0">
                <a:hlinkClick r:id="rId2"/>
              </a:rPr>
              <a:t>http://bioaa.info/index.php/2009-12-22-13-02-06/315-c.html</a:t>
            </a:r>
            <a:endParaRPr lang="ru-RU" sz="3200" dirty="0"/>
          </a:p>
          <a:p>
            <a:r>
              <a:rPr lang="en-US" sz="3200" u="sng" dirty="0">
                <a:hlinkClick r:id="rId3"/>
              </a:rPr>
              <a:t>http://poiht.skjwoepd.ru/piyavki-foto.html</a:t>
            </a:r>
            <a:endParaRPr lang="ru-RU" sz="3200" dirty="0"/>
          </a:p>
          <a:p>
            <a:r>
              <a:rPr lang="en-US" sz="3200" u="sng" dirty="0">
                <a:hlinkClick r:id="rId4"/>
              </a:rPr>
              <a:t>http://www.liveinternet.ru/users/3900865/post223652208/</a:t>
            </a:r>
            <a:endParaRPr lang="ru-RU" sz="3200" dirty="0"/>
          </a:p>
          <a:p>
            <a:r>
              <a:rPr lang="en-US" sz="3200" u="sng" dirty="0">
                <a:hlinkClick r:id="rId5"/>
              </a:rPr>
              <a:t>http://www.mamahm.com/t5575p260-topic</a:t>
            </a:r>
            <a:endParaRPr lang="ru-RU" sz="3200" dirty="0"/>
          </a:p>
          <a:p>
            <a:r>
              <a:rPr lang="en-US" sz="3200" u="sng" dirty="0">
                <a:hlinkClick r:id="rId6"/>
              </a:rPr>
              <a:t>http://blogs.privet.ru/community/chrenwam_frank_57?page=11</a:t>
            </a:r>
            <a:endParaRPr lang="ru-RU" sz="3200" dirty="0"/>
          </a:p>
          <a:p>
            <a:r>
              <a:rPr lang="en-US" sz="3200" u="sng" dirty="0">
                <a:hlinkClick r:id="rId7"/>
              </a:rPr>
              <a:t>http://polezno.net/stati/rasteniya-khishhniki-rosyanka-drosera/</a:t>
            </a:r>
            <a:endParaRPr lang="ru-RU" sz="3200" dirty="0"/>
          </a:p>
          <a:p>
            <a:r>
              <a:rPr lang="en-US" sz="3200" u="sng" dirty="0">
                <a:hlinkClick r:id="rId8"/>
              </a:rPr>
              <a:t>http://zabmedia.ru/?page=news&amp;rubr=5&amp;text=46231&amp;t=253</a:t>
            </a:r>
            <a:endParaRPr lang="ru-RU" sz="3200" dirty="0"/>
          </a:p>
          <a:p>
            <a:r>
              <a:rPr lang="en-US" sz="3200" u="sng" dirty="0">
                <a:hlinkClick r:id="rId9"/>
              </a:rPr>
              <a:t>http://cadowod.ru/luk/tehnologija-vyrashhivanija-luka-repchatogo-iz.html</a:t>
            </a:r>
            <a:endParaRPr lang="ru-RU" sz="3200" dirty="0"/>
          </a:p>
          <a:p>
            <a:r>
              <a:rPr lang="en-US" sz="3200" u="sng" dirty="0">
                <a:hlinkClick r:id="rId10"/>
              </a:rPr>
              <a:t>http://tarungulyanidavggn.pbworks.com/w/page/54958659/Meetika</a:t>
            </a:r>
            <a:endParaRPr lang="ru-RU" sz="3200" dirty="0"/>
          </a:p>
          <a:p>
            <a:r>
              <a:rPr lang="en-US" sz="3200" u="sng" dirty="0">
                <a:hlinkClick r:id="rId11"/>
              </a:rPr>
              <a:t>http://900igr.net/kartinki/biologija/Evoljutsionnyj-protsess/006-Mlekopitajuschie.html</a:t>
            </a:r>
            <a:endParaRPr lang="ru-RU" sz="3200" dirty="0"/>
          </a:p>
          <a:p>
            <a:r>
              <a:rPr lang="en-US" sz="3200" u="sng" dirty="0">
                <a:hlinkClick r:id="rId12"/>
              </a:rPr>
              <a:t>http://www.diary.ru/~carcharodon/?tag=169617</a:t>
            </a:r>
            <a:endParaRPr lang="ru-RU" sz="3200" dirty="0"/>
          </a:p>
          <a:p>
            <a:r>
              <a:rPr lang="en-US" sz="3200" u="sng" dirty="0">
                <a:hlinkClick r:id="rId13"/>
              </a:rPr>
              <a:t>http://nevsepic.com</a:t>
            </a:r>
            <a:r>
              <a:rPr lang="en-US" sz="3200" u="sng" dirty="0" smtClean="0">
                <a:hlinkClick r:id="rId13"/>
              </a:rPr>
              <a:t>. reptilesamphibious-chast-2-214-foto.html</a:t>
            </a:r>
            <a:endParaRPr lang="ru-RU" sz="3200" dirty="0"/>
          </a:p>
          <a:p>
            <a:r>
              <a:rPr lang="en-US" sz="3200" u="sng" dirty="0">
                <a:hlinkClick r:id="rId14"/>
              </a:rPr>
              <a:t>http://photogenius.ucoz.ru/photo/2-3-0-0-2</a:t>
            </a:r>
            <a:endParaRPr lang="ru-RU" sz="3200" dirty="0"/>
          </a:p>
          <a:p>
            <a:r>
              <a:rPr lang="en-US" sz="3200" u="sng" dirty="0">
                <a:hlinkClick r:id="rId15"/>
              </a:rPr>
              <a:t>http://</a:t>
            </a:r>
            <a:r>
              <a:rPr lang="en-US" sz="3200" u="sng" dirty="0" smtClean="0">
                <a:hlinkClick r:id="rId15"/>
              </a:rPr>
              <a:t>gotowall.com/show_wallpaper.php?id=3330</a:t>
            </a:r>
            <a:endParaRPr lang="ru-RU" sz="3200" u="sng" dirty="0" smtClean="0"/>
          </a:p>
          <a:p>
            <a:endParaRPr lang="ru-RU" sz="3200" u="sng" dirty="0"/>
          </a:p>
          <a:p>
            <a:endParaRPr lang="ru-RU" sz="3200" u="sng" dirty="0" smtClean="0"/>
          </a:p>
          <a:p>
            <a:endParaRPr lang="ru-RU" sz="3200" u="sng" dirty="0"/>
          </a:p>
          <a:p>
            <a:endParaRPr lang="ru-RU" sz="3200" u="sng" dirty="0" smtClean="0"/>
          </a:p>
          <a:p>
            <a:endParaRPr lang="ru-RU" sz="3200" u="sng" dirty="0"/>
          </a:p>
          <a:p>
            <a:endParaRPr lang="ru-RU" sz="3200" u="sng" dirty="0" smtClean="0"/>
          </a:p>
          <a:p>
            <a:endParaRPr lang="ru-RU" sz="3200" u="sng" dirty="0"/>
          </a:p>
          <a:p>
            <a:endParaRPr lang="ru-RU" sz="3200" u="sng" dirty="0" smtClean="0"/>
          </a:p>
          <a:p>
            <a:endParaRPr lang="ru-RU" sz="3200" u="sng" dirty="0"/>
          </a:p>
          <a:p>
            <a:endParaRPr lang="ru-RU" sz="3200" u="sng" dirty="0" smtClean="0"/>
          </a:p>
          <a:p>
            <a:endParaRPr lang="ru-RU" sz="3200" u="sng" dirty="0"/>
          </a:p>
          <a:p>
            <a:endParaRPr lang="ru-RU" sz="3200" u="sng" dirty="0" smtClean="0"/>
          </a:p>
          <a:p>
            <a:pPr marL="0" indent="0">
              <a:buNone/>
            </a:pPr>
            <a:endParaRPr lang="ru-RU" sz="3200" u="sng" dirty="0" smtClean="0"/>
          </a:p>
          <a:p>
            <a:endParaRPr lang="ru-RU" sz="3200" dirty="0"/>
          </a:p>
          <a:p>
            <a:endParaRPr lang="en-US" sz="3200" u="sng" dirty="0" smtClean="0">
              <a:hlinkClick r:id="rId16"/>
            </a:endParaRPr>
          </a:p>
          <a:p>
            <a:endParaRPr lang="en-US" sz="3200" u="sng" dirty="0">
              <a:hlinkClick r:id="rId16"/>
            </a:endParaRPr>
          </a:p>
          <a:p>
            <a:r>
              <a:rPr lang="en-US" sz="3200" u="sng" dirty="0" smtClean="0">
                <a:hlinkClick r:id="rId16"/>
              </a:rPr>
              <a:t>http</a:t>
            </a:r>
            <a:r>
              <a:rPr lang="en-US" sz="3200" u="sng" dirty="0">
                <a:hlinkClick r:id="rId16"/>
              </a:rPr>
              <a:t>://clubs.ya.ru/eco/replies.xml?item_no=14446</a:t>
            </a:r>
            <a:endParaRPr lang="ru-RU" sz="3200" dirty="0"/>
          </a:p>
          <a:p>
            <a:r>
              <a:rPr lang="en-US" sz="3200" u="sng" dirty="0">
                <a:hlinkClick r:id="rId17"/>
              </a:rPr>
              <a:t>http://tula-animal.ucoz.ru/index/semejstvo_krotovye/0-225</a:t>
            </a:r>
            <a:endParaRPr lang="ru-RU" sz="3200" dirty="0"/>
          </a:p>
          <a:p>
            <a:r>
              <a:rPr lang="en-US" sz="3200" u="sng" dirty="0">
                <a:hlinkClick r:id="rId18"/>
              </a:rPr>
              <a:t>http://www.wallsgeneration.ru/photo/10458/zayac-belyak.html</a:t>
            </a:r>
            <a:endParaRPr lang="ru-RU" sz="3200" dirty="0"/>
          </a:p>
          <a:p>
            <a:r>
              <a:rPr lang="en-US" sz="3200" u="sng" dirty="0">
                <a:hlinkClick r:id="rId19"/>
              </a:rPr>
              <a:t>http://russkayohota.ru/photos/photo103.php</a:t>
            </a:r>
            <a:endParaRPr lang="ru-RU" sz="3200" dirty="0"/>
          </a:p>
          <a:p>
            <a:r>
              <a:rPr lang="en-US" sz="3200" u="sng" dirty="0">
                <a:hlinkClick r:id="rId20"/>
              </a:rPr>
              <a:t>http://картинки.cc</a:t>
            </a:r>
            <a:r>
              <a:rPr lang="en-US" sz="3200" u="sng" dirty="0" smtClean="0">
                <a:hlinkClick r:id="rId20"/>
              </a:rPr>
              <a:t>/</a:t>
            </a:r>
            <a:endParaRPr lang="ru-RU" sz="3200" dirty="0"/>
          </a:p>
          <a:p>
            <a:r>
              <a:rPr lang="en-US" sz="3200" u="sng" dirty="0">
                <a:hlinkClick r:id="rId21"/>
              </a:rPr>
              <a:t>http://www.tennisforum.ru/lofiversion/index.php/t21170.html</a:t>
            </a:r>
            <a:endParaRPr lang="ru-RU" sz="3200" dirty="0"/>
          </a:p>
          <a:p>
            <a:r>
              <a:rPr lang="en-US" sz="3200" u="sng" dirty="0">
                <a:hlinkClick r:id="rId22"/>
              </a:rPr>
              <a:t>http://www.hozvo.ru/newspaper644/rub6/art75384.html</a:t>
            </a:r>
            <a:endParaRPr lang="ru-RU" sz="3200" dirty="0"/>
          </a:p>
          <a:p>
            <a:r>
              <a:rPr lang="en-US" sz="3200" u="sng" dirty="0">
                <a:hlinkClick r:id="rId23"/>
              </a:rPr>
              <a:t>http://hustilname.ru/11711.html</a:t>
            </a:r>
            <a:endParaRPr lang="ru-RU" sz="3200" dirty="0"/>
          </a:p>
          <a:p>
            <a:r>
              <a:rPr lang="en-US" sz="3200" u="sng" dirty="0">
                <a:hlinkClick r:id="rId24"/>
              </a:rPr>
              <a:t>http://brautmode-shop.de.com/5/pics-of-crabs</a:t>
            </a:r>
            <a:endParaRPr lang="ru-RU" sz="3200" dirty="0"/>
          </a:p>
          <a:p>
            <a:r>
              <a:rPr lang="en-US" sz="3200" u="sng" dirty="0">
                <a:hlinkClick r:id="rId25"/>
              </a:rPr>
              <a:t>http://old.nr2.ru/inworld/413926.html/print/</a:t>
            </a:r>
            <a:endParaRPr lang="ru-RU" sz="3200" dirty="0"/>
          </a:p>
          <a:p>
            <a:r>
              <a:rPr lang="en-US" sz="3200" u="sng" dirty="0">
                <a:hlinkClick r:id="rId26"/>
              </a:rPr>
              <a:t>http://zoo.rin.ru/cgi-bin/index.pl?idr=17&amp;art=100</a:t>
            </a:r>
            <a:endParaRPr lang="ru-RU" sz="3200" dirty="0"/>
          </a:p>
          <a:p>
            <a:r>
              <a:rPr lang="en-US" sz="3200" u="sng" dirty="0">
                <a:hlinkClick r:id="rId27"/>
              </a:rPr>
              <a:t>http://fudz.ru/post/901</a:t>
            </a:r>
            <a:endParaRPr lang="ru-RU" sz="3200" dirty="0"/>
          </a:p>
          <a:p>
            <a:r>
              <a:rPr lang="en-US" sz="3200" u="sng" dirty="0">
                <a:hlinkClick r:id="rId28"/>
              </a:rPr>
              <a:t>http://sportsklad.ru.com/okajmlennaya.html</a:t>
            </a:r>
            <a:endParaRPr lang="ru-RU" sz="3200" dirty="0"/>
          </a:p>
          <a:p>
            <a:r>
              <a:rPr lang="en-US" sz="3200" u="sng" dirty="0">
                <a:hlinkClick r:id="rId29"/>
              </a:rPr>
              <a:t>http://mrb-fg.narod.ru/dytiscidae.htm</a:t>
            </a:r>
            <a:endParaRPr lang="ru-RU" sz="3200" dirty="0"/>
          </a:p>
          <a:p>
            <a:r>
              <a:rPr lang="en-US" sz="3200" u="sng" dirty="0">
                <a:hlinkClick r:id="rId30"/>
              </a:rPr>
              <a:t>http://www.liveinternet.ru/users/4336477/post187560619/</a:t>
            </a:r>
            <a:endParaRPr lang="ru-RU" sz="3200" dirty="0"/>
          </a:p>
          <a:p>
            <a:r>
              <a:rPr lang="en-US" sz="3200" u="sng" dirty="0">
                <a:hlinkClick r:id="rId31"/>
              </a:rPr>
              <a:t>http://poiht.skjwoepd.ru/tushkanchik-foto.html</a:t>
            </a:r>
            <a:endParaRPr lang="ru-RU" sz="3200" dirty="0"/>
          </a:p>
          <a:p>
            <a:r>
              <a:rPr lang="en-US" sz="3200" u="sng" dirty="0">
                <a:hlinkClick r:id="rId32"/>
              </a:rPr>
              <a:t>http://hdimg.ru/photo/hd_oboi_zastavki_fon/1-94-0-0-2</a:t>
            </a:r>
            <a:endParaRPr lang="ru-RU" sz="3200" dirty="0"/>
          </a:p>
          <a:p>
            <a:r>
              <a:rPr lang="en-US" sz="3200" u="sng" dirty="0">
                <a:hlinkClick r:id="rId33"/>
              </a:rPr>
              <a:t>http://mtools.pp.ua/zhaby-foto.html</a:t>
            </a:r>
            <a:endParaRPr lang="ru-RU" sz="3200" dirty="0"/>
          </a:p>
          <a:p>
            <a:r>
              <a:rPr lang="en-US" sz="3200" u="sng" dirty="0"/>
              <a:t>http://</a:t>
            </a:r>
            <a:r>
              <a:rPr lang="en-US" sz="3200" u="sng" dirty="0" smtClean="0"/>
              <a:t>dom-tehnika.ucoz.com</a:t>
            </a:r>
          </a:p>
          <a:p>
            <a:r>
              <a:rPr lang="en-US" sz="3200" u="sng" dirty="0" smtClean="0">
                <a:hlinkClick r:id="rId34"/>
              </a:rPr>
              <a:t>http</a:t>
            </a:r>
            <a:r>
              <a:rPr lang="en-US" sz="3200" u="sng" dirty="0">
                <a:hlinkClick r:id="rId34"/>
              </a:rPr>
              <a:t>://</a:t>
            </a:r>
            <a:r>
              <a:rPr lang="en-US" sz="3200" u="sng" dirty="0" smtClean="0">
                <a:hlinkClick r:id="rId34"/>
              </a:rPr>
              <a:t>fitodobro.rul</a:t>
            </a:r>
            <a:endParaRPr lang="ru-RU" sz="3200" dirty="0"/>
          </a:p>
          <a:p>
            <a:r>
              <a:rPr lang="en-US" sz="3200" u="sng" dirty="0">
                <a:hlinkClick r:id="rId35"/>
              </a:rPr>
              <a:t>http://</a:t>
            </a:r>
            <a:r>
              <a:rPr lang="en-US" sz="3200" u="sng" dirty="0" smtClean="0">
                <a:hlinkClick r:id="rId35"/>
              </a:rPr>
              <a:t>fashiony.ru4</a:t>
            </a:r>
            <a:endParaRPr lang="ru-RU" sz="3200" dirty="0"/>
          </a:p>
          <a:p>
            <a:pPr>
              <a:spcAft>
                <a:spcPts val="0"/>
              </a:spcAft>
            </a:pPr>
            <a:r>
              <a:rPr lang="ru-RU" sz="3200" u="sng" dirty="0">
                <a:solidFill>
                  <a:srgbClr val="0000FF"/>
                </a:solidFill>
                <a:latin typeface="Times New Roman"/>
                <a:ea typeface="Times New Roman"/>
                <a:hlinkClick r:id="rId36"/>
              </a:rPr>
              <a:t>http://livefunny.ru</a:t>
            </a:r>
            <a:endParaRPr lang="ru-RU" sz="32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http://www.swpeople.com </a:t>
            </a:r>
          </a:p>
          <a:p>
            <a:pPr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http://street2gt.com </a:t>
            </a:r>
          </a:p>
          <a:p>
            <a:pPr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http://ofanimals.ru </a:t>
            </a:r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943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864095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</a:rPr>
              <a:t/>
            </a:r>
            <a:br>
              <a:rPr lang="ru-RU" sz="3200" dirty="0">
                <a:solidFill>
                  <a:prstClr val="black"/>
                </a:solidFill>
              </a:rPr>
            </a:br>
            <a:r>
              <a:rPr lang="ru-RU" sz="2700" b="1" i="1" dirty="0">
                <a:solidFill>
                  <a:prstClr val="black"/>
                </a:solidFill>
                <a:effectLst/>
              </a:rPr>
              <a:t>Оцените с соседом по парте работу друг друга - по 1 баллу за каждый правильный ответ. </a:t>
            </a:r>
            <a:endParaRPr lang="ru-RU" sz="2700" b="1" i="1" dirty="0">
              <a:effectLst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7992888" cy="2495128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Критерии выставления оценок: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16 – 14 баллов – 5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13 </a:t>
            </a:r>
            <a:r>
              <a:rPr lang="ru-RU" sz="2800" dirty="0" smtClean="0">
                <a:solidFill>
                  <a:schemeClr val="tx1"/>
                </a:solidFill>
              </a:rPr>
              <a:t>– 11 баллов – 4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10 – 7 баллов – 3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6 – 0 </a:t>
            </a:r>
            <a:r>
              <a:rPr lang="ru-RU" sz="2800" dirty="0">
                <a:solidFill>
                  <a:schemeClr val="tx1"/>
                </a:solidFill>
              </a:rPr>
              <a:t>баллов </a:t>
            </a:r>
            <a:r>
              <a:rPr lang="ru-RU" sz="2800" dirty="0" smtClean="0">
                <a:solidFill>
                  <a:schemeClr val="tx1"/>
                </a:solidFill>
              </a:rPr>
              <a:t>– 2 </a:t>
            </a: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4763744"/>
              </p:ext>
            </p:extLst>
          </p:nvPr>
        </p:nvGraphicFramePr>
        <p:xfrm>
          <a:off x="683569" y="1628801"/>
          <a:ext cx="8208911" cy="1584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8319"/>
                <a:gridCol w="2762135"/>
                <a:gridCol w="3008457"/>
              </a:tblGrid>
              <a:tr h="871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Ароморфозы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Идиоадаптации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Дегенерация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</a:tr>
              <a:tr h="713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 </a:t>
                      </a:r>
                      <a:r>
                        <a:rPr lang="ru-RU" sz="2800" dirty="0" smtClean="0">
                          <a:effectLst/>
                        </a:rPr>
                        <a:t>1, 2, </a:t>
                      </a:r>
                      <a:r>
                        <a:rPr lang="ru-RU" sz="2800" dirty="0">
                          <a:effectLst/>
                        </a:rPr>
                        <a:t>6, </a:t>
                      </a:r>
                      <a:r>
                        <a:rPr lang="ru-RU" sz="2800" dirty="0" smtClean="0">
                          <a:effectLst/>
                        </a:rPr>
                        <a:t>7 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3, 4, 8,</a:t>
                      </a:r>
                      <a:r>
                        <a:rPr lang="ru-RU" sz="2800" baseline="0" dirty="0" smtClean="0">
                          <a:effectLst/>
                        </a:rPr>
                        <a:t> </a:t>
                      </a:r>
                      <a:r>
                        <a:rPr lang="ru-RU" sz="2800" dirty="0" smtClean="0">
                          <a:effectLst/>
                        </a:rPr>
                        <a:t>10 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5, </a:t>
                      </a:r>
                      <a:r>
                        <a:rPr lang="ru-RU" sz="2800" dirty="0" smtClean="0">
                          <a:effectLst/>
                        </a:rPr>
                        <a:t>9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346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617136" cy="115212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Сравните дождевого червя с пиявкой и личинкой майского жука.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4211960" y="2420888"/>
            <a:ext cx="864096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211960" y="4365104"/>
            <a:ext cx="864096" cy="699425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user\Desktop\Новая папка (2)\mu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3097814" cy="23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Новая папка (2)\lichinka_gu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858" y="4305300"/>
            <a:ext cx="2336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Новая папка (2)\leech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2410"/>
            <a:ext cx="2488828" cy="159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90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Дивергенция млекопитающих</a:t>
            </a:r>
            <a:endParaRPr lang="ru-RU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60" y="980728"/>
            <a:ext cx="7363547" cy="556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32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Видоизменения листьев. </a:t>
            </a:r>
            <a:br>
              <a:rPr lang="ru-RU" sz="3200" dirty="0" smtClean="0"/>
            </a:br>
            <a:r>
              <a:rPr lang="ru-RU" sz="3200" dirty="0" smtClean="0"/>
              <a:t>С чем связано такое разнообразие?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28480" cy="5257800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иглы кактуса</a:t>
            </a:r>
          </a:p>
          <a:p>
            <a:pPr marL="0" indent="0">
              <a:buNone/>
            </a:pPr>
            <a:r>
              <a:rPr lang="ru-RU" sz="1600" dirty="0" smtClean="0"/>
              <a:t>                                                                                                                                                                     </a:t>
            </a:r>
            <a:r>
              <a:rPr lang="ru-RU" sz="2200" b="1" dirty="0" smtClean="0">
                <a:solidFill>
                  <a:srgbClr val="002060"/>
                </a:solidFill>
              </a:rPr>
              <a:t>игольчатые листья сосны</a:t>
            </a:r>
            <a:endParaRPr lang="ru-RU" sz="2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2600" dirty="0" smtClean="0"/>
              <a:t>                                                  </a:t>
            </a:r>
            <a:r>
              <a:rPr lang="ru-RU" sz="2200" b="1" dirty="0" smtClean="0">
                <a:solidFill>
                  <a:srgbClr val="002060"/>
                </a:solidFill>
              </a:rPr>
              <a:t>листья росянки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усики гороха                                                                                       </a:t>
            </a:r>
            <a:r>
              <a:rPr lang="ru-RU" sz="2200" b="1" dirty="0" smtClean="0">
                <a:solidFill>
                  <a:srgbClr val="002060"/>
                </a:solidFill>
              </a:rPr>
              <a:t>  сочные и сухие </a:t>
            </a:r>
            <a:r>
              <a:rPr lang="ru-RU" sz="2200" b="1" dirty="0" smtClean="0">
                <a:solidFill>
                  <a:srgbClr val="002060"/>
                </a:solidFill>
              </a:rPr>
              <a:t>чешуи </a:t>
            </a:r>
            <a:r>
              <a:rPr lang="ru-RU" sz="2200" b="1" dirty="0" smtClean="0">
                <a:solidFill>
                  <a:srgbClr val="002060"/>
                </a:solidFill>
              </a:rPr>
              <a:t>лука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</a:rPr>
              <a:t>       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Новая папка (2)\3945_7148_30072012_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05064"/>
            <a:ext cx="1472952" cy="184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Новая папка (2)\000274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861048"/>
            <a:ext cx="246027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Новая папка (2)\1256185177_52250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64" y="1556792"/>
            <a:ext cx="259878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Новая папка (2)\i_igolka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352" y="1700808"/>
            <a:ext cx="1806848" cy="180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Новая папка (2)\d3355d3fe84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92896"/>
            <a:ext cx="2279915" cy="170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517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indent="0"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  После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возникновения крупных систематических групп на пути ароморфоза начинается крупная дивергентная эволюция этой группы путем приобретения адаптаций</a:t>
            </a:r>
          </a:p>
          <a:p>
            <a:pPr indent="0"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                      </a:t>
            </a:r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                  </a:t>
            </a:r>
          </a:p>
          <a:p>
            <a:pPr indent="0">
              <a:spcAft>
                <a:spcPts val="0"/>
              </a:spcAft>
              <a:buNone/>
            </a:pPr>
            <a:endParaRPr lang="en-US" sz="2600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                                    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Ароморфоз</a:t>
            </a:r>
          </a:p>
          <a:p>
            <a:pPr indent="0">
              <a:spcAft>
                <a:spcPts val="0"/>
              </a:spcAft>
              <a:buNone/>
            </a:pPr>
            <a:endParaRPr lang="ru-RU" sz="2600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                   </a:t>
            </a:r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                </a:t>
            </a:r>
          </a:p>
          <a:p>
            <a:pPr indent="0">
              <a:spcAft>
                <a:spcPts val="0"/>
              </a:spcAft>
              <a:buNone/>
            </a:pPr>
            <a:endParaRPr lang="en-US" sz="2600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endParaRPr lang="en-US" sz="2600" b="1" dirty="0" smtClean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                               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Идиоадаптации</a:t>
            </a:r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059832" y="4221088"/>
            <a:ext cx="576064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004048" y="4221088"/>
            <a:ext cx="576064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355976" y="4221088"/>
            <a:ext cx="0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881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Внешнее сходство агамы и хамелеона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Хамелеон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Агама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user\Desktop\Новая папка (2)\3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887" y="1700809"/>
            <a:ext cx="352505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Новая папка (2)\24011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952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496</TotalTime>
  <Words>1042</Words>
  <Application>Microsoft Office PowerPoint</Application>
  <PresentationFormat>Экран (4:3)</PresentationFormat>
  <Paragraphs>269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Исполнительная</vt:lpstr>
      <vt:lpstr>Общие закономерности биологической эволюции    (урок биологии 9 класс)</vt:lpstr>
      <vt:lpstr>Презентация PowerPoint</vt:lpstr>
      <vt:lpstr>2) Что из перечисленного относится к ароморфозам, идиоадаптациям, дегенерации?</vt:lpstr>
      <vt:lpstr> Оцените с соседом по парте работу друг друга - по 1 баллу за каждый правильный ответ. </vt:lpstr>
      <vt:lpstr>Сравните дождевого червя с пиявкой и личинкой майского жука. </vt:lpstr>
      <vt:lpstr>Дивергенция млекопитающих</vt:lpstr>
      <vt:lpstr>Видоизменения листьев.  С чем связано такое разнообразие?</vt:lpstr>
      <vt:lpstr>Вывод </vt:lpstr>
      <vt:lpstr>Внешнее сходство агамы и хамелеона</vt:lpstr>
      <vt:lpstr>Возникновение сходной формы тела у акуловых и китообразных  </vt:lpstr>
      <vt:lpstr>Вывод </vt:lpstr>
      <vt:lpstr>Обратима ли эволюция?</vt:lpstr>
      <vt:lpstr> Сравнительная характеристика объективных показателей основных форм  органической эволюции</vt:lpstr>
      <vt:lpstr>1. Сравните организмы и определите форму эволюции</vt:lpstr>
      <vt:lpstr>2. Сравните организмы и определите форму эволюции</vt:lpstr>
      <vt:lpstr>3. Сравните организмы и определите форму эволюции</vt:lpstr>
      <vt:lpstr>4. Сравните организмы и определите форму эволюции</vt:lpstr>
      <vt:lpstr>5. Сравните организмы и определите форму эволюции</vt:lpstr>
      <vt:lpstr>6. Сравните организмы и определите форму эволюции</vt:lpstr>
      <vt:lpstr>7. Сравните организмы и определите форму эволюции</vt:lpstr>
      <vt:lpstr>8. Сравните организмы и определите форму эволюции</vt:lpstr>
      <vt:lpstr>9. Сравните организмы и определите форму эволюции</vt:lpstr>
      <vt:lpstr>10. Сравните организмы и определите форму эволюции</vt:lpstr>
      <vt:lpstr>11. Сравните организмы и определите форму эволюции</vt:lpstr>
      <vt:lpstr>12. Сравните организмы и определите форму эволюции</vt:lpstr>
      <vt:lpstr>13. Сравните организмы и определите форму эволюции</vt:lpstr>
      <vt:lpstr>14. Сравните организмы и определите форму эволюции</vt:lpstr>
      <vt:lpstr>Проверим себя!</vt:lpstr>
      <vt:lpstr>Презентация PowerPoint</vt:lpstr>
      <vt:lpstr>Домашнее задание </vt:lpstr>
      <vt:lpstr>Используемые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закономерности биологической эволюции</dc:title>
  <dc:creator>user</dc:creator>
  <cp:lastModifiedBy>user</cp:lastModifiedBy>
  <cp:revision>49</cp:revision>
  <dcterms:created xsi:type="dcterms:W3CDTF">2013-10-19T14:24:18Z</dcterms:created>
  <dcterms:modified xsi:type="dcterms:W3CDTF">2013-11-03T03:46:38Z</dcterms:modified>
</cp:coreProperties>
</file>