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75" r:id="rId3"/>
    <p:sldId id="274" r:id="rId4"/>
    <p:sldId id="289" r:id="rId5"/>
    <p:sldId id="277" r:id="rId6"/>
    <p:sldId id="284" r:id="rId7"/>
    <p:sldId id="290" r:id="rId8"/>
    <p:sldId id="279" r:id="rId9"/>
    <p:sldId id="291" r:id="rId10"/>
    <p:sldId id="288" r:id="rId11"/>
    <p:sldId id="287" r:id="rId12"/>
    <p:sldId id="281" r:id="rId13"/>
    <p:sldId id="282" r:id="rId14"/>
    <p:sldId id="283"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0"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88EFE4E3-0573-4BC5-81EB-A3C4816434E6}" type="datetimeFigureOut">
              <a:rPr lang="ru-RU" smtClean="0"/>
              <a:pPr/>
              <a:t>07.11.2013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6FA73D68-08EA-41DF-B194-E14BDF43FC1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8EFE4E3-0573-4BC5-81EB-A3C4816434E6}" type="datetimeFigureOut">
              <a:rPr lang="ru-RU" smtClean="0"/>
              <a:pPr/>
              <a:t>07.11.2013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FA73D68-08EA-41DF-B194-E14BDF43FC1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8EFE4E3-0573-4BC5-81EB-A3C4816434E6}" type="datetimeFigureOut">
              <a:rPr lang="ru-RU" smtClean="0"/>
              <a:pPr/>
              <a:t>07.11.2013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FA73D68-08EA-41DF-B194-E14BDF43FC1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8EFE4E3-0573-4BC5-81EB-A3C4816434E6}" type="datetimeFigureOut">
              <a:rPr lang="ru-RU" smtClean="0"/>
              <a:pPr/>
              <a:t>07.11.2013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FA73D68-08EA-41DF-B194-E14BDF43FC1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88EFE4E3-0573-4BC5-81EB-A3C4816434E6}" type="datetimeFigureOut">
              <a:rPr lang="ru-RU" smtClean="0"/>
              <a:pPr/>
              <a:t>07.11.2013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FA73D68-08EA-41DF-B194-E14BDF43FC1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8EFE4E3-0573-4BC5-81EB-A3C4816434E6}" type="datetimeFigureOut">
              <a:rPr lang="ru-RU" smtClean="0"/>
              <a:pPr/>
              <a:t>07.11.2013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6FA73D68-08EA-41DF-B194-E14BDF43FC1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88EFE4E3-0573-4BC5-81EB-A3C4816434E6}" type="datetimeFigureOut">
              <a:rPr lang="ru-RU" smtClean="0"/>
              <a:pPr/>
              <a:t>07.11.2013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6FA73D68-08EA-41DF-B194-E14BDF43FC1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88EFE4E3-0573-4BC5-81EB-A3C4816434E6}" type="datetimeFigureOut">
              <a:rPr lang="ru-RU" smtClean="0"/>
              <a:pPr/>
              <a:t>07.11.2013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6FA73D68-08EA-41DF-B194-E14BDF43FC1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88EFE4E3-0573-4BC5-81EB-A3C4816434E6}" type="datetimeFigureOut">
              <a:rPr lang="ru-RU" smtClean="0"/>
              <a:pPr/>
              <a:t>07.11.2013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6FA73D68-08EA-41DF-B194-E14BDF43FC1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8EFE4E3-0573-4BC5-81EB-A3C4816434E6}" type="datetimeFigureOut">
              <a:rPr lang="ru-RU" smtClean="0"/>
              <a:pPr/>
              <a:t>07.11.2013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6FA73D68-08EA-41DF-B194-E14BDF43FC1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8EFE4E3-0573-4BC5-81EB-A3C4816434E6}" type="datetimeFigureOut">
              <a:rPr lang="ru-RU" smtClean="0"/>
              <a:pPr/>
              <a:t>07.11.2013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6FA73D68-08EA-41DF-B194-E14BDF43FC18}"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8EFE4E3-0573-4BC5-81EB-A3C4816434E6}" type="datetimeFigureOut">
              <a:rPr lang="ru-RU" smtClean="0"/>
              <a:pPr/>
              <a:t>07.11.2013</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FA73D68-08EA-41DF-B194-E14BDF43FC1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 Target="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836712"/>
            <a:ext cx="8229600" cy="5289451"/>
          </a:xfrm>
        </p:spPr>
        <p:txBody>
          <a:bodyPr>
            <a:normAutofit/>
          </a:bodyPr>
          <a:lstStyle/>
          <a:p>
            <a:r>
              <a:rPr lang="ru-RU" b="1" i="1" dirty="0" smtClean="0">
                <a:latin typeface="Times New Roman" pitchFamily="18" charset="0"/>
                <a:cs typeface="Times New Roman" pitchFamily="18" charset="0"/>
              </a:rPr>
              <a:t>“Человек - творение природы. Любовь к природе - естественное чувство нормального человека. Но бывают люди с какой-то особенной любовью: в их присутствии лучше растут самые капризные растения, их не боятся самые пугливые животные. Кажется, сама природа только и ждёт момента, чтобы раскрыть им свои тайны. Таким человеком был писатель и учёный _______________________________”.</a:t>
            </a:r>
            <a:r>
              <a:rPr lang="ru-RU" dirty="0" smtClean="0"/>
              <a:t/>
            </a:r>
            <a:br>
              <a:rPr lang="ru-RU" dirty="0" smtClean="0"/>
            </a:br>
            <a:endParaRPr lang="ru-RU" dirty="0" smtClean="0"/>
          </a:p>
          <a:p>
            <a:endParaRPr lang="ru-RU"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3" name="Таблица 2"/>
          <p:cNvGraphicFramePr>
            <a:graphicFrameLocks noGrp="1"/>
          </p:cNvGraphicFramePr>
          <p:nvPr/>
        </p:nvGraphicFramePr>
        <p:xfrm>
          <a:off x="683568" y="836712"/>
          <a:ext cx="7560839" cy="4616589"/>
        </p:xfrm>
        <a:graphic>
          <a:graphicData uri="http://schemas.openxmlformats.org/drawingml/2006/table">
            <a:tbl>
              <a:tblPr/>
              <a:tblGrid>
                <a:gridCol w="1600246"/>
                <a:gridCol w="1601776"/>
                <a:gridCol w="2414602"/>
                <a:gridCol w="1944215"/>
              </a:tblGrid>
              <a:tr h="970673">
                <a:tc>
                  <a:txBody>
                    <a:bodyPr/>
                    <a:lstStyle/>
                    <a:p>
                      <a:pPr algn="just">
                        <a:lnSpc>
                          <a:spcPct val="115000"/>
                        </a:lnSpc>
                        <a:spcAft>
                          <a:spcPts val="1000"/>
                        </a:spcAft>
                      </a:pPr>
                      <a:r>
                        <a:rPr lang="ru-RU" sz="2400" b="1" dirty="0">
                          <a:latin typeface="Times New Roman"/>
                          <a:ea typeface="Times New Roman"/>
                          <a:cs typeface="Times New Roman"/>
                        </a:rPr>
                        <a:t>Название птицы</a:t>
                      </a:r>
                      <a:endParaRPr lang="ru-RU" sz="2400" dirty="0">
                        <a:latin typeface="Calibri"/>
                        <a:ea typeface="Calibri"/>
                        <a:cs typeface="Times New Roman"/>
                      </a:endParaRPr>
                    </a:p>
                  </a:txBody>
                  <a:tcPr marL="66576" marR="6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u-RU" sz="2400" b="1" dirty="0">
                          <a:latin typeface="Times New Roman"/>
                          <a:ea typeface="Times New Roman"/>
                          <a:cs typeface="Times New Roman"/>
                        </a:rPr>
                        <a:t>Описание птицы</a:t>
                      </a:r>
                      <a:endParaRPr lang="ru-RU" sz="2400" dirty="0">
                        <a:latin typeface="Calibri"/>
                        <a:ea typeface="Calibri"/>
                        <a:cs typeface="Times New Roman"/>
                      </a:endParaRPr>
                    </a:p>
                  </a:txBody>
                  <a:tcPr marL="66576" marR="6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u-RU" sz="2400" b="1" dirty="0">
                          <a:latin typeface="Times New Roman"/>
                          <a:ea typeface="Times New Roman"/>
                          <a:cs typeface="Times New Roman"/>
                        </a:rPr>
                        <a:t>Песня</a:t>
                      </a:r>
                      <a:endParaRPr lang="ru-RU" sz="2400" dirty="0">
                        <a:latin typeface="Calibri"/>
                        <a:ea typeface="Calibri"/>
                        <a:cs typeface="Times New Roman"/>
                      </a:endParaRPr>
                    </a:p>
                  </a:txBody>
                  <a:tcPr marL="66576" marR="6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u-RU" sz="2400" b="1" dirty="0">
                          <a:latin typeface="Times New Roman"/>
                          <a:ea typeface="Times New Roman"/>
                          <a:cs typeface="Times New Roman"/>
                        </a:rPr>
                        <a:t>Повадки</a:t>
                      </a:r>
                      <a:endParaRPr lang="ru-RU" sz="2400" dirty="0">
                        <a:latin typeface="Calibri"/>
                        <a:ea typeface="Calibri"/>
                        <a:cs typeface="Times New Roman"/>
                      </a:endParaRPr>
                    </a:p>
                  </a:txBody>
                  <a:tcPr marL="66576" marR="6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5916">
                <a:tc>
                  <a:txBody>
                    <a:bodyPr/>
                    <a:lstStyle/>
                    <a:p>
                      <a:pPr algn="just">
                        <a:lnSpc>
                          <a:spcPct val="115000"/>
                        </a:lnSpc>
                        <a:spcAft>
                          <a:spcPts val="1000"/>
                        </a:spcAft>
                      </a:pPr>
                      <a:r>
                        <a:rPr lang="ru-RU" sz="2000" dirty="0" smtClean="0">
                          <a:latin typeface="Calibri"/>
                          <a:ea typeface="Calibri"/>
                          <a:cs typeface="Times New Roman"/>
                        </a:rPr>
                        <a:t> </a:t>
                      </a:r>
                      <a:r>
                        <a:rPr lang="ru-RU" sz="2000" dirty="0" err="1" smtClean="0">
                          <a:latin typeface="Calibri"/>
                          <a:ea typeface="Calibri"/>
                          <a:cs typeface="Times New Roman"/>
                        </a:rPr>
                        <a:t>Камышовка-сверчок</a:t>
                      </a:r>
                      <a:endParaRPr lang="ru-RU" sz="2000" dirty="0">
                        <a:latin typeface="Calibri"/>
                        <a:ea typeface="Calibri"/>
                        <a:cs typeface="Times New Roman"/>
                      </a:endParaRPr>
                    </a:p>
                  </a:txBody>
                  <a:tcPr marL="66576" marR="6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u-RU" sz="2000" dirty="0" smtClean="0">
                          <a:latin typeface="Calibri"/>
                          <a:ea typeface="Calibri"/>
                          <a:cs typeface="Times New Roman"/>
                        </a:rPr>
                        <a:t>Горбатенькая</a:t>
                      </a:r>
                    </a:p>
                    <a:p>
                      <a:pPr algn="just">
                        <a:lnSpc>
                          <a:spcPct val="115000"/>
                        </a:lnSpc>
                        <a:spcAft>
                          <a:spcPts val="1000"/>
                        </a:spcAft>
                      </a:pPr>
                      <a:r>
                        <a:rPr lang="ru-RU" sz="2000" dirty="0" smtClean="0">
                          <a:latin typeface="Calibri"/>
                          <a:ea typeface="Calibri"/>
                          <a:cs typeface="Times New Roman"/>
                        </a:rPr>
                        <a:t>птичка</a:t>
                      </a:r>
                      <a:endParaRPr lang="ru-RU" sz="2000" dirty="0">
                        <a:latin typeface="Calibri"/>
                        <a:ea typeface="Calibri"/>
                        <a:cs typeface="Times New Roman"/>
                      </a:endParaRPr>
                    </a:p>
                  </a:txBody>
                  <a:tcPr marL="66576" marR="6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ru-RU" sz="2000" dirty="0" smtClean="0">
                          <a:latin typeface="Calibri"/>
                          <a:ea typeface="Calibri"/>
                          <a:cs typeface="Times New Roman"/>
                        </a:rPr>
                        <a:t>Оригинальная песенка– трель, почти неотличимая от стрекотания  крупных кузнечиков.</a:t>
                      </a:r>
                      <a:endParaRPr lang="ru-RU" sz="2000" dirty="0">
                        <a:latin typeface="Calibri"/>
                        <a:ea typeface="Calibri"/>
                        <a:cs typeface="Times New Roman"/>
                      </a:endParaRPr>
                    </a:p>
                  </a:txBody>
                  <a:tcPr marL="66576" marR="6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ru-RU" sz="2000" dirty="0" smtClean="0">
                          <a:latin typeface="Calibri"/>
                          <a:ea typeface="Calibri"/>
                          <a:cs typeface="Times New Roman"/>
                        </a:rPr>
                        <a:t>В случае тревоги камешком падать в траву.</a:t>
                      </a:r>
                      <a:endParaRPr lang="ru-RU" sz="2000" dirty="0">
                        <a:latin typeface="Calibri"/>
                        <a:ea typeface="Calibri"/>
                        <a:cs typeface="Times New Roman"/>
                      </a:endParaRPr>
                    </a:p>
                  </a:txBody>
                  <a:tcPr marL="66576" marR="6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F:\камышовка сверчок.jpeg">
            <a:hlinkClick r:id="rId2" action="ppaction://hlinksldjump"/>
          </p:cNvPr>
          <p:cNvPicPr>
            <a:picLocks noChangeAspect="1" noChangeArrowheads="1"/>
          </p:cNvPicPr>
          <p:nvPr/>
        </p:nvPicPr>
        <p:blipFill>
          <a:blip r:embed="rId3" cstate="print"/>
          <a:srcRect/>
          <a:stretch>
            <a:fillRect/>
          </a:stretch>
        </p:blipFill>
        <p:spPr bwMode="auto">
          <a:xfrm>
            <a:off x="659520" y="764705"/>
            <a:ext cx="7748640" cy="52565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вал 2"/>
          <p:cNvSpPr/>
          <p:nvPr/>
        </p:nvSpPr>
        <p:spPr>
          <a:xfrm>
            <a:off x="5652120" y="2132856"/>
            <a:ext cx="1368152" cy="10081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Улыбающееся лицо 3"/>
          <p:cNvSpPr/>
          <p:nvPr/>
        </p:nvSpPr>
        <p:spPr>
          <a:xfrm>
            <a:off x="2411760" y="2276872"/>
            <a:ext cx="1296144" cy="100811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олилиния 7"/>
          <p:cNvSpPr/>
          <p:nvPr/>
        </p:nvSpPr>
        <p:spPr>
          <a:xfrm>
            <a:off x="4139952" y="2060848"/>
            <a:ext cx="720080" cy="1543050"/>
          </a:xfrm>
          <a:custGeom>
            <a:avLst/>
            <a:gdLst>
              <a:gd name="connsiteX0" fmla="*/ 0 w 457200"/>
              <a:gd name="connsiteY0" fmla="*/ 276225 h 1543050"/>
              <a:gd name="connsiteX1" fmla="*/ 19050 w 457200"/>
              <a:gd name="connsiteY1" fmla="*/ 238125 h 1543050"/>
              <a:gd name="connsiteX2" fmla="*/ 47625 w 457200"/>
              <a:gd name="connsiteY2" fmla="*/ 152400 h 1543050"/>
              <a:gd name="connsiteX3" fmla="*/ 76200 w 457200"/>
              <a:gd name="connsiteY3" fmla="*/ 123825 h 1543050"/>
              <a:gd name="connsiteX4" fmla="*/ 114300 w 457200"/>
              <a:gd name="connsiteY4" fmla="*/ 66675 h 1543050"/>
              <a:gd name="connsiteX5" fmla="*/ 142875 w 457200"/>
              <a:gd name="connsiteY5" fmla="*/ 47625 h 1543050"/>
              <a:gd name="connsiteX6" fmla="*/ 161925 w 457200"/>
              <a:gd name="connsiteY6" fmla="*/ 19050 h 1543050"/>
              <a:gd name="connsiteX7" fmla="*/ 219075 w 457200"/>
              <a:gd name="connsiteY7" fmla="*/ 0 h 1543050"/>
              <a:gd name="connsiteX8" fmla="*/ 295275 w 457200"/>
              <a:gd name="connsiteY8" fmla="*/ 38100 h 1543050"/>
              <a:gd name="connsiteX9" fmla="*/ 314325 w 457200"/>
              <a:gd name="connsiteY9" fmla="*/ 66675 h 1543050"/>
              <a:gd name="connsiteX10" fmla="*/ 352425 w 457200"/>
              <a:gd name="connsiteY10" fmla="*/ 133350 h 1543050"/>
              <a:gd name="connsiteX11" fmla="*/ 381000 w 457200"/>
              <a:gd name="connsiteY11" fmla="*/ 142875 h 1543050"/>
              <a:gd name="connsiteX12" fmla="*/ 400050 w 457200"/>
              <a:gd name="connsiteY12" fmla="*/ 171450 h 1543050"/>
              <a:gd name="connsiteX13" fmla="*/ 428625 w 457200"/>
              <a:gd name="connsiteY13" fmla="*/ 257175 h 1543050"/>
              <a:gd name="connsiteX14" fmla="*/ 447675 w 457200"/>
              <a:gd name="connsiteY14" fmla="*/ 352425 h 1543050"/>
              <a:gd name="connsiteX15" fmla="*/ 457200 w 457200"/>
              <a:gd name="connsiteY15" fmla="*/ 457200 h 1543050"/>
              <a:gd name="connsiteX16" fmla="*/ 438150 w 457200"/>
              <a:gd name="connsiteY16" fmla="*/ 657225 h 1543050"/>
              <a:gd name="connsiteX17" fmla="*/ 409575 w 457200"/>
              <a:gd name="connsiteY17" fmla="*/ 714375 h 1543050"/>
              <a:gd name="connsiteX18" fmla="*/ 390525 w 457200"/>
              <a:gd name="connsiteY18" fmla="*/ 762000 h 1543050"/>
              <a:gd name="connsiteX19" fmla="*/ 342900 w 457200"/>
              <a:gd name="connsiteY19" fmla="*/ 819150 h 1543050"/>
              <a:gd name="connsiteX20" fmla="*/ 295275 w 457200"/>
              <a:gd name="connsiteY20" fmla="*/ 876300 h 1543050"/>
              <a:gd name="connsiteX21" fmla="*/ 276225 w 457200"/>
              <a:gd name="connsiteY21" fmla="*/ 904875 h 1543050"/>
              <a:gd name="connsiteX22" fmla="*/ 247650 w 457200"/>
              <a:gd name="connsiteY22" fmla="*/ 952500 h 1543050"/>
              <a:gd name="connsiteX23" fmla="*/ 228600 w 457200"/>
              <a:gd name="connsiteY23" fmla="*/ 981075 h 1543050"/>
              <a:gd name="connsiteX24" fmla="*/ 200025 w 457200"/>
              <a:gd name="connsiteY24" fmla="*/ 1009650 h 1543050"/>
              <a:gd name="connsiteX25" fmla="*/ 142875 w 457200"/>
              <a:gd name="connsiteY25" fmla="*/ 1152525 h 1543050"/>
              <a:gd name="connsiteX26" fmla="*/ 142875 w 457200"/>
              <a:gd name="connsiteY26" fmla="*/ 1543050 h 1543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57200" h="1543050">
                <a:moveTo>
                  <a:pt x="0" y="276225"/>
                </a:moveTo>
                <a:cubicBezTo>
                  <a:pt x="6350" y="263525"/>
                  <a:pt x="13953" y="251378"/>
                  <a:pt x="19050" y="238125"/>
                </a:cubicBezTo>
                <a:cubicBezTo>
                  <a:pt x="29863" y="210012"/>
                  <a:pt x="26326" y="173699"/>
                  <a:pt x="47625" y="152400"/>
                </a:cubicBezTo>
                <a:cubicBezTo>
                  <a:pt x="57150" y="142875"/>
                  <a:pt x="67930" y="134458"/>
                  <a:pt x="76200" y="123825"/>
                </a:cubicBezTo>
                <a:cubicBezTo>
                  <a:pt x="90256" y="105753"/>
                  <a:pt x="95250" y="79375"/>
                  <a:pt x="114300" y="66675"/>
                </a:cubicBezTo>
                <a:lnTo>
                  <a:pt x="142875" y="47625"/>
                </a:lnTo>
                <a:cubicBezTo>
                  <a:pt x="149225" y="38100"/>
                  <a:pt x="152217" y="25117"/>
                  <a:pt x="161925" y="19050"/>
                </a:cubicBezTo>
                <a:cubicBezTo>
                  <a:pt x="178953" y="8407"/>
                  <a:pt x="198995" y="0"/>
                  <a:pt x="219075" y="0"/>
                </a:cubicBezTo>
                <a:cubicBezTo>
                  <a:pt x="242377" y="0"/>
                  <a:pt x="275875" y="25167"/>
                  <a:pt x="295275" y="38100"/>
                </a:cubicBezTo>
                <a:cubicBezTo>
                  <a:pt x="301625" y="47625"/>
                  <a:pt x="309205" y="56436"/>
                  <a:pt x="314325" y="66675"/>
                </a:cubicBezTo>
                <a:cubicBezTo>
                  <a:pt x="331959" y="101943"/>
                  <a:pt x="312942" y="100447"/>
                  <a:pt x="352425" y="133350"/>
                </a:cubicBezTo>
                <a:cubicBezTo>
                  <a:pt x="360138" y="139778"/>
                  <a:pt x="371475" y="139700"/>
                  <a:pt x="381000" y="142875"/>
                </a:cubicBezTo>
                <a:cubicBezTo>
                  <a:pt x="387350" y="152400"/>
                  <a:pt x="395647" y="160883"/>
                  <a:pt x="400050" y="171450"/>
                </a:cubicBezTo>
                <a:cubicBezTo>
                  <a:pt x="411635" y="199254"/>
                  <a:pt x="421320" y="227954"/>
                  <a:pt x="428625" y="257175"/>
                </a:cubicBezTo>
                <a:cubicBezTo>
                  <a:pt x="438437" y="296422"/>
                  <a:pt x="442485" y="308311"/>
                  <a:pt x="447675" y="352425"/>
                </a:cubicBezTo>
                <a:cubicBezTo>
                  <a:pt x="451773" y="387254"/>
                  <a:pt x="454025" y="422275"/>
                  <a:pt x="457200" y="457200"/>
                </a:cubicBezTo>
                <a:cubicBezTo>
                  <a:pt x="450850" y="523875"/>
                  <a:pt x="450346" y="591368"/>
                  <a:pt x="438150" y="657225"/>
                </a:cubicBezTo>
                <a:cubicBezTo>
                  <a:pt x="434272" y="678167"/>
                  <a:pt x="418388" y="694986"/>
                  <a:pt x="409575" y="714375"/>
                </a:cubicBezTo>
                <a:cubicBezTo>
                  <a:pt x="402500" y="729940"/>
                  <a:pt x="398171" y="746707"/>
                  <a:pt x="390525" y="762000"/>
                </a:cubicBezTo>
                <a:cubicBezTo>
                  <a:pt x="377264" y="788522"/>
                  <a:pt x="363966" y="798084"/>
                  <a:pt x="342900" y="819150"/>
                </a:cubicBezTo>
                <a:cubicBezTo>
                  <a:pt x="324708" y="873727"/>
                  <a:pt x="347174" y="824401"/>
                  <a:pt x="295275" y="876300"/>
                </a:cubicBezTo>
                <a:cubicBezTo>
                  <a:pt x="287180" y="884395"/>
                  <a:pt x="282292" y="895167"/>
                  <a:pt x="276225" y="904875"/>
                </a:cubicBezTo>
                <a:cubicBezTo>
                  <a:pt x="266413" y="920574"/>
                  <a:pt x="257462" y="936801"/>
                  <a:pt x="247650" y="952500"/>
                </a:cubicBezTo>
                <a:cubicBezTo>
                  <a:pt x="241583" y="962208"/>
                  <a:pt x="235929" y="972281"/>
                  <a:pt x="228600" y="981075"/>
                </a:cubicBezTo>
                <a:cubicBezTo>
                  <a:pt x="219976" y="991423"/>
                  <a:pt x="207257" y="998286"/>
                  <a:pt x="200025" y="1009650"/>
                </a:cubicBezTo>
                <a:cubicBezTo>
                  <a:pt x="182666" y="1036928"/>
                  <a:pt x="144431" y="1115192"/>
                  <a:pt x="142875" y="1152525"/>
                </a:cubicBezTo>
                <a:cubicBezTo>
                  <a:pt x="137456" y="1282587"/>
                  <a:pt x="142875" y="1412875"/>
                  <a:pt x="142875" y="154305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9" name="Овал 8"/>
          <p:cNvSpPr/>
          <p:nvPr/>
        </p:nvSpPr>
        <p:spPr>
          <a:xfrm>
            <a:off x="4355976" y="3861048"/>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Равнобедренный треугольник 9"/>
          <p:cNvSpPr/>
          <p:nvPr/>
        </p:nvSpPr>
        <p:spPr>
          <a:xfrm>
            <a:off x="2555776" y="3284984"/>
            <a:ext cx="936104" cy="144016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Равнобедренный треугольник 10"/>
          <p:cNvSpPr/>
          <p:nvPr/>
        </p:nvSpPr>
        <p:spPr>
          <a:xfrm flipV="1">
            <a:off x="5796136" y="3140968"/>
            <a:ext cx="1224136" cy="1440160"/>
          </a:xfrm>
          <a:prstGeom prst="triangle">
            <a:avLst>
              <a:gd name="adj" fmla="val 4911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Хорда 11"/>
          <p:cNvSpPr/>
          <p:nvPr/>
        </p:nvSpPr>
        <p:spPr>
          <a:xfrm>
            <a:off x="7020272" y="2492896"/>
            <a:ext cx="72008" cy="288032"/>
          </a:xfrm>
          <a:prstGeom prst="chor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Хорда 12"/>
          <p:cNvSpPr/>
          <p:nvPr/>
        </p:nvSpPr>
        <p:spPr>
          <a:xfrm>
            <a:off x="5580112" y="2564904"/>
            <a:ext cx="144016" cy="288032"/>
          </a:xfrm>
          <a:prstGeom prst="chor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Овал 13"/>
          <p:cNvSpPr/>
          <p:nvPr/>
        </p:nvSpPr>
        <p:spPr>
          <a:xfrm>
            <a:off x="4644008" y="1052736"/>
            <a:ext cx="432048"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Равнобедренный треугольник 14"/>
          <p:cNvSpPr/>
          <p:nvPr/>
        </p:nvSpPr>
        <p:spPr>
          <a:xfrm>
            <a:off x="5076056" y="1052736"/>
            <a:ext cx="1008112" cy="21602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Равнобедренный треугольник 15"/>
          <p:cNvSpPr/>
          <p:nvPr/>
        </p:nvSpPr>
        <p:spPr>
          <a:xfrm>
            <a:off x="4572000" y="1268760"/>
            <a:ext cx="72008" cy="7200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t/>
            </a:r>
            <a:br>
              <a:rPr lang="ru-RU" sz="2800" dirty="0" smtClean="0"/>
            </a:br>
            <a:r>
              <a:rPr lang="ru-RU" sz="2800" dirty="0" smtClean="0"/>
              <a:t/>
            </a:r>
            <a:br>
              <a:rPr lang="ru-RU" sz="2800" dirty="0" smtClean="0"/>
            </a:br>
            <a:r>
              <a:rPr lang="ru-RU" sz="2800" dirty="0" smtClean="0"/>
              <a:t/>
            </a:r>
            <a:br>
              <a:rPr lang="ru-RU" sz="2800" dirty="0" smtClean="0"/>
            </a:br>
            <a:r>
              <a:rPr lang="ru-RU" sz="2800" dirty="0" smtClean="0"/>
              <a:t/>
            </a:r>
            <a:br>
              <a:rPr lang="ru-RU" sz="2800" dirty="0" smtClean="0"/>
            </a:br>
            <a:r>
              <a:rPr lang="ru-RU" sz="2400" dirty="0" smtClean="0"/>
              <a:t>1. </a:t>
            </a:r>
            <a:r>
              <a:rPr lang="ru-RU" sz="2400" u="sng" dirty="0" smtClean="0"/>
              <a:t>Кто такая </a:t>
            </a:r>
            <a:r>
              <a:rPr lang="ru-RU" sz="2400" u="sng" dirty="0" err="1" smtClean="0"/>
              <a:t>неслышимка</a:t>
            </a:r>
            <a:r>
              <a:rPr lang="ru-RU" sz="2400" u="sng" dirty="0" smtClean="0"/>
              <a:t>?</a:t>
            </a:r>
            <a:r>
              <a:rPr lang="ru-RU" sz="2400" dirty="0" smtClean="0"/>
              <a:t/>
            </a:r>
            <a:br>
              <a:rPr lang="ru-RU" sz="2400" dirty="0" smtClean="0"/>
            </a:br>
            <a:r>
              <a:rPr lang="ru-RU" sz="2400" dirty="0" smtClean="0"/>
              <a:t>а) Глухая девочка</a:t>
            </a:r>
            <a:br>
              <a:rPr lang="ru-RU" sz="2400" dirty="0" smtClean="0"/>
            </a:br>
            <a:r>
              <a:rPr lang="ru-RU" sz="2400" dirty="0" smtClean="0"/>
              <a:t>б) </a:t>
            </a:r>
            <a:r>
              <a:rPr lang="ru-RU" sz="2400" dirty="0" err="1" smtClean="0"/>
              <a:t>Камышовка</a:t>
            </a:r>
            <a:r>
              <a:rPr lang="ru-RU" sz="2400" dirty="0" smtClean="0"/>
              <a:t> –сверчок</a:t>
            </a:r>
            <a:br>
              <a:rPr lang="ru-RU" sz="2400" dirty="0" smtClean="0"/>
            </a:br>
            <a:r>
              <a:rPr lang="ru-RU" sz="2400" dirty="0" smtClean="0"/>
              <a:t>в) не знаю</a:t>
            </a:r>
            <a:br>
              <a:rPr lang="ru-RU" sz="2400" dirty="0" smtClean="0"/>
            </a:br>
            <a:r>
              <a:rPr lang="ru-RU" sz="2400" dirty="0" smtClean="0"/>
              <a:t/>
            </a:r>
            <a:br>
              <a:rPr lang="ru-RU" sz="2400" dirty="0" smtClean="0"/>
            </a:br>
            <a:r>
              <a:rPr lang="ru-RU" sz="2400" dirty="0" smtClean="0"/>
              <a:t>2. </a:t>
            </a:r>
            <a:r>
              <a:rPr lang="ru-RU" sz="2400" u="sng" dirty="0" smtClean="0"/>
              <a:t>Купальница –это?</a:t>
            </a:r>
            <a:r>
              <a:rPr lang="ru-RU" sz="2400" dirty="0" smtClean="0"/>
              <a:t/>
            </a:r>
            <a:br>
              <a:rPr lang="ru-RU" sz="2400" dirty="0" smtClean="0"/>
            </a:br>
            <a:r>
              <a:rPr lang="ru-RU" sz="2400" dirty="0" smtClean="0"/>
              <a:t>А) цветок</a:t>
            </a:r>
            <a:br>
              <a:rPr lang="ru-RU" sz="2400" dirty="0" smtClean="0"/>
            </a:br>
            <a:r>
              <a:rPr lang="ru-RU" sz="2400" dirty="0" smtClean="0"/>
              <a:t>б) место для купания</a:t>
            </a:r>
            <a:br>
              <a:rPr lang="ru-RU" sz="2400" dirty="0" smtClean="0"/>
            </a:br>
            <a:r>
              <a:rPr lang="ru-RU" sz="2400" dirty="0" smtClean="0"/>
              <a:t>в) девушка, которая купается</a:t>
            </a:r>
            <a:br>
              <a:rPr lang="ru-RU" sz="2400" dirty="0" smtClean="0"/>
            </a:br>
            <a:r>
              <a:rPr lang="ru-RU" sz="2400" dirty="0" smtClean="0"/>
              <a:t/>
            </a:r>
            <a:br>
              <a:rPr lang="ru-RU" sz="2400" dirty="0" smtClean="0"/>
            </a:br>
            <a:r>
              <a:rPr lang="ru-RU" sz="2400" u="sng" dirty="0" smtClean="0"/>
              <a:t>3. Пожня –это?</a:t>
            </a:r>
            <a:r>
              <a:rPr lang="ru-RU" sz="2400" dirty="0" smtClean="0"/>
              <a:t/>
            </a:r>
            <a:br>
              <a:rPr lang="ru-RU" sz="2400" dirty="0" smtClean="0"/>
            </a:br>
            <a:r>
              <a:rPr lang="ru-RU" sz="2400" dirty="0" smtClean="0"/>
              <a:t>а) лес</a:t>
            </a:r>
            <a:br>
              <a:rPr lang="ru-RU" sz="2400" dirty="0" smtClean="0"/>
            </a:br>
            <a:r>
              <a:rPr lang="ru-RU" sz="2400" dirty="0" smtClean="0"/>
              <a:t>б) луг</a:t>
            </a:r>
            <a:br>
              <a:rPr lang="ru-RU" sz="2400" dirty="0" smtClean="0"/>
            </a:br>
            <a:r>
              <a:rPr lang="ru-RU" sz="2400" dirty="0" smtClean="0"/>
              <a:t>в) речка</a:t>
            </a:r>
            <a:br>
              <a:rPr lang="ru-RU" sz="2400" dirty="0" smtClean="0"/>
            </a:br>
            <a:endParaRPr lang="ru-RU"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a:spLocks noGrp="1"/>
          </p:cNvSpPr>
          <p:nvPr>
            <p:ph type="title"/>
          </p:nvPr>
        </p:nvSpPr>
        <p:spPr>
          <a:xfrm>
            <a:off x="502920" y="5445224"/>
            <a:ext cx="8183880" cy="591926"/>
          </a:xfrm>
        </p:spPr>
        <p:txBody>
          <a:bodyPr>
            <a:normAutofit fontScale="90000"/>
          </a:bodyPr>
          <a:lstStyle/>
          <a:p>
            <a:r>
              <a:rPr lang="ru-RU" dirty="0" smtClean="0"/>
              <a:t/>
            </a:r>
            <a:br>
              <a:rPr lang="ru-RU" dirty="0" smtClean="0"/>
            </a:br>
            <a:r>
              <a:rPr lang="ru-RU" sz="2700" u="sng" dirty="0" smtClean="0"/>
              <a:t>4. На что внучка включила слух ученому?</a:t>
            </a:r>
            <a:br>
              <a:rPr lang="ru-RU" sz="2700" u="sng" dirty="0" smtClean="0"/>
            </a:br>
            <a:r>
              <a:rPr lang="ru-RU" sz="2700" u="sng" dirty="0" smtClean="0"/>
              <a:t>а</a:t>
            </a:r>
            <a:r>
              <a:rPr lang="ru-RU" sz="2700" dirty="0" smtClean="0"/>
              <a:t>) на известное</a:t>
            </a:r>
            <a:br>
              <a:rPr lang="ru-RU" sz="2700" dirty="0" smtClean="0"/>
            </a:br>
            <a:r>
              <a:rPr lang="ru-RU" sz="2700" dirty="0" smtClean="0"/>
              <a:t>б) неизвестное</a:t>
            </a:r>
            <a:br>
              <a:rPr lang="ru-RU" sz="2700" dirty="0" smtClean="0"/>
            </a:br>
            <a:r>
              <a:rPr lang="ru-RU" sz="2700" dirty="0" smtClean="0"/>
              <a:t>в) на птицу</a:t>
            </a:r>
            <a:br>
              <a:rPr lang="ru-RU" sz="2700" dirty="0" smtClean="0"/>
            </a:br>
            <a:r>
              <a:rPr lang="ru-RU" sz="2700" dirty="0" smtClean="0"/>
              <a:t/>
            </a:r>
            <a:br>
              <a:rPr lang="ru-RU" sz="2700" dirty="0" smtClean="0"/>
            </a:br>
            <a:r>
              <a:rPr lang="ru-RU" sz="2700" u="sng" dirty="0" smtClean="0"/>
              <a:t>5. Чему учат нас произведения В. Бианки?</a:t>
            </a:r>
            <a:br>
              <a:rPr lang="ru-RU" sz="2700" u="sng" dirty="0" smtClean="0"/>
            </a:br>
            <a:r>
              <a:rPr lang="ru-RU" sz="2700" dirty="0" smtClean="0"/>
              <a:t>А) уважать друг друга</a:t>
            </a:r>
            <a:br>
              <a:rPr lang="ru-RU" sz="2700" dirty="0" smtClean="0"/>
            </a:br>
            <a:r>
              <a:rPr lang="ru-RU" sz="2700" dirty="0" smtClean="0"/>
              <a:t>б) быть трудолюбивым</a:t>
            </a:r>
            <a:br>
              <a:rPr lang="ru-RU" sz="2700" dirty="0" smtClean="0"/>
            </a:br>
            <a:r>
              <a:rPr lang="ru-RU" sz="2700" dirty="0" smtClean="0"/>
              <a:t>в) любить природу, быть внимательным, заботливым и тогда тебе откроется много нового и таинственного.</a:t>
            </a:r>
            <a:br>
              <a:rPr lang="ru-RU" sz="2700" dirty="0" smtClean="0"/>
            </a:b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658418"/>
          </a:xfrm>
        </p:spPr>
        <p:txBody>
          <a:bodyPr>
            <a:normAutofit/>
          </a:bodyPr>
          <a:lstStyle/>
          <a:p>
            <a:pPr algn="ctr"/>
            <a:r>
              <a:rPr lang="ru-RU" dirty="0" smtClean="0"/>
              <a:t>В.Бианки, Э. Успенский, </a:t>
            </a:r>
            <a:br>
              <a:rPr lang="ru-RU" dirty="0" smtClean="0"/>
            </a:br>
            <a:r>
              <a:rPr lang="ru-RU" dirty="0" smtClean="0"/>
              <a:t/>
            </a:r>
            <a:br>
              <a:rPr lang="ru-RU" dirty="0" smtClean="0"/>
            </a:br>
            <a:r>
              <a:rPr lang="ru-RU" dirty="0" smtClean="0"/>
              <a:t>Б. </a:t>
            </a:r>
            <a:r>
              <a:rPr lang="ru-RU" dirty="0" err="1" smtClean="0"/>
              <a:t>Заходер</a:t>
            </a:r>
            <a:r>
              <a:rPr lang="ru-RU" dirty="0" smtClean="0"/>
              <a:t>,  С. Маршак, </a:t>
            </a:r>
            <a:br>
              <a:rPr lang="ru-RU" dirty="0" smtClean="0"/>
            </a:br>
            <a:r>
              <a:rPr lang="ru-RU" dirty="0" smtClean="0"/>
              <a:t/>
            </a:r>
            <a:br>
              <a:rPr lang="ru-RU" dirty="0" smtClean="0"/>
            </a:br>
            <a:r>
              <a:rPr lang="ru-RU" dirty="0" smtClean="0"/>
              <a:t>Г. Андерсен.</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240088" y="1412875"/>
            <a:ext cx="5903912" cy="2447925"/>
          </a:xfrm>
        </p:spPr>
        <p:txBody>
          <a:bodyPr>
            <a:normAutofit fontScale="90000"/>
          </a:bodyPr>
          <a:lstStyle/>
          <a:p>
            <a:pPr algn="ctr" eaLnBrk="1" hangingPunct="1"/>
            <a:r>
              <a:rPr lang="ru-RU" b="1" dirty="0" smtClean="0">
                <a:solidFill>
                  <a:srgbClr val="C00000"/>
                </a:solidFill>
              </a:rPr>
              <a:t>Виталий</a:t>
            </a:r>
            <a:br>
              <a:rPr lang="ru-RU" b="1" dirty="0" smtClean="0">
                <a:solidFill>
                  <a:srgbClr val="C00000"/>
                </a:solidFill>
              </a:rPr>
            </a:br>
            <a:r>
              <a:rPr lang="ru-RU" dirty="0" smtClean="0">
                <a:solidFill>
                  <a:srgbClr val="C00000"/>
                </a:solidFill>
              </a:rPr>
              <a:t>Валентинович</a:t>
            </a:r>
            <a:br>
              <a:rPr lang="ru-RU" dirty="0" smtClean="0">
                <a:solidFill>
                  <a:srgbClr val="C00000"/>
                </a:solidFill>
              </a:rPr>
            </a:br>
            <a:r>
              <a:rPr lang="ru-RU" b="1" dirty="0" smtClean="0">
                <a:solidFill>
                  <a:srgbClr val="C00000"/>
                </a:solidFill>
              </a:rPr>
              <a:t>БИАНКИ </a:t>
            </a:r>
            <a:br>
              <a:rPr lang="ru-RU" b="1" dirty="0" smtClean="0">
                <a:solidFill>
                  <a:srgbClr val="C00000"/>
                </a:solidFill>
              </a:rPr>
            </a:br>
            <a:endParaRPr lang="ru-RU" b="1" dirty="0" smtClean="0">
              <a:solidFill>
                <a:srgbClr val="C00000"/>
              </a:solidFill>
            </a:endParaRPr>
          </a:p>
        </p:txBody>
      </p:sp>
      <p:sp>
        <p:nvSpPr>
          <p:cNvPr id="2051" name="Rectangle 3"/>
          <p:cNvSpPr>
            <a:spLocks noGrp="1" noChangeArrowheads="1"/>
          </p:cNvSpPr>
          <p:nvPr>
            <p:ph type="subTitle" idx="1"/>
          </p:nvPr>
        </p:nvSpPr>
        <p:spPr>
          <a:xfrm>
            <a:off x="2743200" y="4508500"/>
            <a:ext cx="6400800" cy="1273175"/>
          </a:xfrm>
        </p:spPr>
        <p:txBody>
          <a:bodyPr/>
          <a:lstStyle/>
          <a:p>
            <a:pPr algn="ctr" eaLnBrk="1" hangingPunct="1"/>
            <a:r>
              <a:rPr lang="ru-RU" b="1" dirty="0" smtClean="0"/>
              <a:t>О жизни и творчестве </a:t>
            </a:r>
          </a:p>
          <a:p>
            <a:pPr algn="ctr" eaLnBrk="1" hangingPunct="1"/>
            <a:r>
              <a:rPr lang="ru-RU" b="1" dirty="0" smtClean="0"/>
              <a:t>писателя</a:t>
            </a:r>
          </a:p>
        </p:txBody>
      </p:sp>
      <p:pic>
        <p:nvPicPr>
          <p:cNvPr id="2052" name="Picture 6" descr="i_bianki_1"/>
          <p:cNvPicPr>
            <a:picLocks noChangeAspect="1" noChangeArrowheads="1"/>
          </p:cNvPicPr>
          <p:nvPr/>
        </p:nvPicPr>
        <p:blipFill>
          <a:blip r:embed="rId2" cstate="print"/>
          <a:srcRect/>
          <a:stretch>
            <a:fillRect/>
          </a:stretch>
        </p:blipFill>
        <p:spPr bwMode="auto">
          <a:xfrm>
            <a:off x="323850" y="836613"/>
            <a:ext cx="3033713" cy="4852987"/>
          </a:xfrm>
          <a:prstGeom prst="rect">
            <a:avLst/>
          </a:prstGeom>
          <a:noFill/>
          <a:ln w="9525">
            <a:noFill/>
            <a:miter lim="800000"/>
            <a:headEnd/>
            <a:tailEnd/>
          </a:ln>
        </p:spPr>
      </p:pic>
      <p:sp>
        <p:nvSpPr>
          <p:cNvPr id="2053" name="Прямоугольник 4"/>
          <p:cNvSpPr>
            <a:spLocks noChangeArrowheads="1"/>
          </p:cNvSpPr>
          <p:nvPr/>
        </p:nvSpPr>
        <p:spPr bwMode="auto">
          <a:xfrm>
            <a:off x="4067944" y="6000750"/>
            <a:ext cx="4104456" cy="523220"/>
          </a:xfrm>
          <a:prstGeom prst="rect">
            <a:avLst/>
          </a:prstGeom>
          <a:noFill/>
          <a:ln w="9525">
            <a:noFill/>
            <a:miter lim="800000"/>
            <a:headEnd/>
            <a:tailEnd/>
          </a:ln>
        </p:spPr>
        <p:txBody>
          <a:bodyPr wrap="square">
            <a:spAutoFit/>
          </a:bodyPr>
          <a:lstStyle/>
          <a:p>
            <a:r>
              <a:rPr lang="ru-RU" sz="2800" b="1" dirty="0">
                <a:solidFill>
                  <a:srgbClr val="C00000"/>
                </a:solidFill>
              </a:rPr>
              <a:t>(</a:t>
            </a:r>
            <a:r>
              <a:rPr lang="ru-RU" sz="2800" b="1" dirty="0" smtClean="0">
                <a:solidFill>
                  <a:srgbClr val="C00000"/>
                </a:solidFill>
              </a:rPr>
              <a:t>1894–1959</a:t>
            </a:r>
            <a:r>
              <a:rPr lang="ru-RU" sz="2800" b="1" dirty="0">
                <a:solidFill>
                  <a:srgbClr val="C00000"/>
                </a:solidFill>
              </a:rPr>
              <a:t>)</a:t>
            </a:r>
            <a:r>
              <a:rPr lang="ru-RU" sz="2800" dirty="0">
                <a:solidFill>
                  <a:srgbClr val="C00000"/>
                </a:solidFill>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graphicFrame>
        <p:nvGraphicFramePr>
          <p:cNvPr id="3" name="Таблица 2"/>
          <p:cNvGraphicFramePr>
            <a:graphicFrameLocks noGrp="1"/>
          </p:cNvGraphicFramePr>
          <p:nvPr/>
        </p:nvGraphicFramePr>
        <p:xfrm>
          <a:off x="1331640" y="692698"/>
          <a:ext cx="6912768" cy="5327838"/>
        </p:xfrm>
        <a:graphic>
          <a:graphicData uri="http://schemas.openxmlformats.org/drawingml/2006/table">
            <a:tbl>
              <a:tblPr firstRow="1" bandRow="1">
                <a:tableStyleId>{5C22544A-7EE6-4342-B048-85BDC9FD1C3A}</a:tableStyleId>
              </a:tblPr>
              <a:tblGrid>
                <a:gridCol w="2304256"/>
                <a:gridCol w="2880320"/>
                <a:gridCol w="1728192"/>
              </a:tblGrid>
              <a:tr h="1008110">
                <a:tc>
                  <a:txBody>
                    <a:bodyPr/>
                    <a:lstStyle/>
                    <a:p>
                      <a:r>
                        <a:rPr lang="ru-RU" dirty="0" smtClean="0"/>
                        <a:t>Я</a:t>
                      </a:r>
                      <a:r>
                        <a:rPr lang="ru-RU" baseline="0" dirty="0" smtClean="0"/>
                        <a:t> знаю ?</a:t>
                      </a:r>
                      <a:endParaRPr lang="ru-RU" dirty="0"/>
                    </a:p>
                  </a:txBody>
                  <a:tcPr/>
                </a:tc>
                <a:tc>
                  <a:txBody>
                    <a:bodyPr/>
                    <a:lstStyle/>
                    <a:p>
                      <a:r>
                        <a:rPr lang="ru-RU" dirty="0" smtClean="0"/>
                        <a:t>Не знаю (?)</a:t>
                      </a:r>
                    </a:p>
                    <a:p>
                      <a:r>
                        <a:rPr lang="ru-RU" dirty="0" smtClean="0"/>
                        <a:t>Знаю(+)</a:t>
                      </a:r>
                    </a:p>
                    <a:p>
                      <a:r>
                        <a:rPr lang="ru-RU" dirty="0" smtClean="0"/>
                        <a:t>Могу поделиться (!)</a:t>
                      </a:r>
                      <a:endParaRPr lang="ru-RU" dirty="0"/>
                    </a:p>
                  </a:txBody>
                  <a:tcPr/>
                </a:tc>
                <a:tc>
                  <a:txBody>
                    <a:bodyPr/>
                    <a:lstStyle/>
                    <a:p>
                      <a:r>
                        <a:rPr lang="ru-RU" dirty="0" smtClean="0"/>
                        <a:t>Узнал</a:t>
                      </a:r>
                      <a:endParaRPr lang="ru-RU" dirty="0"/>
                    </a:p>
                  </a:txBody>
                  <a:tcPr/>
                </a:tc>
              </a:tr>
              <a:tr h="439852">
                <a:tc>
                  <a:txBody>
                    <a:bodyPr/>
                    <a:lstStyle/>
                    <a:p>
                      <a:r>
                        <a:rPr lang="ru-RU" dirty="0" err="1" smtClean="0"/>
                        <a:t>неслышимка</a:t>
                      </a:r>
                      <a:endParaRPr lang="ru-RU" dirty="0"/>
                    </a:p>
                  </a:txBody>
                  <a:tcPr/>
                </a:tc>
                <a:tc>
                  <a:txBody>
                    <a:bodyPr/>
                    <a:lstStyle/>
                    <a:p>
                      <a:endParaRPr lang="ru-RU"/>
                    </a:p>
                  </a:txBody>
                  <a:tcPr/>
                </a:tc>
                <a:tc>
                  <a:txBody>
                    <a:bodyPr/>
                    <a:lstStyle/>
                    <a:p>
                      <a:endParaRPr lang="ru-RU"/>
                    </a:p>
                  </a:txBody>
                  <a:tcPr/>
                </a:tc>
              </a:tr>
              <a:tr h="4398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включение слуха и зрения</a:t>
                      </a:r>
                    </a:p>
                  </a:txBody>
                  <a:tcPr/>
                </a:tc>
                <a:tc>
                  <a:txBody>
                    <a:bodyPr/>
                    <a:lstStyle/>
                    <a:p>
                      <a:endParaRPr lang="ru-RU"/>
                    </a:p>
                  </a:txBody>
                  <a:tcPr/>
                </a:tc>
                <a:tc>
                  <a:txBody>
                    <a:bodyPr/>
                    <a:lstStyle/>
                    <a:p>
                      <a:endParaRPr lang="ru-RU"/>
                    </a:p>
                  </a:txBody>
                  <a:tcPr/>
                </a:tc>
              </a:tr>
              <a:tr h="4398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исподволь</a:t>
                      </a:r>
                    </a:p>
                    <a:p>
                      <a:endParaRPr lang="ru-RU" dirty="0"/>
                    </a:p>
                  </a:txBody>
                  <a:tcPr/>
                </a:tc>
                <a:tc>
                  <a:txBody>
                    <a:bodyPr/>
                    <a:lstStyle/>
                    <a:p>
                      <a:endParaRPr lang="ru-RU"/>
                    </a:p>
                  </a:txBody>
                  <a:tcPr/>
                </a:tc>
                <a:tc>
                  <a:txBody>
                    <a:bodyPr/>
                    <a:lstStyle/>
                    <a:p>
                      <a:endParaRPr lang="ru-RU"/>
                    </a:p>
                  </a:txBody>
                  <a:tcPr/>
                </a:tc>
              </a:tr>
              <a:tr h="439852">
                <a:tc>
                  <a:txBody>
                    <a:bodyPr/>
                    <a:lstStyle/>
                    <a:p>
                      <a:r>
                        <a:rPr lang="ru-RU" dirty="0" smtClean="0"/>
                        <a:t>купальница</a:t>
                      </a:r>
                      <a:endParaRPr lang="ru-RU" dirty="0"/>
                    </a:p>
                  </a:txBody>
                  <a:tcPr/>
                </a:tc>
                <a:tc>
                  <a:txBody>
                    <a:bodyPr/>
                    <a:lstStyle/>
                    <a:p>
                      <a:endParaRPr lang="ru-RU"/>
                    </a:p>
                  </a:txBody>
                  <a:tcPr/>
                </a:tc>
                <a:tc>
                  <a:txBody>
                    <a:bodyPr/>
                    <a:lstStyle/>
                    <a:p>
                      <a:endParaRPr lang="ru-RU"/>
                    </a:p>
                  </a:txBody>
                  <a:tcPr/>
                </a:tc>
              </a:tr>
              <a:tr h="439852">
                <a:tc>
                  <a:txBody>
                    <a:bodyPr/>
                    <a:lstStyle/>
                    <a:p>
                      <a:r>
                        <a:rPr lang="ru-RU" dirty="0" smtClean="0"/>
                        <a:t>пожня</a:t>
                      </a:r>
                      <a:endParaRPr lang="ru-RU" dirty="0"/>
                    </a:p>
                  </a:txBody>
                  <a:tcPr/>
                </a:tc>
                <a:tc>
                  <a:txBody>
                    <a:bodyPr/>
                    <a:lstStyle/>
                    <a:p>
                      <a:endParaRPr lang="ru-RU"/>
                    </a:p>
                  </a:txBody>
                  <a:tcPr/>
                </a:tc>
                <a:tc>
                  <a:txBody>
                    <a:bodyPr/>
                    <a:lstStyle/>
                    <a:p>
                      <a:endParaRPr lang="ru-RU"/>
                    </a:p>
                  </a:txBody>
                  <a:tcPr/>
                </a:tc>
              </a:tr>
              <a:tr h="439852">
                <a:tc>
                  <a:txBody>
                    <a:bodyPr/>
                    <a:lstStyle/>
                    <a:p>
                      <a:r>
                        <a:rPr lang="ru-RU" dirty="0" smtClean="0"/>
                        <a:t>аккомпанемент природы</a:t>
                      </a:r>
                      <a:endParaRPr lang="ru-RU" dirty="0"/>
                    </a:p>
                  </a:txBody>
                  <a:tcPr/>
                </a:tc>
                <a:tc>
                  <a:txBody>
                    <a:bodyPr/>
                    <a:lstStyle/>
                    <a:p>
                      <a:endParaRPr lang="ru-RU"/>
                    </a:p>
                  </a:txBody>
                  <a:tcPr/>
                </a:tc>
                <a:tc>
                  <a:txBody>
                    <a:bodyPr/>
                    <a:lstStyle/>
                    <a:p>
                      <a:endParaRPr lang="ru-RU"/>
                    </a:p>
                  </a:txBody>
                  <a:tcPr/>
                </a:tc>
              </a:tr>
              <a:tr h="439852">
                <a:tc>
                  <a:txBody>
                    <a:bodyPr/>
                    <a:lstStyle/>
                    <a:p>
                      <a:r>
                        <a:rPr lang="ru-RU" dirty="0" smtClean="0"/>
                        <a:t>абсурд</a:t>
                      </a:r>
                      <a:endParaRPr lang="ru-RU" dirty="0"/>
                    </a:p>
                  </a:txBody>
                  <a:tcPr/>
                </a:tc>
                <a:tc>
                  <a:txBody>
                    <a:bodyPr/>
                    <a:lstStyle/>
                    <a:p>
                      <a:endParaRPr lang="ru-RU"/>
                    </a:p>
                  </a:txBody>
                  <a:tcPr/>
                </a:tc>
                <a:tc>
                  <a:txBody>
                    <a:bodyPr/>
                    <a:lstStyle/>
                    <a:p>
                      <a:endParaRPr lang="ru-RU" dirty="0"/>
                    </a:p>
                  </a:txBody>
                  <a:tcPr/>
                </a:tc>
              </a:tr>
              <a:tr h="439852">
                <a:tc>
                  <a:txBody>
                    <a:bodyPr/>
                    <a:lstStyle/>
                    <a:p>
                      <a:r>
                        <a:rPr lang="ru-RU" dirty="0" err="1" smtClean="0"/>
                        <a:t>Характернейшая</a:t>
                      </a:r>
                      <a:r>
                        <a:rPr lang="ru-RU" dirty="0" smtClean="0"/>
                        <a:t> повадка</a:t>
                      </a:r>
                      <a:endParaRPr lang="ru-RU" dirty="0"/>
                    </a:p>
                  </a:txBody>
                  <a:tcPr/>
                </a:tc>
                <a:tc>
                  <a:txBody>
                    <a:bodyPr/>
                    <a:lstStyle/>
                    <a:p>
                      <a:endParaRPr lang="ru-RU"/>
                    </a:p>
                  </a:txBody>
                  <a:tcPr/>
                </a:tc>
                <a:tc>
                  <a:txBody>
                    <a:bodyPr/>
                    <a:lstStyle/>
                    <a:p>
                      <a:endParaRPr lang="ru-RU"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1052736"/>
            <a:ext cx="8183880" cy="3312368"/>
          </a:xfrm>
        </p:spPr>
        <p:txBody>
          <a:bodyPr>
            <a:normAutofit/>
          </a:bodyPr>
          <a:lstStyle/>
          <a:p>
            <a:pPr algn="ctr"/>
            <a:r>
              <a:rPr lang="ru-RU" sz="4400" dirty="0" smtClean="0"/>
              <a:t>В </a:t>
            </a:r>
            <a:r>
              <a:rPr lang="ru-RU" dirty="0" smtClean="0"/>
              <a:t>- </a:t>
            </a:r>
            <a:r>
              <a:rPr lang="ru-RU" b="0" dirty="0" smtClean="0"/>
              <a:t>вопрос</a:t>
            </a:r>
            <a:r>
              <a:rPr lang="ru-RU" b="0" i="1" dirty="0" smtClean="0"/>
              <a:t>,</a:t>
            </a:r>
            <a:r>
              <a:rPr lang="ru-RU" dirty="0" smtClean="0"/>
              <a:t/>
            </a:r>
            <a:br>
              <a:rPr lang="ru-RU" dirty="0" smtClean="0"/>
            </a:br>
            <a:r>
              <a:rPr lang="ru-RU" dirty="0" smtClean="0"/>
              <a:t>О - </a:t>
            </a:r>
            <a:r>
              <a:rPr lang="ru-RU" b="0" dirty="0" smtClean="0"/>
              <a:t>ответ</a:t>
            </a:r>
            <a:r>
              <a:rPr lang="ru-RU" b="0" i="1" dirty="0" smtClean="0"/>
              <a:t>,</a:t>
            </a:r>
            <a:r>
              <a:rPr lang="ru-RU" dirty="0" smtClean="0"/>
              <a:t/>
            </a:r>
            <a:br>
              <a:rPr lang="ru-RU" dirty="0" smtClean="0"/>
            </a:br>
            <a:r>
              <a:rPr lang="ru-RU" dirty="0" smtClean="0"/>
              <a:t>Н - </a:t>
            </a:r>
            <a:r>
              <a:rPr lang="ru-RU" b="0" dirty="0" smtClean="0"/>
              <a:t>непонятно, не знаю</a:t>
            </a:r>
            <a:r>
              <a:rPr lang="ru-RU" b="0" i="1" dirty="0" smtClean="0"/>
              <a:t>.</a:t>
            </a:r>
            <a:endParaRPr lang="ru-RU" b="0"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293096"/>
            <a:ext cx="8183880" cy="1440160"/>
          </a:xfrm>
        </p:spPr>
        <p:txBody>
          <a:bodyPr>
            <a:noAutofit/>
          </a:bodyPr>
          <a:lstStyle/>
          <a:p>
            <a:r>
              <a:rPr lang="ru-RU" sz="1800" dirty="0" smtClean="0"/>
              <a:t>Купальница- это очаровательный цветок, с жёлто-оранжевыми шаровидными "розочками». Купальницей на Руси растение названо потому, что растёт вдоль ручьёв и речек, на влажных лугах, а начало его цветения совпадает с началом открытия купального сезона. </a:t>
            </a:r>
            <a:endParaRPr lang="ru-RU" sz="1800" dirty="0"/>
          </a:p>
        </p:txBody>
      </p:sp>
      <p:pic>
        <p:nvPicPr>
          <p:cNvPr id="3" name="Рисунок 2" descr="http://img-fotki.yandex.ru/get/6444/87848796.628/0_f59ca_8190703f_XL.jpg"/>
          <p:cNvPicPr/>
          <p:nvPr/>
        </p:nvPicPr>
        <p:blipFill>
          <a:blip r:embed="rId2" cstate="print"/>
          <a:srcRect/>
          <a:stretch>
            <a:fillRect/>
          </a:stretch>
        </p:blipFill>
        <p:spPr bwMode="auto">
          <a:xfrm>
            <a:off x="899592" y="620688"/>
            <a:ext cx="7632847" cy="345638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1772816"/>
            <a:ext cx="8183880" cy="2088232"/>
          </a:xfrm>
        </p:spPr>
        <p:txBody>
          <a:bodyPr>
            <a:normAutofit/>
          </a:bodyPr>
          <a:lstStyle/>
          <a:p>
            <a:pPr algn="ctr"/>
            <a:r>
              <a:rPr lang="ru-RU" dirty="0" smtClean="0">
                <a:effectLst>
                  <a:outerShdw blurRad="38100" dist="38100" dir="2700000" algn="tl">
                    <a:srgbClr val="000000">
                      <a:alpha val="43137"/>
                    </a:srgbClr>
                  </a:outerShdw>
                </a:effectLst>
              </a:rPr>
              <a:t>Я ей </a:t>
            </a:r>
            <a:r>
              <a:rPr lang="ru-RU" sz="4400" dirty="0" smtClean="0">
                <a:effectLst>
                  <a:outerShdw blurRad="38100" dist="38100" dir="2700000" algn="tl">
                    <a:srgbClr val="000000">
                      <a:alpha val="43137"/>
                    </a:srgbClr>
                  </a:outerShdw>
                </a:effectLst>
              </a:rPr>
              <a:t>включил</a:t>
            </a:r>
            <a:r>
              <a:rPr lang="ru-RU" dirty="0" smtClean="0">
                <a:effectLst>
                  <a:outerShdw blurRad="38100" dist="38100" dir="2700000" algn="tl">
                    <a:srgbClr val="000000">
                      <a:alpha val="43137"/>
                    </a:srgbClr>
                  </a:outerShdw>
                </a:effectLst>
              </a:rPr>
              <a:t> слух на известное. А она </a:t>
            </a:r>
            <a:r>
              <a:rPr lang="ru-RU" dirty="0" err="1" smtClean="0">
                <a:effectLst>
                  <a:outerShdw blurRad="38100" dist="38100" dir="2700000" algn="tl">
                    <a:srgbClr val="000000">
                      <a:alpha val="43137"/>
                    </a:srgbClr>
                  </a:outerShdw>
                </a:effectLst>
              </a:rPr>
              <a:t>мне__________________</a:t>
            </a:r>
            <a:endParaRPr lang="ru-RU"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graphicFrame>
        <p:nvGraphicFramePr>
          <p:cNvPr id="3" name="Таблица 2"/>
          <p:cNvGraphicFramePr>
            <a:graphicFrameLocks noGrp="1"/>
          </p:cNvGraphicFramePr>
          <p:nvPr/>
        </p:nvGraphicFramePr>
        <p:xfrm>
          <a:off x="1331640" y="692698"/>
          <a:ext cx="6912768" cy="5327838"/>
        </p:xfrm>
        <a:graphic>
          <a:graphicData uri="http://schemas.openxmlformats.org/drawingml/2006/table">
            <a:tbl>
              <a:tblPr firstRow="1" bandRow="1">
                <a:tableStyleId>{5C22544A-7EE6-4342-B048-85BDC9FD1C3A}</a:tableStyleId>
              </a:tblPr>
              <a:tblGrid>
                <a:gridCol w="2304256"/>
                <a:gridCol w="2880320"/>
                <a:gridCol w="1728192"/>
              </a:tblGrid>
              <a:tr h="1008110">
                <a:tc>
                  <a:txBody>
                    <a:bodyPr/>
                    <a:lstStyle/>
                    <a:p>
                      <a:r>
                        <a:rPr lang="ru-RU" dirty="0" smtClean="0"/>
                        <a:t>Я</a:t>
                      </a:r>
                      <a:r>
                        <a:rPr lang="ru-RU" baseline="0" dirty="0" smtClean="0"/>
                        <a:t> знаю ?</a:t>
                      </a:r>
                      <a:endParaRPr lang="ru-RU" dirty="0"/>
                    </a:p>
                  </a:txBody>
                  <a:tcPr/>
                </a:tc>
                <a:tc>
                  <a:txBody>
                    <a:bodyPr/>
                    <a:lstStyle/>
                    <a:p>
                      <a:r>
                        <a:rPr lang="ru-RU" dirty="0" smtClean="0"/>
                        <a:t>Не знаю (?)</a:t>
                      </a:r>
                    </a:p>
                    <a:p>
                      <a:r>
                        <a:rPr lang="ru-RU" dirty="0" smtClean="0"/>
                        <a:t>Знаю(+)</a:t>
                      </a:r>
                    </a:p>
                    <a:p>
                      <a:r>
                        <a:rPr lang="ru-RU" dirty="0" smtClean="0"/>
                        <a:t>Могу поделиться (!)</a:t>
                      </a:r>
                      <a:endParaRPr lang="ru-RU" dirty="0"/>
                    </a:p>
                  </a:txBody>
                  <a:tcPr/>
                </a:tc>
                <a:tc>
                  <a:txBody>
                    <a:bodyPr/>
                    <a:lstStyle/>
                    <a:p>
                      <a:r>
                        <a:rPr lang="ru-RU" dirty="0" smtClean="0"/>
                        <a:t>Узнал</a:t>
                      </a:r>
                      <a:endParaRPr lang="ru-RU" dirty="0"/>
                    </a:p>
                  </a:txBody>
                  <a:tcPr/>
                </a:tc>
              </a:tr>
              <a:tr h="439852">
                <a:tc>
                  <a:txBody>
                    <a:bodyPr/>
                    <a:lstStyle/>
                    <a:p>
                      <a:r>
                        <a:rPr lang="ru-RU" dirty="0" err="1" smtClean="0"/>
                        <a:t>неслышимка</a:t>
                      </a:r>
                      <a:endParaRPr lang="ru-RU" dirty="0"/>
                    </a:p>
                  </a:txBody>
                  <a:tcPr/>
                </a:tc>
                <a:tc>
                  <a:txBody>
                    <a:bodyPr/>
                    <a:lstStyle/>
                    <a:p>
                      <a:endParaRPr lang="ru-RU"/>
                    </a:p>
                  </a:txBody>
                  <a:tcPr/>
                </a:tc>
                <a:tc>
                  <a:txBody>
                    <a:bodyPr/>
                    <a:lstStyle/>
                    <a:p>
                      <a:endParaRPr lang="ru-RU"/>
                    </a:p>
                  </a:txBody>
                  <a:tcPr/>
                </a:tc>
              </a:tr>
              <a:tr h="4398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включение слуха и зрения</a:t>
                      </a:r>
                    </a:p>
                  </a:txBody>
                  <a:tcPr/>
                </a:tc>
                <a:tc>
                  <a:txBody>
                    <a:bodyPr/>
                    <a:lstStyle/>
                    <a:p>
                      <a:endParaRPr lang="ru-RU"/>
                    </a:p>
                  </a:txBody>
                  <a:tcPr/>
                </a:tc>
                <a:tc>
                  <a:txBody>
                    <a:bodyPr/>
                    <a:lstStyle/>
                    <a:p>
                      <a:endParaRPr lang="ru-RU"/>
                    </a:p>
                  </a:txBody>
                  <a:tcPr/>
                </a:tc>
              </a:tr>
              <a:tr h="4398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исподволь</a:t>
                      </a:r>
                    </a:p>
                    <a:p>
                      <a:endParaRPr lang="ru-RU" dirty="0"/>
                    </a:p>
                  </a:txBody>
                  <a:tcPr/>
                </a:tc>
                <a:tc>
                  <a:txBody>
                    <a:bodyPr/>
                    <a:lstStyle/>
                    <a:p>
                      <a:endParaRPr lang="ru-RU"/>
                    </a:p>
                  </a:txBody>
                  <a:tcPr/>
                </a:tc>
                <a:tc>
                  <a:txBody>
                    <a:bodyPr/>
                    <a:lstStyle/>
                    <a:p>
                      <a:endParaRPr lang="ru-RU"/>
                    </a:p>
                  </a:txBody>
                  <a:tcPr/>
                </a:tc>
              </a:tr>
              <a:tr h="439852">
                <a:tc>
                  <a:txBody>
                    <a:bodyPr/>
                    <a:lstStyle/>
                    <a:p>
                      <a:r>
                        <a:rPr lang="ru-RU" dirty="0" smtClean="0"/>
                        <a:t>купальница</a:t>
                      </a:r>
                      <a:endParaRPr lang="ru-RU" dirty="0"/>
                    </a:p>
                  </a:txBody>
                  <a:tcPr/>
                </a:tc>
                <a:tc>
                  <a:txBody>
                    <a:bodyPr/>
                    <a:lstStyle/>
                    <a:p>
                      <a:endParaRPr lang="ru-RU"/>
                    </a:p>
                  </a:txBody>
                  <a:tcPr/>
                </a:tc>
                <a:tc>
                  <a:txBody>
                    <a:bodyPr/>
                    <a:lstStyle/>
                    <a:p>
                      <a:endParaRPr lang="ru-RU"/>
                    </a:p>
                  </a:txBody>
                  <a:tcPr/>
                </a:tc>
              </a:tr>
              <a:tr h="439852">
                <a:tc>
                  <a:txBody>
                    <a:bodyPr/>
                    <a:lstStyle/>
                    <a:p>
                      <a:r>
                        <a:rPr lang="ru-RU" dirty="0" smtClean="0"/>
                        <a:t>пожня</a:t>
                      </a:r>
                      <a:endParaRPr lang="ru-RU" dirty="0"/>
                    </a:p>
                  </a:txBody>
                  <a:tcPr/>
                </a:tc>
                <a:tc>
                  <a:txBody>
                    <a:bodyPr/>
                    <a:lstStyle/>
                    <a:p>
                      <a:endParaRPr lang="ru-RU"/>
                    </a:p>
                  </a:txBody>
                  <a:tcPr/>
                </a:tc>
                <a:tc>
                  <a:txBody>
                    <a:bodyPr/>
                    <a:lstStyle/>
                    <a:p>
                      <a:endParaRPr lang="ru-RU"/>
                    </a:p>
                  </a:txBody>
                  <a:tcPr/>
                </a:tc>
              </a:tr>
              <a:tr h="439852">
                <a:tc>
                  <a:txBody>
                    <a:bodyPr/>
                    <a:lstStyle/>
                    <a:p>
                      <a:r>
                        <a:rPr lang="ru-RU" dirty="0" smtClean="0"/>
                        <a:t>аккомпанемент природы</a:t>
                      </a:r>
                      <a:endParaRPr lang="ru-RU" dirty="0"/>
                    </a:p>
                  </a:txBody>
                  <a:tcPr/>
                </a:tc>
                <a:tc>
                  <a:txBody>
                    <a:bodyPr/>
                    <a:lstStyle/>
                    <a:p>
                      <a:endParaRPr lang="ru-RU"/>
                    </a:p>
                  </a:txBody>
                  <a:tcPr/>
                </a:tc>
                <a:tc>
                  <a:txBody>
                    <a:bodyPr/>
                    <a:lstStyle/>
                    <a:p>
                      <a:endParaRPr lang="ru-RU"/>
                    </a:p>
                  </a:txBody>
                  <a:tcPr/>
                </a:tc>
              </a:tr>
              <a:tr h="439852">
                <a:tc>
                  <a:txBody>
                    <a:bodyPr/>
                    <a:lstStyle/>
                    <a:p>
                      <a:r>
                        <a:rPr lang="ru-RU" dirty="0" smtClean="0"/>
                        <a:t>абсурд</a:t>
                      </a:r>
                      <a:endParaRPr lang="ru-RU" dirty="0"/>
                    </a:p>
                  </a:txBody>
                  <a:tcPr/>
                </a:tc>
                <a:tc>
                  <a:txBody>
                    <a:bodyPr/>
                    <a:lstStyle/>
                    <a:p>
                      <a:endParaRPr lang="ru-RU"/>
                    </a:p>
                  </a:txBody>
                  <a:tcPr/>
                </a:tc>
                <a:tc>
                  <a:txBody>
                    <a:bodyPr/>
                    <a:lstStyle/>
                    <a:p>
                      <a:endParaRPr lang="ru-RU" dirty="0"/>
                    </a:p>
                  </a:txBody>
                  <a:tcPr/>
                </a:tc>
              </a:tr>
              <a:tr h="439852">
                <a:tc>
                  <a:txBody>
                    <a:bodyPr/>
                    <a:lstStyle/>
                    <a:p>
                      <a:r>
                        <a:rPr lang="ru-RU" dirty="0" err="1" smtClean="0"/>
                        <a:t>Характернейшая</a:t>
                      </a:r>
                      <a:r>
                        <a:rPr lang="ru-RU" dirty="0" smtClean="0"/>
                        <a:t> повадка</a:t>
                      </a:r>
                      <a:endParaRPr lang="ru-RU" dirty="0"/>
                    </a:p>
                  </a:txBody>
                  <a:tcPr/>
                </a:tc>
                <a:tc>
                  <a:txBody>
                    <a:bodyPr/>
                    <a:lstStyle/>
                    <a:p>
                      <a:endParaRPr lang="ru-RU"/>
                    </a:p>
                  </a:txBody>
                  <a:tcPr/>
                </a:tc>
                <a:tc>
                  <a:txBody>
                    <a:bodyPr/>
                    <a:lstStyle/>
                    <a:p>
                      <a:endParaRPr lang="ru-RU"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3" name="Таблица 2"/>
          <p:cNvGraphicFramePr>
            <a:graphicFrameLocks noGrp="1"/>
          </p:cNvGraphicFramePr>
          <p:nvPr/>
        </p:nvGraphicFramePr>
        <p:xfrm>
          <a:off x="683568" y="836712"/>
          <a:ext cx="7560839" cy="4616589"/>
        </p:xfrm>
        <a:graphic>
          <a:graphicData uri="http://schemas.openxmlformats.org/drawingml/2006/table">
            <a:tbl>
              <a:tblPr/>
              <a:tblGrid>
                <a:gridCol w="1600246"/>
                <a:gridCol w="1601776"/>
                <a:gridCol w="2414602"/>
                <a:gridCol w="1944215"/>
              </a:tblGrid>
              <a:tr h="970673">
                <a:tc>
                  <a:txBody>
                    <a:bodyPr/>
                    <a:lstStyle/>
                    <a:p>
                      <a:pPr algn="just">
                        <a:lnSpc>
                          <a:spcPct val="115000"/>
                        </a:lnSpc>
                        <a:spcAft>
                          <a:spcPts val="1000"/>
                        </a:spcAft>
                      </a:pPr>
                      <a:r>
                        <a:rPr lang="ru-RU" sz="2400" b="1" dirty="0">
                          <a:latin typeface="Times New Roman"/>
                          <a:ea typeface="Times New Roman"/>
                          <a:cs typeface="Times New Roman"/>
                        </a:rPr>
                        <a:t>Название птицы</a:t>
                      </a:r>
                      <a:endParaRPr lang="ru-RU" sz="2400" dirty="0">
                        <a:latin typeface="Calibri"/>
                        <a:ea typeface="Calibri"/>
                        <a:cs typeface="Times New Roman"/>
                      </a:endParaRPr>
                    </a:p>
                  </a:txBody>
                  <a:tcPr marL="66576" marR="6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u-RU" sz="2400" b="1" dirty="0">
                          <a:latin typeface="Times New Roman"/>
                          <a:ea typeface="Times New Roman"/>
                          <a:cs typeface="Times New Roman"/>
                        </a:rPr>
                        <a:t>Описание птицы</a:t>
                      </a:r>
                      <a:endParaRPr lang="ru-RU" sz="2400" dirty="0">
                        <a:latin typeface="Calibri"/>
                        <a:ea typeface="Calibri"/>
                        <a:cs typeface="Times New Roman"/>
                      </a:endParaRPr>
                    </a:p>
                  </a:txBody>
                  <a:tcPr marL="66576" marR="6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u-RU" sz="2400" b="1" dirty="0">
                          <a:latin typeface="Times New Roman"/>
                          <a:ea typeface="Times New Roman"/>
                          <a:cs typeface="Times New Roman"/>
                        </a:rPr>
                        <a:t>Песня</a:t>
                      </a:r>
                      <a:endParaRPr lang="ru-RU" sz="2400" dirty="0">
                        <a:latin typeface="Calibri"/>
                        <a:ea typeface="Calibri"/>
                        <a:cs typeface="Times New Roman"/>
                      </a:endParaRPr>
                    </a:p>
                  </a:txBody>
                  <a:tcPr marL="66576" marR="6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u-RU" sz="2400" b="1" dirty="0">
                          <a:latin typeface="Times New Roman"/>
                          <a:ea typeface="Times New Roman"/>
                          <a:cs typeface="Times New Roman"/>
                        </a:rPr>
                        <a:t>Повадки</a:t>
                      </a:r>
                      <a:endParaRPr lang="ru-RU" sz="2400" dirty="0">
                        <a:latin typeface="Calibri"/>
                        <a:ea typeface="Calibri"/>
                        <a:cs typeface="Times New Roman"/>
                      </a:endParaRPr>
                    </a:p>
                  </a:txBody>
                  <a:tcPr marL="66576" marR="6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5916">
                <a:tc>
                  <a:txBody>
                    <a:bodyPr/>
                    <a:lstStyle/>
                    <a:p>
                      <a:pPr algn="just">
                        <a:lnSpc>
                          <a:spcPct val="115000"/>
                        </a:lnSpc>
                        <a:spcAft>
                          <a:spcPts val="1000"/>
                        </a:spcAft>
                      </a:pPr>
                      <a:endParaRPr lang="ru-RU" sz="2000" dirty="0">
                        <a:latin typeface="Calibri"/>
                        <a:ea typeface="Calibri"/>
                        <a:cs typeface="Times New Roman"/>
                      </a:endParaRPr>
                    </a:p>
                  </a:txBody>
                  <a:tcPr marL="66576" marR="6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endParaRPr lang="ru-RU" sz="2000" dirty="0">
                        <a:latin typeface="Calibri"/>
                        <a:ea typeface="Calibri"/>
                        <a:cs typeface="Times New Roman"/>
                      </a:endParaRPr>
                    </a:p>
                  </a:txBody>
                  <a:tcPr marL="66576" marR="6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endParaRPr lang="ru-RU" sz="2000" dirty="0">
                        <a:latin typeface="Calibri"/>
                        <a:ea typeface="Calibri"/>
                        <a:cs typeface="Times New Roman"/>
                      </a:endParaRPr>
                    </a:p>
                  </a:txBody>
                  <a:tcPr marL="66576" marR="6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endParaRPr lang="ru-RU" sz="2000" dirty="0">
                        <a:latin typeface="Calibri"/>
                        <a:ea typeface="Calibri"/>
                        <a:cs typeface="Times New Roman"/>
                      </a:endParaRPr>
                    </a:p>
                  </a:txBody>
                  <a:tcPr marL="66576" marR="6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176</TotalTime>
  <Words>217</Words>
  <Application>Microsoft Office PowerPoint</Application>
  <PresentationFormat>Экран (4:3)</PresentationFormat>
  <Paragraphs>50</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Аспект</vt:lpstr>
      <vt:lpstr>Слайд 1</vt:lpstr>
      <vt:lpstr>В.Бианки, Э. Успенский,   Б. Заходер,  С. Маршак,   Г. Андерсен.</vt:lpstr>
      <vt:lpstr>Виталий Валентинович БИАНКИ  </vt:lpstr>
      <vt:lpstr>Слайд 4</vt:lpstr>
      <vt:lpstr>В - вопрос, О - ответ, Н - непонятно, не знаю.</vt:lpstr>
      <vt:lpstr>Купальница- это очаровательный цветок, с жёлто-оранжевыми шаровидными "розочками». Купальницей на Руси растение названо потому, что растёт вдоль ручьёв и речек, на влажных лугах, а начало его цветения совпадает с началом открытия купального сезона. </vt:lpstr>
      <vt:lpstr>Я ей включил слух на известное. А она мне__________________</vt:lpstr>
      <vt:lpstr>Слайд 8</vt:lpstr>
      <vt:lpstr>Слайд 9</vt:lpstr>
      <vt:lpstr>Слайд 10</vt:lpstr>
      <vt:lpstr>Слайд 11</vt:lpstr>
      <vt:lpstr>Слайд 12</vt:lpstr>
      <vt:lpstr>    1. Кто такая неслышимка? а) Глухая девочка б) Камышовка –сверчок в) не знаю  2. Купальница –это? А) цветок б) место для купания в) девушка, которая купается  3. Пожня –это? а) лес б) луг в) речка </vt:lpstr>
      <vt:lpstr> 4. На что внучка включила слух ученому? а) на известное б) неизвестное в) на птицу  5. Чему учат нас произведения В. Бианки? А) уважать друг друга б) быть трудолюбивым в) любить природу, быть внимательным, заботливым и тогда тебе откроется много нового и таинственного.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20</cp:revision>
  <dcterms:created xsi:type="dcterms:W3CDTF">2013-10-01T05:59:48Z</dcterms:created>
  <dcterms:modified xsi:type="dcterms:W3CDTF">2013-11-07T10:15:17Z</dcterms:modified>
</cp:coreProperties>
</file>