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264" r:id="rId3"/>
    <p:sldId id="258" r:id="rId4"/>
    <p:sldId id="265" r:id="rId5"/>
    <p:sldId id="271" r:id="rId6"/>
    <p:sldId id="262" r:id="rId7"/>
    <p:sldId id="263" r:id="rId8"/>
    <p:sldId id="260" r:id="rId9"/>
    <p:sldId id="259" r:id="rId10"/>
    <p:sldId id="272" r:id="rId11"/>
    <p:sldId id="269" r:id="rId12"/>
    <p:sldId id="273" r:id="rId13"/>
    <p:sldId id="267" r:id="rId14"/>
    <p:sldId id="274" r:id="rId15"/>
    <p:sldId id="257" r:id="rId16"/>
    <p:sldId id="268" r:id="rId17"/>
    <p:sldId id="270" r:id="rId18"/>
  </p:sldIdLst>
  <p:sldSz cx="9144000" cy="6858000" type="screen4x3"/>
  <p:notesSz cx="6881813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12" Type="http://schemas.openxmlformats.org/officeDocument/2006/relationships/image" Target="../media/image64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57.wmf"/><Relationship Id="rId10" Type="http://schemas.openxmlformats.org/officeDocument/2006/relationships/image" Target="../media/image62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1769C549-AC1B-40B2-86AD-968B36C8E2C8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6F8A540C-F669-46CE-B895-194E814645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00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6C2B0-DD83-4402-BF4A-D15DFC994B1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FC8F97-133A-4532-8F84-D35FAD3EE9FE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EA9F32-42D8-416E-ACBD-360BB534CC29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EA9F32-42D8-416E-ACBD-360BB534CC29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D792-407E-4541-800A-825CDD3D0418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7E2-9871-46D5-B6D1-3470B9DF2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174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D792-407E-4541-800A-825CDD3D0418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7E2-9871-46D5-B6D1-3470B9DF2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462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D792-407E-4541-800A-825CDD3D0418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7E2-9871-46D5-B6D1-3470B9DF2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54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D792-407E-4541-800A-825CDD3D0418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7E2-9871-46D5-B6D1-3470B9DF2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1942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D792-407E-4541-800A-825CDD3D0418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7E2-9871-46D5-B6D1-3470B9DF2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454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D792-407E-4541-800A-825CDD3D0418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7E2-9871-46D5-B6D1-3470B9DF2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306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D792-407E-4541-800A-825CDD3D0418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7E2-9871-46D5-B6D1-3470B9DF2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971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D792-407E-4541-800A-825CDD3D0418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7E2-9871-46D5-B6D1-3470B9DF2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656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D792-407E-4541-800A-825CDD3D0418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7E2-9871-46D5-B6D1-3470B9DF2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094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D792-407E-4541-800A-825CDD3D0418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7E2-9871-46D5-B6D1-3470B9DF2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001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D792-407E-4541-800A-825CDD3D0418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E7E2-9871-46D5-B6D1-3470B9DF2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385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4D792-407E-4541-800A-825CDD3D0418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8E7E2-9871-46D5-B6D1-3470B9DF2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680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31.e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69.jpeg"/><Relationship Id="rId3" Type="http://schemas.openxmlformats.org/officeDocument/2006/relationships/oleObject" Target="../embeddings/oleObject25.bin"/><Relationship Id="rId21" Type="http://schemas.openxmlformats.org/officeDocument/2006/relationships/image" Target="../media/image72.jpeg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6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jpeg"/><Relationship Id="rId20" Type="http://schemas.openxmlformats.org/officeDocument/2006/relationships/image" Target="../media/image71.jpe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66.jpeg"/><Relationship Id="rId10" Type="http://schemas.openxmlformats.org/officeDocument/2006/relationships/image" Target="../media/image65.jpeg"/><Relationship Id="rId19" Type="http://schemas.openxmlformats.org/officeDocument/2006/relationships/image" Target="../media/image70.jpeg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1.jpe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0.jpe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6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31.e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23 октября </a:t>
            </a:r>
            <a:br>
              <a:rPr lang="ru-RU" dirty="0" smtClean="0"/>
            </a:br>
            <a:r>
              <a:rPr lang="ru-RU" dirty="0" smtClean="0"/>
              <a:t>Классная работа.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59632" y="1628800"/>
            <a:ext cx="619268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Ну-ка, проверь-ка, дружок, </a:t>
            </a:r>
          </a:p>
          <a:p>
            <a:pPr marL="0" indent="0">
              <a:buNone/>
            </a:pPr>
            <a:r>
              <a:rPr lang="ru-RU" dirty="0" smtClean="0"/>
              <a:t>Ты готов начать урок? </a:t>
            </a:r>
          </a:p>
          <a:p>
            <a:pPr marL="0" indent="0">
              <a:buNone/>
            </a:pPr>
            <a:r>
              <a:rPr lang="ru-RU" dirty="0" smtClean="0"/>
              <a:t>Всё ль на месте, всё ль в порядке, </a:t>
            </a:r>
          </a:p>
          <a:p>
            <a:pPr marL="0" indent="0">
              <a:buNone/>
            </a:pPr>
            <a:r>
              <a:rPr lang="ru-RU" dirty="0" smtClean="0"/>
              <a:t>Ручка, книжка и тетрадка?</a:t>
            </a:r>
          </a:p>
          <a:p>
            <a:pPr marL="0" indent="0">
              <a:buNone/>
            </a:pPr>
            <a:r>
              <a:rPr lang="ru-RU" dirty="0" smtClean="0"/>
              <a:t>Все ли правильно сидят?</a:t>
            </a:r>
          </a:p>
          <a:p>
            <a:pPr marL="0" indent="0">
              <a:buNone/>
            </a:pPr>
            <a:r>
              <a:rPr lang="ru-RU" dirty="0" smtClean="0"/>
              <a:t>Все ль внимательно глядят?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530120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ГБОУ Гимназия № 1526 г. Москва</a:t>
            </a:r>
          </a:p>
          <a:p>
            <a:r>
              <a:rPr lang="ru-RU" dirty="0" err="1" smtClean="0"/>
              <a:t>Шуршакова</a:t>
            </a:r>
            <a:r>
              <a:rPr lang="ru-RU" dirty="0" smtClean="0"/>
              <a:t> Анна Анатольевна учитель математики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236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вы понимаете эти слова?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9144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9" y="5842337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РАЗМИНКА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87179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67856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690688"/>
            <a:ext cx="452437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5108529" cy="427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4787" y="1412776"/>
            <a:ext cx="4957142" cy="495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 descr="http://s018.radikal.ru/i503/1202/9c/ccf6caddb28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878083"/>
            <a:ext cx="6023858" cy="395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http://tululu.org/images/sam/kontrilnye_rabot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6500" y="1841689"/>
            <a:ext cx="3553771" cy="399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 descr="http://www.koin-nkz.ru/sites/dou132/files/2013/07/getima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624736" cy="451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7" name="Picture 15" descr="http://im2-tub-ru.yandex.net/i?id=273287665-48-72&amp;n=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39385"/>
            <a:ext cx="6873881" cy="431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9" name="Picture 17" descr="http://i015.radikal.ru/0807/c9/91c758eb424f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7948" y="1190297"/>
            <a:ext cx="4252119" cy="524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31" name="Picture 19" descr="http://detsad-kitty.ru/uploads/posts/2010-05/1274202655_2d79c398a05d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0421" y="605634"/>
            <a:ext cx="5540576" cy="554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33" name="Picture 21" descr="http://s61.radikal.ru/i174/1106/b2/d146f314257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6524" y="1553153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783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4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6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8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214313"/>
            <a:ext cx="463867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5429250" y="3071813"/>
            <a:ext cx="771525" cy="1200150"/>
            <a:chOff x="3428992" y="3071810"/>
            <a:chExt cx="771525" cy="1200150"/>
          </a:xfrm>
        </p:grpSpPr>
        <p:pic>
          <p:nvPicPr>
            <p:cNvPr id="38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8992" y="3071810"/>
              <a:ext cx="771525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</p:spPr>
        </p:pic>
        <p:graphicFrame>
          <p:nvGraphicFramePr>
            <p:cNvPr id="2056" name="Object 2"/>
            <p:cNvGraphicFramePr>
              <a:graphicFrameLocks noChangeAspect="1"/>
            </p:cNvGraphicFramePr>
            <p:nvPr/>
          </p:nvGraphicFramePr>
          <p:xfrm>
            <a:off x="3643306" y="3357562"/>
            <a:ext cx="493409" cy="882654"/>
          </p:xfrm>
          <a:graphic>
            <a:graphicData uri="http://schemas.openxmlformats.org/presentationml/2006/ole">
              <p:oleObj spid="_x0000_s8219" name="Формула" r:id="rId6" imgW="152334" imgH="393529" progId="Equation.3">
                <p:embed/>
              </p:oleObj>
            </a:graphicData>
          </a:graphic>
        </p:graphicFrame>
      </p:grpSp>
      <p:grpSp>
        <p:nvGrpSpPr>
          <p:cNvPr id="3" name="Группа 28"/>
          <p:cNvGrpSpPr>
            <a:grpSpLocks/>
          </p:cNvGrpSpPr>
          <p:nvPr/>
        </p:nvGrpSpPr>
        <p:grpSpPr bwMode="auto">
          <a:xfrm>
            <a:off x="5715000" y="714375"/>
            <a:ext cx="771525" cy="1220788"/>
            <a:chOff x="3357554" y="571480"/>
            <a:chExt cx="771525" cy="1220795"/>
          </a:xfrm>
        </p:grpSpPr>
        <p:pic>
          <p:nvPicPr>
            <p:cNvPr id="2118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7554" y="571480"/>
              <a:ext cx="771525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055" name="Object 3"/>
            <p:cNvGraphicFramePr>
              <a:graphicFrameLocks noChangeAspect="1"/>
            </p:cNvGraphicFramePr>
            <p:nvPr/>
          </p:nvGraphicFramePr>
          <p:xfrm>
            <a:off x="3571868" y="857232"/>
            <a:ext cx="361952" cy="935043"/>
          </p:xfrm>
          <a:graphic>
            <a:graphicData uri="http://schemas.openxmlformats.org/presentationml/2006/ole">
              <p:oleObj spid="_x0000_s8220" name="Формула" r:id="rId7" imgW="152334" imgH="393529" progId="Equation.3">
                <p:embed/>
              </p:oleObj>
            </a:graphicData>
          </a:graphic>
        </p:graphicFrame>
      </p:grpSp>
      <p:sp>
        <p:nvSpPr>
          <p:cNvPr id="2061" name="TextBox 36"/>
          <p:cNvSpPr txBox="1">
            <a:spLocks noChangeArrowheads="1"/>
          </p:cNvSpPr>
          <p:nvPr/>
        </p:nvSpPr>
        <p:spPr bwMode="auto">
          <a:xfrm>
            <a:off x="214313" y="428625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/>
              <a:t>Найди дроби, большие </a:t>
            </a:r>
          </a:p>
        </p:txBody>
      </p:sp>
      <p:sp>
        <p:nvSpPr>
          <p:cNvPr id="2062" name="TextBox 39"/>
          <p:cNvSpPr txBox="1">
            <a:spLocks noChangeArrowheads="1"/>
          </p:cNvSpPr>
          <p:nvPr/>
        </p:nvSpPr>
        <p:spPr bwMode="auto">
          <a:xfrm>
            <a:off x="214313" y="1000125"/>
            <a:ext cx="42148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и щелкни по ним мышкой:</a:t>
            </a: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71270329"/>
              </p:ext>
            </p:extLst>
          </p:nvPr>
        </p:nvGraphicFramePr>
        <p:xfrm>
          <a:off x="4379407" y="116681"/>
          <a:ext cx="584200" cy="1208088"/>
        </p:xfrm>
        <a:graphic>
          <a:graphicData uri="http://schemas.openxmlformats.org/presentationml/2006/ole">
            <p:oleObj spid="_x0000_s8221" name="Формула" r:id="rId8" imgW="190417" imgH="393529" progId="Equation.3">
              <p:embed/>
            </p:oleObj>
          </a:graphicData>
        </a:graphic>
      </p:graphicFrame>
      <p:grpSp>
        <p:nvGrpSpPr>
          <p:cNvPr id="4" name="Группа 36"/>
          <p:cNvGrpSpPr>
            <a:grpSpLocks/>
          </p:cNvGrpSpPr>
          <p:nvPr/>
        </p:nvGrpSpPr>
        <p:grpSpPr bwMode="auto">
          <a:xfrm>
            <a:off x="4572000" y="2071687"/>
            <a:ext cx="771525" cy="1200149"/>
            <a:chOff x="3428992" y="3071810"/>
            <a:chExt cx="771525" cy="1200150"/>
          </a:xfrm>
        </p:grpSpPr>
        <p:pic>
          <p:nvPicPr>
            <p:cNvPr id="44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8992" y="3071810"/>
              <a:ext cx="771525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</p:spPr>
        </p:pic>
        <p:graphicFrame>
          <p:nvGraphicFramePr>
            <p:cNvPr id="205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429830969"/>
                </p:ext>
              </p:extLst>
            </p:nvPr>
          </p:nvGraphicFramePr>
          <p:xfrm>
            <a:off x="3643306" y="3357563"/>
            <a:ext cx="493409" cy="882655"/>
          </p:xfrm>
          <a:graphic>
            <a:graphicData uri="http://schemas.openxmlformats.org/presentationml/2006/ole">
              <p:oleObj spid="_x0000_s8222" name="Формула" r:id="rId9" imgW="152280" imgH="393480" progId="Equation.3">
                <p:embed/>
              </p:oleObj>
            </a:graphicData>
          </a:graphic>
        </p:graphicFrame>
      </p:grpSp>
      <p:grpSp>
        <p:nvGrpSpPr>
          <p:cNvPr id="5" name="Группа 36"/>
          <p:cNvGrpSpPr>
            <a:grpSpLocks/>
          </p:cNvGrpSpPr>
          <p:nvPr/>
        </p:nvGrpSpPr>
        <p:grpSpPr bwMode="auto">
          <a:xfrm>
            <a:off x="6072198" y="1928813"/>
            <a:ext cx="985839" cy="1239837"/>
            <a:chOff x="3286116" y="3000372"/>
            <a:chExt cx="985839" cy="1239837"/>
          </a:xfrm>
        </p:grpSpPr>
        <p:pic>
          <p:nvPicPr>
            <p:cNvPr id="55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86116" y="3000372"/>
              <a:ext cx="985839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</p:spPr>
        </p:pic>
        <p:graphicFrame>
          <p:nvGraphicFramePr>
            <p:cNvPr id="205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330165383"/>
                </p:ext>
              </p:extLst>
            </p:nvPr>
          </p:nvGraphicFramePr>
          <p:xfrm>
            <a:off x="3519468" y="3357559"/>
            <a:ext cx="741363" cy="882650"/>
          </p:xfrm>
          <a:graphic>
            <a:graphicData uri="http://schemas.openxmlformats.org/presentationml/2006/ole">
              <p:oleObj spid="_x0000_s8223" name="Формула" r:id="rId10" imgW="228600" imgH="393480" progId="Equation.3">
                <p:embed/>
              </p:oleObj>
            </a:graphicData>
          </a:graphic>
        </p:graphicFrame>
      </p:grpSp>
      <p:grpSp>
        <p:nvGrpSpPr>
          <p:cNvPr id="6" name="Группа 36"/>
          <p:cNvGrpSpPr>
            <a:grpSpLocks/>
          </p:cNvGrpSpPr>
          <p:nvPr/>
        </p:nvGrpSpPr>
        <p:grpSpPr bwMode="auto">
          <a:xfrm>
            <a:off x="7000875" y="857250"/>
            <a:ext cx="790575" cy="1200150"/>
            <a:chOff x="3428992" y="3071810"/>
            <a:chExt cx="790558" cy="1200150"/>
          </a:xfrm>
        </p:grpSpPr>
        <p:pic>
          <p:nvPicPr>
            <p:cNvPr id="62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8992" y="3071810"/>
              <a:ext cx="771525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</p:spPr>
        </p:pic>
        <p:graphicFrame>
          <p:nvGraphicFramePr>
            <p:cNvPr id="2052" name="Object 17"/>
            <p:cNvGraphicFramePr>
              <a:graphicFrameLocks noChangeAspect="1"/>
            </p:cNvGraphicFramePr>
            <p:nvPr/>
          </p:nvGraphicFramePr>
          <p:xfrm>
            <a:off x="3560738" y="3357578"/>
            <a:ext cx="658812" cy="882650"/>
          </p:xfrm>
          <a:graphic>
            <a:graphicData uri="http://schemas.openxmlformats.org/presentationml/2006/ole">
              <p:oleObj spid="_x0000_s8224" name="Формула" r:id="rId11" imgW="203112" imgH="393529" progId="Equation.3">
                <p:embed/>
              </p:oleObj>
            </a:graphicData>
          </a:graphic>
        </p:graphicFrame>
      </p:grpSp>
      <p:grpSp>
        <p:nvGrpSpPr>
          <p:cNvPr id="7" name="Группа 67"/>
          <p:cNvGrpSpPr>
            <a:grpSpLocks/>
          </p:cNvGrpSpPr>
          <p:nvPr/>
        </p:nvGrpSpPr>
        <p:grpSpPr bwMode="auto">
          <a:xfrm>
            <a:off x="7715250" y="1928813"/>
            <a:ext cx="771525" cy="1220787"/>
            <a:chOff x="3357554" y="571480"/>
            <a:chExt cx="771525" cy="1220798"/>
          </a:xfrm>
        </p:grpSpPr>
        <p:pic>
          <p:nvPicPr>
            <p:cNvPr id="2114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7554" y="571480"/>
              <a:ext cx="771525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05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407267738"/>
                </p:ext>
              </p:extLst>
            </p:nvPr>
          </p:nvGraphicFramePr>
          <p:xfrm>
            <a:off x="3586154" y="857233"/>
            <a:ext cx="331788" cy="935045"/>
          </p:xfrm>
          <a:graphic>
            <a:graphicData uri="http://schemas.openxmlformats.org/presentationml/2006/ole">
              <p:oleObj spid="_x0000_s8225" name="Формула" r:id="rId12" imgW="139680" imgH="393480" progId="Equation.3">
                <p:embed/>
              </p:oleObj>
            </a:graphicData>
          </a:graphic>
        </p:graphicFrame>
      </p:grpSp>
      <p:grpSp>
        <p:nvGrpSpPr>
          <p:cNvPr id="8" name="Группа 78"/>
          <p:cNvGrpSpPr>
            <a:grpSpLocks/>
          </p:cNvGrpSpPr>
          <p:nvPr/>
        </p:nvGrpSpPr>
        <p:grpSpPr bwMode="auto">
          <a:xfrm>
            <a:off x="4000500" y="5857875"/>
            <a:ext cx="928688" cy="1000125"/>
            <a:chOff x="4000496" y="5857868"/>
            <a:chExt cx="928694" cy="1000132"/>
          </a:xfrm>
        </p:grpSpPr>
        <p:grpSp>
          <p:nvGrpSpPr>
            <p:cNvPr id="2105" name="Группа 68"/>
            <p:cNvGrpSpPr>
              <a:grpSpLocks/>
            </p:cNvGrpSpPr>
            <p:nvPr/>
          </p:nvGrpSpPr>
          <p:grpSpPr bwMode="auto">
            <a:xfrm>
              <a:off x="4000496" y="5857868"/>
              <a:ext cx="785818" cy="1000132"/>
              <a:chOff x="806297" y="2634272"/>
              <a:chExt cx="785818" cy="1000132"/>
            </a:xfrm>
          </p:grpSpPr>
          <p:sp>
            <p:nvSpPr>
              <p:cNvPr id="70" name="Сердце 69"/>
              <p:cNvSpPr/>
              <p:nvPr/>
            </p:nvSpPr>
            <p:spPr>
              <a:xfrm rot="2557065">
                <a:off x="806297" y="2634272"/>
                <a:ext cx="785818" cy="1000132"/>
              </a:xfrm>
              <a:prstGeom prst="hear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72" name="Прямая соединительная линия 71"/>
              <p:cNvCxnSpPr>
                <a:stCxn id="70" idx="1"/>
              </p:cNvCxnSpPr>
              <p:nvPr/>
            </p:nvCxnSpPr>
            <p:spPr>
              <a:xfrm rot="5400000" flipH="1" flipV="1">
                <a:off x="827728" y="2738255"/>
                <a:ext cx="796931" cy="731843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Дуга 72"/>
              <p:cNvSpPr/>
              <p:nvPr/>
            </p:nvSpPr>
            <p:spPr>
              <a:xfrm>
                <a:off x="1142849" y="2715236"/>
                <a:ext cx="142876" cy="28575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4" name="Дуга 73"/>
              <p:cNvSpPr/>
              <p:nvPr/>
            </p:nvSpPr>
            <p:spPr>
              <a:xfrm>
                <a:off x="1285725" y="3072425"/>
                <a:ext cx="285752" cy="71439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5" name="Дуга 74"/>
              <p:cNvSpPr/>
              <p:nvPr/>
            </p:nvSpPr>
            <p:spPr>
              <a:xfrm>
                <a:off x="857097" y="3000988"/>
                <a:ext cx="285752" cy="71437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6" name="Дуга 75"/>
              <p:cNvSpPr/>
              <p:nvPr/>
            </p:nvSpPr>
            <p:spPr>
              <a:xfrm>
                <a:off x="1214288" y="3143864"/>
                <a:ext cx="142876" cy="28575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7" name="Дуга 76"/>
              <p:cNvSpPr/>
              <p:nvPr/>
            </p:nvSpPr>
            <p:spPr>
              <a:xfrm>
                <a:off x="1142849" y="3286740"/>
                <a:ext cx="46038" cy="214313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2106" name="TextBox 77"/>
            <p:cNvSpPr txBox="1">
              <a:spLocks noChangeArrowheads="1"/>
            </p:cNvSpPr>
            <p:nvPr/>
          </p:nvSpPr>
          <p:spPr bwMode="auto">
            <a:xfrm>
              <a:off x="4143372" y="5857892"/>
              <a:ext cx="78581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dirty="0" smtClean="0"/>
                <a:t>С</a:t>
              </a:r>
              <a:endParaRPr lang="ru-RU" sz="4400" dirty="0"/>
            </a:p>
          </p:txBody>
        </p:sp>
      </p:grpSp>
      <p:grpSp>
        <p:nvGrpSpPr>
          <p:cNvPr id="10" name="Группа 80"/>
          <p:cNvGrpSpPr>
            <a:grpSpLocks/>
          </p:cNvGrpSpPr>
          <p:nvPr/>
        </p:nvGrpSpPr>
        <p:grpSpPr bwMode="auto">
          <a:xfrm>
            <a:off x="5000625" y="5643563"/>
            <a:ext cx="1000125" cy="1000125"/>
            <a:chOff x="5000628" y="5643578"/>
            <a:chExt cx="1000132" cy="1000132"/>
          </a:xfrm>
        </p:grpSpPr>
        <p:grpSp>
          <p:nvGrpSpPr>
            <p:cNvPr id="11" name="Группа 59"/>
            <p:cNvGrpSpPr/>
            <p:nvPr/>
          </p:nvGrpSpPr>
          <p:grpSpPr>
            <a:xfrm flipV="1">
              <a:off x="5000628" y="5643578"/>
              <a:ext cx="785818" cy="1000132"/>
              <a:chOff x="806297" y="2634272"/>
              <a:chExt cx="785818" cy="1000132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sp>
            <p:nvSpPr>
              <p:cNvPr id="61" name="Сердце 60"/>
              <p:cNvSpPr/>
              <p:nvPr/>
            </p:nvSpPr>
            <p:spPr>
              <a:xfrm rot="2557065">
                <a:off x="806297" y="2634272"/>
                <a:ext cx="785818" cy="1000132"/>
              </a:xfrm>
              <a:prstGeom prst="hear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63" name="Прямая соединительная линия 62"/>
              <p:cNvCxnSpPr>
                <a:stCxn id="61" idx="1"/>
              </p:cNvCxnSpPr>
              <p:nvPr/>
            </p:nvCxnSpPr>
            <p:spPr>
              <a:xfrm rot="5400000" flipH="1" flipV="1">
                <a:off x="828052" y="2738267"/>
                <a:ext cx="796620" cy="731506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Дуга 63"/>
              <p:cNvSpPr/>
              <p:nvPr/>
            </p:nvSpPr>
            <p:spPr>
              <a:xfrm>
                <a:off x="1142976" y="2714620"/>
                <a:ext cx="142876" cy="28575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5" name="Дуга 64"/>
              <p:cNvSpPr/>
              <p:nvPr/>
            </p:nvSpPr>
            <p:spPr>
              <a:xfrm>
                <a:off x="1285852" y="3071810"/>
                <a:ext cx="285752" cy="71438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6" name="Дуга 65"/>
              <p:cNvSpPr/>
              <p:nvPr/>
            </p:nvSpPr>
            <p:spPr>
              <a:xfrm>
                <a:off x="857224" y="3000372"/>
                <a:ext cx="285752" cy="71438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7" name="Дуга 66"/>
              <p:cNvSpPr/>
              <p:nvPr/>
            </p:nvSpPr>
            <p:spPr>
              <a:xfrm>
                <a:off x="1214414" y="3143248"/>
                <a:ext cx="142876" cy="28575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8" name="Дуга 67"/>
              <p:cNvSpPr/>
              <p:nvPr/>
            </p:nvSpPr>
            <p:spPr>
              <a:xfrm>
                <a:off x="1142976" y="3286124"/>
                <a:ext cx="45719" cy="214314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2104" name="TextBox 79"/>
            <p:cNvSpPr txBox="1">
              <a:spLocks noChangeArrowheads="1"/>
            </p:cNvSpPr>
            <p:nvPr/>
          </p:nvSpPr>
          <p:spPr bwMode="auto">
            <a:xfrm>
              <a:off x="5143504" y="5857892"/>
              <a:ext cx="85725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dirty="0"/>
                <a:t>П</a:t>
              </a:r>
            </a:p>
          </p:txBody>
        </p:sp>
      </p:grpSp>
      <p:grpSp>
        <p:nvGrpSpPr>
          <p:cNvPr id="12" name="Группа 82"/>
          <p:cNvGrpSpPr>
            <a:grpSpLocks/>
          </p:cNvGrpSpPr>
          <p:nvPr/>
        </p:nvGrpSpPr>
        <p:grpSpPr bwMode="auto">
          <a:xfrm>
            <a:off x="6000750" y="5857875"/>
            <a:ext cx="1000125" cy="1000125"/>
            <a:chOff x="6000760" y="5857868"/>
            <a:chExt cx="1000132" cy="1000132"/>
          </a:xfrm>
        </p:grpSpPr>
        <p:grpSp>
          <p:nvGrpSpPr>
            <p:cNvPr id="2094" name="Группа 50"/>
            <p:cNvGrpSpPr>
              <a:grpSpLocks/>
            </p:cNvGrpSpPr>
            <p:nvPr/>
          </p:nvGrpSpPr>
          <p:grpSpPr bwMode="auto">
            <a:xfrm>
              <a:off x="6000760" y="5857868"/>
              <a:ext cx="785818" cy="1000132"/>
              <a:chOff x="806297" y="2634272"/>
              <a:chExt cx="785818" cy="1000132"/>
            </a:xfrm>
          </p:grpSpPr>
          <p:sp>
            <p:nvSpPr>
              <p:cNvPr id="52" name="Сердце 51"/>
              <p:cNvSpPr/>
              <p:nvPr/>
            </p:nvSpPr>
            <p:spPr>
              <a:xfrm rot="2557065">
                <a:off x="806297" y="2634272"/>
                <a:ext cx="785818" cy="1000132"/>
              </a:xfrm>
              <a:prstGeom prst="hear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53" name="Прямая соединительная линия 52"/>
              <p:cNvCxnSpPr>
                <a:stCxn id="52" idx="1"/>
              </p:cNvCxnSpPr>
              <p:nvPr/>
            </p:nvCxnSpPr>
            <p:spPr>
              <a:xfrm rot="5400000" flipH="1" flipV="1">
                <a:off x="827728" y="2738255"/>
                <a:ext cx="796931" cy="731843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Дуга 53"/>
              <p:cNvSpPr/>
              <p:nvPr/>
            </p:nvSpPr>
            <p:spPr>
              <a:xfrm>
                <a:off x="1142849" y="2715236"/>
                <a:ext cx="142876" cy="28575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6" name="Дуга 55"/>
              <p:cNvSpPr/>
              <p:nvPr/>
            </p:nvSpPr>
            <p:spPr>
              <a:xfrm>
                <a:off x="1285725" y="3072425"/>
                <a:ext cx="285752" cy="71439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7" name="Дуга 56"/>
              <p:cNvSpPr/>
              <p:nvPr/>
            </p:nvSpPr>
            <p:spPr>
              <a:xfrm>
                <a:off x="857097" y="3000988"/>
                <a:ext cx="285752" cy="71437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8" name="Дуга 57"/>
              <p:cNvSpPr/>
              <p:nvPr/>
            </p:nvSpPr>
            <p:spPr>
              <a:xfrm>
                <a:off x="1214288" y="3143864"/>
                <a:ext cx="142876" cy="28575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9" name="Дуга 58"/>
              <p:cNvSpPr/>
              <p:nvPr/>
            </p:nvSpPr>
            <p:spPr>
              <a:xfrm>
                <a:off x="1142849" y="3286740"/>
                <a:ext cx="46038" cy="214313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2095" name="TextBox 81"/>
            <p:cNvSpPr txBox="1">
              <a:spLocks noChangeArrowheads="1"/>
            </p:cNvSpPr>
            <p:nvPr/>
          </p:nvSpPr>
          <p:spPr bwMode="auto">
            <a:xfrm>
              <a:off x="6215074" y="5857892"/>
              <a:ext cx="78581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/>
                <a:t>О</a:t>
              </a:r>
            </a:p>
          </p:txBody>
        </p:sp>
      </p:grpSp>
      <p:grpSp>
        <p:nvGrpSpPr>
          <p:cNvPr id="14" name="Группа 84"/>
          <p:cNvGrpSpPr>
            <a:grpSpLocks/>
          </p:cNvGrpSpPr>
          <p:nvPr/>
        </p:nvGrpSpPr>
        <p:grpSpPr bwMode="auto">
          <a:xfrm>
            <a:off x="6858000" y="5786438"/>
            <a:ext cx="1000125" cy="841375"/>
            <a:chOff x="6858016" y="5786454"/>
            <a:chExt cx="1000132" cy="840879"/>
          </a:xfrm>
        </p:grpSpPr>
        <p:grpSp>
          <p:nvGrpSpPr>
            <p:cNvPr id="2085" name="Группа 40"/>
            <p:cNvGrpSpPr>
              <a:grpSpLocks/>
            </p:cNvGrpSpPr>
            <p:nvPr/>
          </p:nvGrpSpPr>
          <p:grpSpPr bwMode="auto">
            <a:xfrm rot="5400000">
              <a:off x="6965173" y="5679297"/>
              <a:ext cx="785818" cy="1000132"/>
              <a:chOff x="806297" y="2634272"/>
              <a:chExt cx="785818" cy="1000132"/>
            </a:xfrm>
          </p:grpSpPr>
          <p:sp>
            <p:nvSpPr>
              <p:cNvPr id="42" name="Сердце 41"/>
              <p:cNvSpPr/>
              <p:nvPr/>
            </p:nvSpPr>
            <p:spPr>
              <a:xfrm rot="2557065">
                <a:off x="806297" y="2634272"/>
                <a:ext cx="785348" cy="1000132"/>
              </a:xfrm>
              <a:prstGeom prst="hear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43" name="Прямая соединительная линия 42"/>
              <p:cNvCxnSpPr>
                <a:stCxn id="42" idx="1"/>
              </p:cNvCxnSpPr>
              <p:nvPr/>
            </p:nvCxnSpPr>
            <p:spPr>
              <a:xfrm rot="5400000" flipH="1" flipV="1">
                <a:off x="827478" y="2738473"/>
                <a:ext cx="796931" cy="731405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Дуга 44"/>
              <p:cNvSpPr/>
              <p:nvPr/>
            </p:nvSpPr>
            <p:spPr>
              <a:xfrm>
                <a:off x="1142649" y="2715236"/>
                <a:ext cx="142791" cy="28575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6" name="Дуга 45"/>
              <p:cNvSpPr/>
              <p:nvPr/>
            </p:nvSpPr>
            <p:spPr>
              <a:xfrm>
                <a:off x="1285440" y="3074013"/>
                <a:ext cx="285581" cy="71439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8" name="Дуга 47"/>
              <p:cNvSpPr/>
              <p:nvPr/>
            </p:nvSpPr>
            <p:spPr>
              <a:xfrm>
                <a:off x="857067" y="3002575"/>
                <a:ext cx="285581" cy="71437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9" name="Дуга 48"/>
              <p:cNvSpPr/>
              <p:nvPr/>
            </p:nvSpPr>
            <p:spPr>
              <a:xfrm>
                <a:off x="1214044" y="3143864"/>
                <a:ext cx="142791" cy="28575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0" name="Дуга 49"/>
              <p:cNvSpPr/>
              <p:nvPr/>
            </p:nvSpPr>
            <p:spPr>
              <a:xfrm>
                <a:off x="1142649" y="3288328"/>
                <a:ext cx="46010" cy="214313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2086" name="TextBox 83"/>
            <p:cNvSpPr txBox="1">
              <a:spLocks noChangeArrowheads="1"/>
            </p:cNvSpPr>
            <p:nvPr/>
          </p:nvSpPr>
          <p:spPr bwMode="auto">
            <a:xfrm>
              <a:off x="7143768" y="5857892"/>
              <a:ext cx="57150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dirty="0" smtClean="0"/>
                <a:t>Р</a:t>
              </a:r>
              <a:endParaRPr lang="ru-RU" sz="4400" dirty="0"/>
            </a:p>
          </p:txBody>
        </p:sp>
      </p:grpSp>
      <p:grpSp>
        <p:nvGrpSpPr>
          <p:cNvPr id="16" name="Группа 86"/>
          <p:cNvGrpSpPr>
            <a:grpSpLocks/>
          </p:cNvGrpSpPr>
          <p:nvPr/>
        </p:nvGrpSpPr>
        <p:grpSpPr bwMode="auto">
          <a:xfrm>
            <a:off x="8001000" y="5857875"/>
            <a:ext cx="785813" cy="1000125"/>
            <a:chOff x="8001024" y="5857868"/>
            <a:chExt cx="785818" cy="1000132"/>
          </a:xfrm>
        </p:grpSpPr>
        <p:grpSp>
          <p:nvGrpSpPr>
            <p:cNvPr id="2076" name="Группа 39"/>
            <p:cNvGrpSpPr>
              <a:grpSpLocks/>
            </p:cNvGrpSpPr>
            <p:nvPr/>
          </p:nvGrpSpPr>
          <p:grpSpPr bwMode="auto">
            <a:xfrm>
              <a:off x="8001024" y="5857868"/>
              <a:ext cx="785818" cy="1000132"/>
              <a:chOff x="806297" y="2634272"/>
              <a:chExt cx="785818" cy="1000132"/>
            </a:xfrm>
          </p:grpSpPr>
          <p:sp>
            <p:nvSpPr>
              <p:cNvPr id="30" name="Сердце 29"/>
              <p:cNvSpPr/>
              <p:nvPr/>
            </p:nvSpPr>
            <p:spPr>
              <a:xfrm rot="2557065">
                <a:off x="806297" y="2634272"/>
                <a:ext cx="785818" cy="1000132"/>
              </a:xfrm>
              <a:prstGeom prst="hear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33" name="Прямая соединительная линия 32"/>
              <p:cNvCxnSpPr>
                <a:stCxn id="30" idx="1"/>
              </p:cNvCxnSpPr>
              <p:nvPr/>
            </p:nvCxnSpPr>
            <p:spPr>
              <a:xfrm rot="5400000" flipH="1" flipV="1">
                <a:off x="827728" y="2738255"/>
                <a:ext cx="796931" cy="731843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Дуга 33"/>
              <p:cNvSpPr/>
              <p:nvPr/>
            </p:nvSpPr>
            <p:spPr>
              <a:xfrm>
                <a:off x="1142849" y="2715236"/>
                <a:ext cx="142876" cy="28575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5" name="Дуга 34"/>
              <p:cNvSpPr/>
              <p:nvPr/>
            </p:nvSpPr>
            <p:spPr>
              <a:xfrm>
                <a:off x="1285725" y="3072425"/>
                <a:ext cx="285752" cy="71439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6" name="Дуга 35"/>
              <p:cNvSpPr/>
              <p:nvPr/>
            </p:nvSpPr>
            <p:spPr>
              <a:xfrm>
                <a:off x="857097" y="3000988"/>
                <a:ext cx="285752" cy="71437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7" name="Дуга 36"/>
              <p:cNvSpPr/>
              <p:nvPr/>
            </p:nvSpPr>
            <p:spPr>
              <a:xfrm>
                <a:off x="1214288" y="3143864"/>
                <a:ext cx="142876" cy="28575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9" name="Дуга 38"/>
              <p:cNvSpPr/>
              <p:nvPr/>
            </p:nvSpPr>
            <p:spPr>
              <a:xfrm>
                <a:off x="1142849" y="3286740"/>
                <a:ext cx="46038" cy="214313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2077" name="TextBox 85"/>
            <p:cNvSpPr txBox="1">
              <a:spLocks noChangeArrowheads="1"/>
            </p:cNvSpPr>
            <p:nvPr/>
          </p:nvSpPr>
          <p:spPr bwMode="auto">
            <a:xfrm>
              <a:off x="8215338" y="5857892"/>
              <a:ext cx="57150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dirty="0" smtClean="0"/>
                <a:t>Т</a:t>
              </a:r>
              <a:endParaRPr lang="ru-RU" sz="4400" dirty="0"/>
            </a:p>
          </p:txBody>
        </p:sp>
      </p:grpSp>
      <p:grpSp>
        <p:nvGrpSpPr>
          <p:cNvPr id="18" name="Группа 36"/>
          <p:cNvGrpSpPr>
            <a:grpSpLocks/>
          </p:cNvGrpSpPr>
          <p:nvPr/>
        </p:nvGrpSpPr>
        <p:grpSpPr bwMode="auto">
          <a:xfrm>
            <a:off x="7215188" y="3000375"/>
            <a:ext cx="790575" cy="1200150"/>
            <a:chOff x="3428992" y="3071810"/>
            <a:chExt cx="790557" cy="1200150"/>
          </a:xfrm>
        </p:grpSpPr>
        <p:pic>
          <p:nvPicPr>
            <p:cNvPr id="93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8992" y="3071810"/>
              <a:ext cx="771525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</p:spPr>
        </p:pic>
        <p:graphicFrame>
          <p:nvGraphicFramePr>
            <p:cNvPr id="2057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91337479"/>
                </p:ext>
              </p:extLst>
            </p:nvPr>
          </p:nvGraphicFramePr>
          <p:xfrm>
            <a:off x="3560736" y="3357563"/>
            <a:ext cx="658813" cy="882650"/>
          </p:xfrm>
          <a:graphic>
            <a:graphicData uri="http://schemas.openxmlformats.org/presentationml/2006/ole">
              <p:oleObj spid="_x0000_s8226" name="Формула" r:id="rId13" imgW="203040" imgH="393480" progId="Equation.3">
                <p:embed/>
              </p:oleObj>
            </a:graphicData>
          </a:graphic>
        </p:graphicFrame>
      </p:grpSp>
      <p:pic>
        <p:nvPicPr>
          <p:cNvPr id="207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43063" y="4305300"/>
            <a:ext cx="24860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0393706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37 L -0.31701 0.23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12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20764 0.393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197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37935 0.393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0" y="197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47135 0.5641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0" y="282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0.48681 0.241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00" y="121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Можно сравнивать дроби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с одинаковым знаменателем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ru-RU" dirty="0" smtClean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dirty="0" smtClean="0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 cstate="print"/>
                <a:stretch>
                  <a:fillRect l="-2564" t="-12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ru-RU" dirty="0" smtClean="0"/>
                  <a:t>с одинаковым числителем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13</m:t>
                        </m:r>
                      </m:den>
                    </m:f>
                  </m:oMath>
                </a14:m>
                <a:r>
                  <a:rPr lang="ru-RU" dirty="0" smtClean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b="0" i="1" dirty="0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 cstate="print"/>
                <a:stretch>
                  <a:fillRect l="-2719" t="-12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108520" y="3809661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4550" lvl="4" indent="-285750">
              <a:buFont typeface="Arial" pitchFamily="34" charset="0"/>
              <a:buChar char="•"/>
            </a:pPr>
            <a:r>
              <a:rPr lang="ru-RU" sz="2800" dirty="0"/>
              <a:t>п</a:t>
            </a:r>
            <a:r>
              <a:rPr lang="ru-RU" sz="2800" dirty="0" smtClean="0"/>
              <a:t>о величине слагаемого дополняющего  до целого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611560" y="4737165"/>
                <a:ext cx="7992888" cy="1360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solidFill>
                      <a:srgbClr val="FF0000"/>
                    </a:solidFill>
                  </a:rPr>
                  <a:t>Из двух дробей больше та, у которой дополнительное  до целого слагаемое меньше.</a:t>
                </a:r>
              </a:p>
              <a:p>
                <a:r>
                  <a:rPr lang="ru-RU" sz="2400" dirty="0" smtClean="0">
                    <a:solidFill>
                      <a:srgbClr val="FF0000"/>
                    </a:solidFill>
                  </a:rPr>
                  <a:t>Например,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FF0000"/>
                    </a:solidFill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13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FF0000"/>
                    </a:solidFill>
                  </a:rPr>
                  <a:t> , 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FF0000"/>
                    </a:solidFill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13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FF0000"/>
                    </a:solidFill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FF0000"/>
                    </a:solidFill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FF0000"/>
                    </a:solidFill>
                  </a:rPr>
                  <a:t> , так как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&lt; </m:t>
                    </m:r>
                    <m:f>
                      <m:fPr>
                        <m:ctrlP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FF0000"/>
                    </a:solidFill>
                  </a:rPr>
                  <a:t>.</a:t>
                </a:r>
                <a:endParaRPr lang="ru-R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737165"/>
                <a:ext cx="7992888" cy="136088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144" t="-3587" b="-4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2" name="Picture 4" descr="http://4.bp.blogspot.com/-16HglXK0TzE/TWq0HvDx4gI/AAAAAAAAA88/IfmmQZFeBEY/s320/tal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3789"/>
            <a:ext cx="930550" cy="1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alisatoys.ru/res/ra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3693" y="513544"/>
            <a:ext cx="880755" cy="124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00072" y="2735529"/>
            <a:ext cx="540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&gt;</a:t>
            </a:r>
            <a:endParaRPr lang="ru-RU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2704751"/>
            <a:ext cx="414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&lt;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614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найти неизвестный компонент?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17646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-облако 4"/>
          <p:cNvSpPr/>
          <p:nvPr/>
        </p:nvSpPr>
        <p:spPr>
          <a:xfrm rot="266647">
            <a:off x="397833" y="3207081"/>
            <a:ext cx="1304244" cy="1194881"/>
          </a:xfrm>
          <a:prstGeom prst="cloudCallout">
            <a:avLst>
              <a:gd name="adj1" fmla="val -17947"/>
              <a:gd name="adj2" fmla="val -6309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5+?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5890" y="1556792"/>
            <a:ext cx="4038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4572000" y="3158346"/>
            <a:ext cx="1656184" cy="1134750"/>
          </a:xfrm>
          <a:prstGeom prst="cloudCallout">
            <a:avLst>
              <a:gd name="adj1" fmla="val -10330"/>
              <a:gd name="adj2" fmla="val -7050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? - 2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10 -?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0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0" y="277813"/>
            <a:ext cx="10210800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Математическое </a:t>
            </a: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лото</a:t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</a:b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«Биатлон»</a:t>
            </a:r>
            <a:endParaRPr lang="ru-RU" sz="5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</p:txBody>
      </p:sp>
      <p:sp>
        <p:nvSpPr>
          <p:cNvPr id="2063" name="Line 4"/>
          <p:cNvSpPr>
            <a:spLocks noChangeShapeType="1"/>
          </p:cNvSpPr>
          <p:nvPr/>
        </p:nvSpPr>
        <p:spPr bwMode="auto">
          <a:xfrm>
            <a:off x="2209800" y="2362200"/>
            <a:ext cx="3886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4" name="Line 7"/>
          <p:cNvSpPr>
            <a:spLocks noChangeShapeType="1"/>
          </p:cNvSpPr>
          <p:nvPr/>
        </p:nvSpPr>
        <p:spPr bwMode="auto">
          <a:xfrm>
            <a:off x="2209800" y="3733800"/>
            <a:ext cx="3886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5" name="Line 8"/>
          <p:cNvSpPr>
            <a:spLocks noChangeShapeType="1"/>
          </p:cNvSpPr>
          <p:nvPr/>
        </p:nvSpPr>
        <p:spPr bwMode="auto">
          <a:xfrm>
            <a:off x="2209800" y="5105400"/>
            <a:ext cx="3886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6" name="Line 11"/>
          <p:cNvSpPr>
            <a:spLocks noChangeShapeType="1"/>
          </p:cNvSpPr>
          <p:nvPr/>
        </p:nvSpPr>
        <p:spPr bwMode="auto">
          <a:xfrm>
            <a:off x="2209800" y="2362200"/>
            <a:ext cx="0" cy="2743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7" name="Line 12"/>
          <p:cNvSpPr>
            <a:spLocks noChangeShapeType="1"/>
          </p:cNvSpPr>
          <p:nvPr/>
        </p:nvSpPr>
        <p:spPr bwMode="auto">
          <a:xfrm>
            <a:off x="3505200" y="2362200"/>
            <a:ext cx="0" cy="2743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8" name="Line 13"/>
          <p:cNvSpPr>
            <a:spLocks noChangeShapeType="1"/>
          </p:cNvSpPr>
          <p:nvPr/>
        </p:nvSpPr>
        <p:spPr bwMode="auto">
          <a:xfrm>
            <a:off x="4800600" y="2362200"/>
            <a:ext cx="0" cy="2743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9" name="Line 14"/>
          <p:cNvSpPr>
            <a:spLocks noChangeShapeType="1"/>
          </p:cNvSpPr>
          <p:nvPr/>
        </p:nvSpPr>
        <p:spPr bwMode="auto">
          <a:xfrm>
            <a:off x="6096000" y="2362200"/>
            <a:ext cx="0" cy="2743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0" name="Rectangle 1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9392" name="Object 2"/>
          <p:cNvGraphicFramePr>
            <a:graphicFrameLocks noChangeAspect="1"/>
          </p:cNvGraphicFramePr>
          <p:nvPr/>
        </p:nvGraphicFramePr>
        <p:xfrm>
          <a:off x="2209800" y="2590800"/>
          <a:ext cx="1295400" cy="990600"/>
        </p:xfrm>
        <a:graphic>
          <a:graphicData uri="http://schemas.openxmlformats.org/presentationml/2006/ole">
            <p:oleObj spid="_x0000_s1290" name="Формула" r:id="rId3" imgW="672808" imgH="393529" progId="Equation.3">
              <p:embed/>
            </p:oleObj>
          </a:graphicData>
        </a:graphic>
      </p:graphicFrame>
      <p:sp>
        <p:nvSpPr>
          <p:cNvPr id="2071" name="Rectangle 18"/>
          <p:cNvSpPr>
            <a:spLocks noChangeArrowheads="1"/>
          </p:cNvSpPr>
          <p:nvPr/>
        </p:nvSpPr>
        <p:spPr bwMode="auto">
          <a:xfrm>
            <a:off x="6400800" y="1371600"/>
            <a:ext cx="411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  <a:p>
            <a:r>
              <a:rPr lang="ru-RU"/>
              <a:t> </a:t>
            </a:r>
          </a:p>
        </p:txBody>
      </p:sp>
      <p:sp>
        <p:nvSpPr>
          <p:cNvPr id="2072" name="Rectangle 2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73" name="Rectangle 2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9397" name="Object 4"/>
          <p:cNvGraphicFramePr>
            <a:graphicFrameLocks noChangeAspect="1"/>
          </p:cNvGraphicFramePr>
          <p:nvPr/>
        </p:nvGraphicFramePr>
        <p:xfrm>
          <a:off x="4800600" y="2590800"/>
          <a:ext cx="1295400" cy="1066800"/>
        </p:xfrm>
        <a:graphic>
          <a:graphicData uri="http://schemas.openxmlformats.org/presentationml/2006/ole">
            <p:oleObj spid="_x0000_s1291" name="Формула" r:id="rId4" imgW="609336" imgH="393529" progId="Equation.3">
              <p:embed/>
            </p:oleObj>
          </a:graphicData>
        </a:graphic>
      </p:graphicFrame>
      <p:sp>
        <p:nvSpPr>
          <p:cNvPr id="2074" name="Rectangle 2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9399" name="Object 5"/>
          <p:cNvGraphicFramePr>
            <a:graphicFrameLocks noChangeAspect="1"/>
          </p:cNvGraphicFramePr>
          <p:nvPr/>
        </p:nvGraphicFramePr>
        <p:xfrm>
          <a:off x="3505200" y="2590800"/>
          <a:ext cx="1295400" cy="990600"/>
        </p:xfrm>
        <a:graphic>
          <a:graphicData uri="http://schemas.openxmlformats.org/presentationml/2006/ole">
            <p:oleObj spid="_x0000_s1292" name="Формула" r:id="rId5" imgW="609336" imgH="393529" progId="Equation.3">
              <p:embed/>
            </p:oleObj>
          </a:graphicData>
        </a:graphic>
      </p:graphicFrame>
      <p:sp>
        <p:nvSpPr>
          <p:cNvPr id="2075" name="Rectangle 2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940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88950794"/>
              </p:ext>
            </p:extLst>
          </p:nvPr>
        </p:nvGraphicFramePr>
        <p:xfrm>
          <a:off x="3574761" y="3886200"/>
          <a:ext cx="1295400" cy="1066800"/>
        </p:xfrm>
        <a:graphic>
          <a:graphicData uri="http://schemas.openxmlformats.org/presentationml/2006/ole">
            <p:oleObj spid="_x0000_s1293" name="Формула" r:id="rId6" imgW="622030" imgH="393529" progId="Equation.3">
              <p:embed/>
            </p:oleObj>
          </a:graphicData>
        </a:graphic>
      </p:graphicFrame>
      <p:graphicFrame>
        <p:nvGraphicFramePr>
          <p:cNvPr id="229403" name="Object 7"/>
          <p:cNvGraphicFramePr>
            <a:graphicFrameLocks noChangeAspect="1"/>
          </p:cNvGraphicFramePr>
          <p:nvPr/>
        </p:nvGraphicFramePr>
        <p:xfrm>
          <a:off x="4800600" y="3886200"/>
          <a:ext cx="1295400" cy="990600"/>
        </p:xfrm>
        <a:graphic>
          <a:graphicData uri="http://schemas.openxmlformats.org/presentationml/2006/ole">
            <p:oleObj spid="_x0000_s1294" name="Формула" r:id="rId7" imgW="622030" imgH="393529" progId="Equation.3">
              <p:embed/>
            </p:oleObj>
          </a:graphicData>
        </a:graphic>
      </p:graphicFrame>
      <p:sp>
        <p:nvSpPr>
          <p:cNvPr id="2076" name="Rectangle 29"/>
          <p:cNvSpPr>
            <a:spLocks noChangeArrowheads="1"/>
          </p:cNvSpPr>
          <p:nvPr/>
        </p:nvSpPr>
        <p:spPr bwMode="auto">
          <a:xfrm>
            <a:off x="1295400" y="5791200"/>
            <a:ext cx="241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339933"/>
                </a:solidFill>
                <a:latin typeface="Algerian" pitchFamily="82" charset="0"/>
              </a:rPr>
              <a:t> </a:t>
            </a:r>
          </a:p>
        </p:txBody>
      </p:sp>
      <p:sp>
        <p:nvSpPr>
          <p:cNvPr id="2077" name="Rectangle 3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9406" name="Object 8"/>
          <p:cNvGraphicFramePr>
            <a:graphicFrameLocks noChangeAspect="1"/>
          </p:cNvGraphicFramePr>
          <p:nvPr/>
        </p:nvGraphicFramePr>
        <p:xfrm>
          <a:off x="7669213" y="4876800"/>
          <a:ext cx="627062" cy="1152525"/>
        </p:xfrm>
        <a:graphic>
          <a:graphicData uri="http://schemas.openxmlformats.org/presentationml/2006/ole">
            <p:oleObj spid="_x0000_s1295" name="Формула" r:id="rId8" imgW="215713" imgH="393359" progId="Equation.3">
              <p:embed/>
            </p:oleObj>
          </a:graphicData>
        </a:graphic>
      </p:graphicFrame>
      <p:sp>
        <p:nvSpPr>
          <p:cNvPr id="2078" name="Rectangle 3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9408" name="Object 9"/>
          <p:cNvGraphicFramePr>
            <a:graphicFrameLocks noChangeAspect="1"/>
          </p:cNvGraphicFramePr>
          <p:nvPr/>
        </p:nvGraphicFramePr>
        <p:xfrm>
          <a:off x="4622800" y="5334000"/>
          <a:ext cx="812800" cy="1228725"/>
        </p:xfrm>
        <a:graphic>
          <a:graphicData uri="http://schemas.openxmlformats.org/presentationml/2006/ole">
            <p:oleObj spid="_x0000_s1296" name="Формула" r:id="rId9" imgW="203112" imgH="393529" progId="Equation.3">
              <p:embed/>
            </p:oleObj>
          </a:graphicData>
        </a:graphic>
      </p:graphicFrame>
      <p:sp>
        <p:nvSpPr>
          <p:cNvPr id="2080" name="Rectangle 38"/>
          <p:cNvSpPr>
            <a:spLocks noChangeArrowheads="1"/>
          </p:cNvSpPr>
          <p:nvPr/>
        </p:nvSpPr>
        <p:spPr bwMode="auto">
          <a:xfrm>
            <a:off x="-228600" y="7086600"/>
            <a:ext cx="91440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2081" name="Picture 49" descr="i?id=22998008&amp;tov=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9428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6172200" y="1371600"/>
          <a:ext cx="762000" cy="914400"/>
        </p:xfrm>
        <a:graphic>
          <a:graphicData uri="http://schemas.openxmlformats.org/presentationml/2006/ole">
            <p:oleObj spid="_x0000_s1297" name="Формула" r:id="rId11" imgW="203112" imgH="393529" progId="Equation.3">
              <p:embed/>
            </p:oleObj>
          </a:graphicData>
        </a:graphic>
      </p:graphicFrame>
      <p:graphicFrame>
        <p:nvGraphicFramePr>
          <p:cNvPr id="41" name="Object 52"/>
          <p:cNvGraphicFramePr>
            <a:graphicFrameLocks noChangeAspect="1"/>
          </p:cNvGraphicFramePr>
          <p:nvPr/>
        </p:nvGraphicFramePr>
        <p:xfrm>
          <a:off x="1709738" y="1371600"/>
          <a:ext cx="1000125" cy="914400"/>
        </p:xfrm>
        <a:graphic>
          <a:graphicData uri="http://schemas.openxmlformats.org/presentationml/2006/ole">
            <p:oleObj spid="_x0000_s1298" name="Формула" r:id="rId12" imgW="266469" imgH="393359" progId="Equation.3">
              <p:embed/>
            </p:oleObj>
          </a:graphicData>
        </a:graphic>
      </p:graphicFrame>
      <p:graphicFrame>
        <p:nvGraphicFramePr>
          <p:cNvPr id="42" name="Object 12"/>
          <p:cNvGraphicFramePr>
            <a:graphicFrameLocks noChangeAspect="1"/>
          </p:cNvGraphicFramePr>
          <p:nvPr/>
        </p:nvGraphicFramePr>
        <p:xfrm>
          <a:off x="923925" y="5410200"/>
          <a:ext cx="523875" cy="838200"/>
        </p:xfrm>
        <a:graphic>
          <a:graphicData uri="http://schemas.openxmlformats.org/presentationml/2006/ole">
            <p:oleObj spid="_x0000_s1299" name="Формула" r:id="rId13" imgW="139639" imgH="393529" progId="Equation.3">
              <p:embed/>
            </p:oleObj>
          </a:graphicData>
        </a:graphic>
      </p:graphicFrame>
      <p:graphicFrame>
        <p:nvGraphicFramePr>
          <p:cNvPr id="43" name="Object 13"/>
          <p:cNvGraphicFramePr>
            <a:graphicFrameLocks noChangeAspect="1"/>
          </p:cNvGraphicFramePr>
          <p:nvPr/>
        </p:nvGraphicFramePr>
        <p:xfrm>
          <a:off x="490538" y="3657600"/>
          <a:ext cx="762000" cy="838200"/>
        </p:xfrm>
        <a:graphic>
          <a:graphicData uri="http://schemas.openxmlformats.org/presentationml/2006/ole">
            <p:oleObj spid="_x0000_s1300" name="Формула" r:id="rId14" imgW="203112" imgH="393529" progId="Equation.3">
              <p:embed/>
            </p:oleObj>
          </a:graphicData>
        </a:graphic>
      </p:graphicFrame>
      <p:pic>
        <p:nvPicPr>
          <p:cNvPr id="229433" name="Picture 5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80741" y="2362200"/>
            <a:ext cx="130342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80740" y="3733800"/>
            <a:ext cx="128662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34775" y="2362200"/>
            <a:ext cx="127042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5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05201" y="2378046"/>
            <a:ext cx="133945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05200" y="3774754"/>
            <a:ext cx="1339452" cy="138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46608" y="3749646"/>
            <a:ext cx="1270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6608" y="2362200"/>
            <a:ext cx="3861225" cy="2743200"/>
          </a:xfrm>
          <a:prstGeom prst="rect">
            <a:avLst/>
          </a:prstGeom>
        </p:spPr>
      </p:pic>
      <p:graphicFrame>
        <p:nvGraphicFramePr>
          <p:cNvPr id="2293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77885012"/>
              </p:ext>
            </p:extLst>
          </p:nvPr>
        </p:nvGraphicFramePr>
        <p:xfrm>
          <a:off x="2280857" y="3886200"/>
          <a:ext cx="1295400" cy="1066800"/>
        </p:xfrm>
        <a:graphic>
          <a:graphicData uri="http://schemas.openxmlformats.org/presentationml/2006/ole">
            <p:oleObj spid="_x0000_s1301" name="Формула" r:id="rId22" imgW="609336" imgH="393529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8389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4 0.1666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9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1666 0.1777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0.46198 -0.383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0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55625 -0.150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29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0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8333 -0.211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9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-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48802 0.0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http://www.podkat.ru/uploads/posts/2010-12/1293096050_olimp_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4577" y="836712"/>
            <a:ext cx="2328193" cy="165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theinspirationroom.com/daily/print/2010/3/sochi-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7632848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67575" y="379401"/>
            <a:ext cx="7643192" cy="2509775"/>
          </a:xfrm>
        </p:spPr>
        <p:txBody>
          <a:bodyPr>
            <a:normAutofit/>
          </a:bodyPr>
          <a:lstStyle/>
          <a:p>
            <a:r>
              <a:rPr lang="ru-RU" sz="2800" dirty="0"/>
              <a:t>Потерял деньги – ничего не потерял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Потерял </a:t>
            </a:r>
            <a:r>
              <a:rPr lang="ru-RU" sz="2800" dirty="0"/>
              <a:t>время – часть потерял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Потерял </a:t>
            </a:r>
            <a:r>
              <a:rPr lang="ru-RU" sz="2800" dirty="0"/>
              <a:t>здоровье – все потерял</a:t>
            </a:r>
            <a:r>
              <a:rPr lang="ru-RU" sz="2800" dirty="0" smtClean="0"/>
              <a:t>!</a:t>
            </a:r>
            <a:br>
              <a:rPr lang="ru-RU" sz="2800" dirty="0" smtClean="0"/>
            </a:br>
            <a:r>
              <a:rPr lang="ru-RU" sz="2800" dirty="0" smtClean="0"/>
              <a:t>					</a:t>
            </a:r>
            <a:r>
              <a:rPr lang="ru-RU" sz="1800" i="1" dirty="0" smtClean="0"/>
              <a:t>Народная мудрость</a:t>
            </a:r>
            <a:endParaRPr lang="ru-RU" sz="1800" i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9552" y="2636912"/>
            <a:ext cx="8229600" cy="1944215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i="1" dirty="0" smtClean="0">
                <a:latin typeface="Times New Roman"/>
                <a:ea typeface="Times New Roman"/>
              </a:rPr>
              <a:t>Письменная работа </a:t>
            </a:r>
            <a:r>
              <a:rPr lang="ru-RU" sz="2800" b="1" i="1" dirty="0" smtClean="0">
                <a:latin typeface="Times New Roman"/>
                <a:ea typeface="Times New Roman"/>
              </a:rPr>
              <a:t>Мозговой штурм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- </a:t>
            </a:r>
            <a:r>
              <a:rPr lang="ru-RU" dirty="0">
                <a:latin typeface="Times New Roman"/>
                <a:ea typeface="Times New Roman"/>
              </a:rPr>
              <a:t>№ 332, 345.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33592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5494" y="1921763"/>
            <a:ext cx="4876905" cy="412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Здоровому человеку - все здорово!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/>
              <a:t>                   Помните это.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448210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 </a:t>
            </a:r>
            <a:r>
              <a:rPr lang="ru-RU" sz="2400" b="1" i="1" dirty="0"/>
              <a:t>Домашнее задание</a:t>
            </a:r>
            <a:r>
              <a:rPr lang="ru-RU" sz="2400" dirty="0"/>
              <a:t>: </a:t>
            </a:r>
            <a:r>
              <a:rPr lang="ru-RU" sz="2400" dirty="0" smtClean="0"/>
              <a:t>№ 360 </a:t>
            </a:r>
            <a:r>
              <a:rPr lang="ru-RU" sz="2400" dirty="0"/>
              <a:t>(3 строка), 362; по желанию дополнительная задача с </a:t>
            </a:r>
            <a:r>
              <a:rPr lang="ru-RU" sz="2400" dirty="0" smtClean="0"/>
              <a:t>листа.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2982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4561" y="1570038"/>
            <a:ext cx="4879458" cy="483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действия надо совершить, чтобы ответить на вопросы задачи?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3178696" cy="452596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Торопясь на олимпиаду в Сочи, Зайка проделал путь в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ru-RU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тысяч километров, а Леопард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тысяч километров.  Чей путь оказался длиннее и на сколько?</a:t>
                </a:r>
                <a:endParaRPr lang="ru-RU" sz="28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3178696" cy="4525963"/>
              </a:xfrm>
              <a:blipFill rotWithShape="1">
                <a:blip r:embed="rId3" cstate="print"/>
                <a:stretch>
                  <a:fillRect l="-3263" t="-1213" r="-1152" b="-6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Какие правила надо знать, чтобы ответить на вопросы задачи?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09600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Сформулируйте тему урока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677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1629" y="928670"/>
            <a:ext cx="7576178" cy="38779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Сравнение, </a:t>
            </a:r>
          </a:p>
          <a:p>
            <a:pPr algn="ctr"/>
            <a:r>
              <a:rPr lang="ru-RU" sz="48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сложение и вычитание </a:t>
            </a:r>
          </a:p>
          <a:p>
            <a:pPr algn="ctr"/>
            <a:r>
              <a:rPr lang="ru-RU" sz="4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48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быкновенных </a:t>
            </a:r>
            <a:r>
              <a:rPr lang="ru-RU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дробей </a:t>
            </a:r>
          </a:p>
          <a:p>
            <a:pPr algn="ctr"/>
            <a:r>
              <a:rPr lang="ru-RU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разными з</a:t>
            </a:r>
            <a:r>
              <a:rPr lang="ru-RU" sz="48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наменателями.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https://encrypted-tbn3.gstatic.com/images?q=tbn:ANd9GcRtUzzsczdEgxooyva7IffEJSsTffcEtpJGCtzkxwAWCel0BXNWx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5361" y="4056676"/>
            <a:ext cx="6408712" cy="27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39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2.vtope.su/1/1008/10077286/eb5c13/leopard-gt5576-28sm-tm-sochi-2014-ru-sochi-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445" y="2924944"/>
            <a:ext cx="2474492" cy="24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privetsochi.ru/uploads/images/00/00/03/2011/02/26/621d7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5853" y="2198695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2851076" y="1556792"/>
                <a:ext cx="2952328" cy="2021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66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sz="66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ru-RU" sz="6600" b="0" i="1" smtClean="0">
                          <a:latin typeface="Cambria Math"/>
                        </a:rPr>
                        <m:t> ? </m:t>
                      </m:r>
                      <m:f>
                        <m:fPr>
                          <m:ctrlPr>
                            <a:rPr lang="ru-RU" sz="6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66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ru-RU" sz="66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66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076" y="1556792"/>
                <a:ext cx="2952328" cy="202106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087541" y="4044864"/>
                <a:ext cx="2808312" cy="2000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6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ru-RU" sz="6600" dirty="0" smtClean="0"/>
                            <m:t> </m:t>
                          </m:r>
                        </m:num>
                        <m:den>
                          <m:r>
                            <a:rPr lang="ru-RU" sz="6600" b="0" i="1" smtClean="0">
                              <a:latin typeface="Cambria Math"/>
                            </a:rPr>
                            <m:t>36</m:t>
                          </m:r>
                        </m:den>
                      </m:f>
                      <m:r>
                        <a:rPr lang="ru-RU" sz="6600" b="0" i="1" smtClean="0">
                          <a:latin typeface="Cambria Math"/>
                        </a:rPr>
                        <m:t>   </m:t>
                      </m:r>
                      <m:f>
                        <m:fPr>
                          <m:ctrlPr>
                            <a:rPr lang="ru-RU" sz="6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6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6600" b="0" i="1" smtClean="0">
                              <a:latin typeface="Cambria Math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ru-RU" sz="6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541" y="4044864"/>
                <a:ext cx="2808312" cy="200041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2224336" y="1052736"/>
            <a:ext cx="891805" cy="936104"/>
            <a:chOff x="2224336" y="1052736"/>
            <a:chExt cx="891805" cy="936104"/>
          </a:xfrm>
        </p:grpSpPr>
        <p:sp>
          <p:nvSpPr>
            <p:cNvPr id="7" name="Овальная выноска 6"/>
            <p:cNvSpPr/>
            <p:nvPr/>
          </p:nvSpPr>
          <p:spPr>
            <a:xfrm>
              <a:off x="2224336" y="1052736"/>
              <a:ext cx="891805" cy="936104"/>
            </a:xfrm>
            <a:prstGeom prst="wedgeEllipseCallout">
              <a:avLst>
                <a:gd name="adj1" fmla="val 59951"/>
                <a:gd name="adj2" fmla="val 51677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83769" y="1196752"/>
              <a:ext cx="3673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>
                  <a:solidFill>
                    <a:schemeClr val="tx2">
                      <a:lumMod val="50000"/>
                    </a:schemeClr>
                  </a:solidFill>
                </a:rPr>
                <a:t>3</a:t>
              </a:r>
              <a:endParaRPr lang="ru-RU" sz="4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803404" y="980728"/>
            <a:ext cx="891805" cy="936104"/>
            <a:chOff x="5803404" y="980728"/>
            <a:chExt cx="891805" cy="936104"/>
          </a:xfrm>
        </p:grpSpPr>
        <p:sp>
          <p:nvSpPr>
            <p:cNvPr id="10" name="Овальная выноска 9"/>
            <p:cNvSpPr/>
            <p:nvPr/>
          </p:nvSpPr>
          <p:spPr>
            <a:xfrm>
              <a:off x="5803404" y="980728"/>
              <a:ext cx="891805" cy="936104"/>
            </a:xfrm>
            <a:prstGeom prst="wedgeEllipseCallout">
              <a:avLst>
                <a:gd name="adj1" fmla="val -53457"/>
                <a:gd name="adj2" fmla="val 51677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8626" y="1094837"/>
              <a:ext cx="360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>
                  <a:solidFill>
                    <a:schemeClr val="tx2">
                      <a:lumMod val="50000"/>
                    </a:schemeClr>
                  </a:solidFill>
                </a:rPr>
                <a:t>4</a:t>
              </a:r>
              <a:endParaRPr lang="ru-RU" sz="4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116141" y="4013326"/>
            <a:ext cx="1440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15</a:t>
            </a:r>
            <a:endParaRPr lang="ru-RU" sz="6600" dirty="0"/>
          </a:p>
        </p:txBody>
      </p:sp>
      <p:sp>
        <p:nvSpPr>
          <p:cNvPr id="15" name="TextBox 14"/>
          <p:cNvSpPr txBox="1"/>
          <p:nvPr/>
        </p:nvSpPr>
        <p:spPr>
          <a:xfrm>
            <a:off x="4767195" y="4005064"/>
            <a:ext cx="10362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28</a:t>
            </a:r>
            <a:endParaRPr lang="ru-RU" sz="6600" dirty="0"/>
          </a:p>
        </p:txBody>
      </p:sp>
      <p:sp>
        <p:nvSpPr>
          <p:cNvPr id="16" name="TextBox 15"/>
          <p:cNvSpPr txBox="1"/>
          <p:nvPr/>
        </p:nvSpPr>
        <p:spPr>
          <a:xfrm>
            <a:off x="4205179" y="4517819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&lt;</a:t>
            </a:r>
            <a:endParaRPr lang="ru-RU" sz="6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120893" y="1802723"/>
            <a:ext cx="936104" cy="15865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&lt;</a:t>
            </a:r>
            <a:endParaRPr lang="ru-RU" sz="6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6018626" y="4759068"/>
                <a:ext cx="3300861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/>
                          </a:rPr>
                          <m:t>𝟐𝟖</m:t>
                        </m:r>
                      </m:num>
                      <m:den>
                        <m:r>
                          <a:rPr lang="ru-RU" sz="4400" b="1" i="1" smtClean="0">
                            <a:latin typeface="Cambria Math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ru-RU" sz="4400" b="1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ru-RU" sz="4400" b="1" i="1" smtClean="0">
                            <a:latin typeface="Cambria Math"/>
                          </a:rPr>
                          <m:t>𝟑𝟔</m:t>
                        </m:r>
                      </m:den>
                    </m:f>
                    <m:r>
                      <a:rPr lang="ru-RU" sz="4400" b="1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/>
                          </a:rPr>
                          <m:t>𝟏𝟑</m:t>
                        </m:r>
                      </m:num>
                      <m:den>
                        <m:r>
                          <a:rPr lang="ru-RU" sz="4400" b="1" i="1" smtClean="0">
                            <a:latin typeface="Cambria Math"/>
                          </a:rPr>
                          <m:t>𝟑𝟔</m:t>
                        </m:r>
                      </m:den>
                    </m:f>
                  </m:oMath>
                </a14:m>
                <a:endParaRPr lang="ru-RU" sz="44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626" y="4759068"/>
                <a:ext cx="3300861" cy="108042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13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5165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  <p:bldP spid="16" grpId="0"/>
      <p:bldP spid="17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 fontAlgn="base">
              <a:spcBef>
                <a:spcPct val="20000"/>
              </a:spcBef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Подбери противоположное по значению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слово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ru-RU" dirty="0"/>
              <a:t> </a:t>
            </a:r>
            <a:r>
              <a:rPr lang="ru-RU" dirty="0" smtClean="0"/>
              <a:t>Продолжи </a:t>
            </a:r>
            <a:r>
              <a:rPr lang="ru-RU" dirty="0"/>
              <a:t>по аналогии:</a:t>
            </a:r>
          </a:p>
          <a:p>
            <a:pPr fontAlgn="base"/>
            <a:r>
              <a:rPr lang="ru-RU" dirty="0"/>
              <a:t>плюс-минус;</a:t>
            </a:r>
          </a:p>
          <a:p>
            <a:pPr fontAlgn="base"/>
            <a:r>
              <a:rPr lang="ru-RU" dirty="0"/>
              <a:t>умножение-</a:t>
            </a:r>
          </a:p>
          <a:p>
            <a:pPr fontAlgn="base"/>
            <a:r>
              <a:rPr lang="ru-RU" dirty="0"/>
              <a:t>с</a:t>
            </a:r>
            <a:r>
              <a:rPr lang="ru-RU" dirty="0" smtClean="0"/>
              <a:t>ложение -</a:t>
            </a:r>
            <a:endParaRPr lang="ru-RU" dirty="0"/>
          </a:p>
          <a:p>
            <a:pPr fontAlgn="base"/>
            <a:r>
              <a:rPr lang="ru-RU" dirty="0" smtClean="0"/>
              <a:t>известное-</a:t>
            </a:r>
            <a:endParaRPr lang="ru-RU" dirty="0"/>
          </a:p>
          <a:p>
            <a:pPr fontAlgn="base"/>
            <a:r>
              <a:rPr lang="ru-RU" dirty="0"/>
              <a:t>п</a:t>
            </a:r>
            <a:r>
              <a:rPr lang="ru-RU" dirty="0" smtClean="0"/>
              <a:t>ростое (число)-</a:t>
            </a:r>
            <a:endParaRPr lang="ru-RU" dirty="0"/>
          </a:p>
          <a:p>
            <a:pPr fontAlgn="base"/>
            <a:r>
              <a:rPr lang="ru-RU" dirty="0"/>
              <a:t>т</a:t>
            </a:r>
            <a:r>
              <a:rPr lang="ru-RU" dirty="0" smtClean="0"/>
              <a:t>упой (угол)-</a:t>
            </a:r>
            <a:endParaRPr lang="ru-RU" dirty="0"/>
          </a:p>
          <a:p>
            <a:pPr fontAlgn="base"/>
            <a:r>
              <a:rPr lang="ru-RU" dirty="0"/>
              <a:t>прямая </a:t>
            </a:r>
            <a:r>
              <a:rPr lang="ru-RU" dirty="0" smtClean="0"/>
              <a:t> (линия)-</a:t>
            </a:r>
            <a:endParaRPr lang="ru-RU" dirty="0"/>
          </a:p>
          <a:p>
            <a:pPr fontAlgn="base"/>
            <a:r>
              <a:rPr lang="ru-RU" dirty="0"/>
              <a:t>числитель-</a:t>
            </a:r>
          </a:p>
          <a:p>
            <a:pPr fontAlgn="base"/>
            <a:r>
              <a:rPr lang="ru-RU" dirty="0"/>
              <a:t>целое-</a:t>
            </a:r>
          </a:p>
          <a:p>
            <a:pPr fontAlgn="base"/>
            <a:r>
              <a:rPr lang="ru-RU" dirty="0" smtClean="0"/>
              <a:t>правильная-…?</a:t>
            </a:r>
            <a:endParaRPr lang="ru-RU" dirty="0"/>
          </a:p>
          <a:p>
            <a:endParaRPr lang="ru-RU" dirty="0"/>
          </a:p>
        </p:txBody>
      </p:sp>
      <p:pic>
        <p:nvPicPr>
          <p:cNvPr id="14338" name="Picture 2" descr="http://duma.cherinfo.ru/u/pages/2011/12/29/9e419927ea2c3e36976e50d4609c8f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9624" y="1484784"/>
            <a:ext cx="3384376" cy="423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52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ity-zone.ru/uploads/posts/2010-09/thumbs/1284120324_talisman_sochi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79714"/>
            <a:ext cx="3211990" cy="228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Логическое задание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6000" smtClean="0">
                <a:solidFill>
                  <a:schemeClr val="tx2"/>
                </a:solidFill>
              </a:rPr>
              <a:t>Разность  </a:t>
            </a:r>
            <a:r>
              <a:rPr lang="ru-RU" sz="600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6000" smtClean="0"/>
              <a:t>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6000" smtClean="0"/>
              <a:t>                      </a:t>
            </a:r>
            <a:r>
              <a:rPr lang="ru-RU" sz="6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Сумма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6000" smtClean="0"/>
              <a:t>        </a:t>
            </a:r>
            <a:r>
              <a:rPr lang="ru-RU" sz="60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Множитель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6000" smtClean="0"/>
              <a:t>  </a:t>
            </a:r>
            <a:r>
              <a:rPr lang="ru-RU" sz="600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Уменьшаемое</a:t>
            </a:r>
          </a:p>
        </p:txBody>
      </p:sp>
    </p:spTree>
    <p:extLst>
      <p:ext uri="{BB962C8B-B14F-4D97-AF65-F5344CB8AC3E}">
        <p14:creationId xmlns:p14="http://schemas.microsoft.com/office/powerpoint/2010/main" xmlns="" val="3361414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llf.ru/uploads/posts/2010-09/1285181077_1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3455" y="4252912"/>
            <a:ext cx="3925489" cy="280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4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04800" y="533400"/>
            <a:ext cx="327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5913438" algn="l"/>
              </a:tabLst>
              <a:defRPr/>
            </a:pPr>
            <a:r>
              <a:rPr lang="ru-RU" sz="6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40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Слагаемое 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114800" y="350838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4400">
                <a:solidFill>
                  <a:srgbClr val="800080"/>
                </a:solidFill>
              </a:rPr>
              <a:t>Уменьшаемое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724400" y="4114800"/>
            <a:ext cx="3309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4000" b="1" dirty="0">
                <a:solidFill>
                  <a:srgbClr val="000099"/>
                </a:solidFill>
              </a:rPr>
              <a:t>Слагаемое</a:t>
            </a:r>
            <a:endParaRPr lang="ru-RU" dirty="0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381000" y="3048000"/>
            <a:ext cx="347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4000" b="1">
                <a:solidFill>
                  <a:srgbClr val="FF3300"/>
                </a:solidFill>
              </a:rPr>
              <a:t>Разность</a:t>
            </a:r>
            <a:endParaRPr lang="ru-RU" sz="4000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57200" y="4876800"/>
            <a:ext cx="2066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4000" b="1">
                <a:solidFill>
                  <a:srgbClr val="FF9900"/>
                </a:solidFill>
              </a:rPr>
              <a:t>Сумма</a:t>
            </a:r>
            <a:endParaRPr lang="ru-RU" sz="4000">
              <a:solidFill>
                <a:srgbClr val="FF9900"/>
              </a:solidFill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4267200" y="2057400"/>
            <a:ext cx="396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4000" b="1">
                <a:solidFill>
                  <a:srgbClr val="3333CC"/>
                </a:solidFill>
              </a:rPr>
              <a:t>Вычитаемое</a:t>
            </a:r>
            <a:endParaRPr lang="ru-RU" sz="4000">
              <a:solidFill>
                <a:srgbClr val="3333CC"/>
              </a:solidFill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81000" y="2347913"/>
            <a:ext cx="3276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4000" b="1" dirty="0">
                <a:solidFill>
                  <a:srgbClr val="9900CC"/>
                </a:solidFill>
              </a:rPr>
              <a:t>Делитель</a:t>
            </a:r>
            <a:endParaRPr lang="ru-RU" sz="4000" b="1" i="1" dirty="0"/>
          </a:p>
        </p:txBody>
      </p:sp>
      <p:sp>
        <p:nvSpPr>
          <p:cNvPr id="20490" name="Rectangle 18"/>
          <p:cNvSpPr>
            <a:spLocks noChangeArrowheads="1"/>
          </p:cNvSpPr>
          <p:nvPr/>
        </p:nvSpPr>
        <p:spPr bwMode="auto">
          <a:xfrm>
            <a:off x="2819400" y="5851525"/>
            <a:ext cx="487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4000" b="1" dirty="0">
                <a:solidFill>
                  <a:srgbClr val="000066"/>
                </a:solidFill>
              </a:rPr>
              <a:t>Частное 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3719513" y="3079750"/>
            <a:ext cx="4418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</a:rPr>
              <a:t>Произведение</a:t>
            </a:r>
            <a:endParaRPr 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509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6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3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1" grpId="1"/>
      <p:bldP spid="10252" grpId="0"/>
      <p:bldP spid="10252" grpId="1"/>
      <p:bldP spid="10253" grpId="0"/>
      <p:bldP spid="10253" grpId="1"/>
      <p:bldP spid="10254" grpId="0"/>
      <p:bldP spid="10254" grpId="1"/>
      <p:bldP spid="10255" grpId="0"/>
      <p:bldP spid="10255" grpId="1"/>
      <p:bldP spid="10256" grpId="0"/>
      <p:bldP spid="10256" grpId="1"/>
      <p:bldP spid="10257" grpId="0"/>
      <p:bldP spid="10257" grpId="1"/>
      <p:bldP spid="20490" grpId="0"/>
      <p:bldP spid="10259" grpId="0"/>
      <p:bldP spid="1025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1" name="Picture 151" descr="http://im5-tub-ru.yandex.net/i?id=212997610-57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2544" y="32473"/>
            <a:ext cx="903004" cy="116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69" name="Picture 149" descr="http://www.rupark.com/jpg325561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68"/>
            <a:ext cx="987425" cy="123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Line 19"/>
          <p:cNvSpPr>
            <a:spLocks noChangeShapeType="1"/>
          </p:cNvSpPr>
          <p:nvPr/>
        </p:nvSpPr>
        <p:spPr bwMode="auto">
          <a:xfrm>
            <a:off x="395288" y="1484313"/>
            <a:ext cx="84978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35" name="Group 28"/>
          <p:cNvGrpSpPr>
            <a:grpSpLocks/>
          </p:cNvGrpSpPr>
          <p:nvPr/>
        </p:nvGrpSpPr>
        <p:grpSpPr bwMode="auto">
          <a:xfrm>
            <a:off x="323850" y="1484313"/>
            <a:ext cx="1008063" cy="1657350"/>
            <a:chOff x="657" y="935"/>
            <a:chExt cx="499" cy="863"/>
          </a:xfrm>
        </p:grpSpPr>
        <p:sp>
          <p:nvSpPr>
            <p:cNvPr id="1072" name="AutoShape 20"/>
            <p:cNvSpPr>
              <a:spLocks noChangeArrowheads="1"/>
            </p:cNvSpPr>
            <p:nvPr/>
          </p:nvSpPr>
          <p:spPr bwMode="auto">
            <a:xfrm rot="58240" flipV="1">
              <a:off x="657" y="935"/>
              <a:ext cx="499" cy="86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033" name="Object 27"/>
            <p:cNvGraphicFramePr>
              <a:graphicFrameLocks noChangeAspect="1"/>
            </p:cNvGraphicFramePr>
            <p:nvPr/>
          </p:nvGraphicFramePr>
          <p:xfrm>
            <a:off x="793" y="935"/>
            <a:ext cx="205" cy="578"/>
          </p:xfrm>
          <a:graphic>
            <a:graphicData uri="http://schemas.openxmlformats.org/presentationml/2006/ole">
              <p:oleObj spid="_x0000_s5304" name="Формула" r:id="rId6" imgW="139639" imgH="393529" progId="Equation.3">
                <p:embed/>
              </p:oleObj>
            </a:graphicData>
          </a:graphic>
        </p:graphicFrame>
      </p:grpSp>
      <p:grpSp>
        <p:nvGrpSpPr>
          <p:cNvPr id="1036" name="Group 30"/>
          <p:cNvGrpSpPr>
            <a:grpSpLocks/>
          </p:cNvGrpSpPr>
          <p:nvPr/>
        </p:nvGrpSpPr>
        <p:grpSpPr bwMode="auto">
          <a:xfrm>
            <a:off x="7812088" y="1484313"/>
            <a:ext cx="1079500" cy="1657350"/>
            <a:chOff x="4649" y="935"/>
            <a:chExt cx="499" cy="863"/>
          </a:xfrm>
        </p:grpSpPr>
        <p:sp>
          <p:nvSpPr>
            <p:cNvPr id="1071" name="AutoShape 14"/>
            <p:cNvSpPr>
              <a:spLocks noChangeArrowheads="1"/>
            </p:cNvSpPr>
            <p:nvPr/>
          </p:nvSpPr>
          <p:spPr bwMode="auto">
            <a:xfrm rot="58240" flipV="1">
              <a:off x="4649" y="935"/>
              <a:ext cx="499" cy="86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032" name="Object 29"/>
            <p:cNvGraphicFramePr>
              <a:graphicFrameLocks noChangeAspect="1"/>
            </p:cNvGraphicFramePr>
            <p:nvPr/>
          </p:nvGraphicFramePr>
          <p:xfrm>
            <a:off x="4785" y="935"/>
            <a:ext cx="242" cy="623"/>
          </p:xfrm>
          <a:graphic>
            <a:graphicData uri="http://schemas.openxmlformats.org/presentationml/2006/ole">
              <p:oleObj spid="_x0000_s5305" name="Формула" r:id="rId7" imgW="152334" imgH="393529" progId="Equation.3">
                <p:embed/>
              </p:oleObj>
            </a:graphicData>
          </a:graphic>
        </p:graphicFrame>
      </p:grpSp>
      <p:sp>
        <p:nvSpPr>
          <p:cNvPr id="1037" name="Text Box 31"/>
          <p:cNvSpPr txBox="1">
            <a:spLocks noChangeArrowheads="1"/>
          </p:cNvSpPr>
          <p:nvPr/>
        </p:nvSpPr>
        <p:spPr bwMode="auto">
          <a:xfrm>
            <a:off x="1116013" y="1557338"/>
            <a:ext cx="7207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/>
              <a:t>&lt;</a:t>
            </a:r>
            <a:endParaRPr lang="ru-RU" sz="6600"/>
          </a:p>
        </p:txBody>
      </p:sp>
      <p:sp>
        <p:nvSpPr>
          <p:cNvPr id="1038" name="Rectangle 32"/>
          <p:cNvSpPr>
            <a:spLocks noChangeArrowheads="1"/>
          </p:cNvSpPr>
          <p:nvPr/>
        </p:nvSpPr>
        <p:spPr bwMode="auto">
          <a:xfrm>
            <a:off x="7308850" y="1484313"/>
            <a:ext cx="6731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/>
              <a:t>&lt;</a:t>
            </a:r>
            <a:endParaRPr lang="ru-RU" sz="6600"/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3000375" y="4071938"/>
            <a:ext cx="1728788" cy="1800225"/>
            <a:chOff x="3787" y="2387"/>
            <a:chExt cx="1089" cy="1134"/>
          </a:xfrm>
        </p:grpSpPr>
        <p:sp>
          <p:nvSpPr>
            <p:cNvPr id="1070" name="AutoShape 25"/>
            <p:cNvSpPr>
              <a:spLocks noChangeArrowheads="1"/>
            </p:cNvSpPr>
            <p:nvPr/>
          </p:nvSpPr>
          <p:spPr bwMode="auto">
            <a:xfrm>
              <a:off x="3787" y="2387"/>
              <a:ext cx="1089" cy="1134"/>
            </a:xfrm>
            <a:prstGeom prst="sun">
              <a:avLst>
                <a:gd name="adj" fmla="val 25000"/>
              </a:avLst>
            </a:prstGeom>
            <a:solidFill>
              <a:srgbClr val="E3F1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031" name="Object 3"/>
            <p:cNvGraphicFramePr>
              <a:graphicFrameLocks noChangeAspect="1"/>
            </p:cNvGraphicFramePr>
            <p:nvPr/>
          </p:nvGraphicFramePr>
          <p:xfrm>
            <a:off x="4150" y="2614"/>
            <a:ext cx="362" cy="623"/>
          </p:xfrm>
          <a:graphic>
            <a:graphicData uri="http://schemas.openxmlformats.org/presentationml/2006/ole">
              <p:oleObj spid="_x0000_s5306" name="Формула" r:id="rId8" imgW="228501" imgH="393529" progId="Equation.3">
                <p:embed/>
              </p:oleObj>
            </a:graphicData>
          </a:graphic>
        </p:graphicFrame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7596188" y="5013325"/>
            <a:ext cx="1296987" cy="1296988"/>
            <a:chOff x="4785" y="3158"/>
            <a:chExt cx="817" cy="817"/>
          </a:xfrm>
        </p:grpSpPr>
        <p:sp>
          <p:nvSpPr>
            <p:cNvPr id="1069" name="AutoShape 10"/>
            <p:cNvSpPr>
              <a:spLocks noChangeArrowheads="1"/>
            </p:cNvSpPr>
            <p:nvPr/>
          </p:nvSpPr>
          <p:spPr bwMode="auto">
            <a:xfrm flipV="1">
              <a:off x="4785" y="3158"/>
              <a:ext cx="817" cy="817"/>
            </a:xfrm>
            <a:prstGeom prst="triangle">
              <a:avLst>
                <a:gd name="adj" fmla="val 50000"/>
              </a:avLst>
            </a:prstGeom>
            <a:solidFill>
              <a:srgbClr val="A2FCA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030" name="Object 2"/>
            <p:cNvGraphicFramePr>
              <a:graphicFrameLocks noChangeAspect="1"/>
            </p:cNvGraphicFramePr>
            <p:nvPr/>
          </p:nvGraphicFramePr>
          <p:xfrm>
            <a:off x="5012" y="3158"/>
            <a:ext cx="362" cy="623"/>
          </p:xfrm>
          <a:graphic>
            <a:graphicData uri="http://schemas.openxmlformats.org/presentationml/2006/ole">
              <p:oleObj spid="_x0000_s5307" name="Формула" r:id="rId9" imgW="228501" imgH="393529" progId="Equation.3">
                <p:embed/>
              </p:oleObj>
            </a:graphicData>
          </a:graphic>
        </p:graphicFrame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5857875" y="4143375"/>
            <a:ext cx="1728788" cy="1800225"/>
            <a:chOff x="3787" y="2387"/>
            <a:chExt cx="1089" cy="1134"/>
          </a:xfrm>
        </p:grpSpPr>
        <p:sp>
          <p:nvSpPr>
            <p:cNvPr id="1068" name="AutoShape 25"/>
            <p:cNvSpPr>
              <a:spLocks noChangeArrowheads="1"/>
            </p:cNvSpPr>
            <p:nvPr/>
          </p:nvSpPr>
          <p:spPr bwMode="auto">
            <a:xfrm>
              <a:off x="3787" y="2387"/>
              <a:ext cx="1089" cy="1134"/>
            </a:xfrm>
            <a:prstGeom prst="sun">
              <a:avLst>
                <a:gd name="adj" fmla="val 25000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029" name="Object 41"/>
            <p:cNvGraphicFramePr>
              <a:graphicFrameLocks noChangeAspect="1"/>
            </p:cNvGraphicFramePr>
            <p:nvPr/>
          </p:nvGraphicFramePr>
          <p:xfrm>
            <a:off x="4170" y="2614"/>
            <a:ext cx="321" cy="623"/>
          </p:xfrm>
          <a:graphic>
            <a:graphicData uri="http://schemas.openxmlformats.org/presentationml/2006/ole">
              <p:oleObj spid="_x0000_s5308" name="Формула" r:id="rId10" imgW="203112" imgH="393529" progId="Equation.3">
                <p:embed/>
              </p:oleObj>
            </a:graphicData>
          </a:graphic>
        </p:graphicFrame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696913" y="4429125"/>
            <a:ext cx="1296987" cy="1296988"/>
            <a:chOff x="4819" y="3158"/>
            <a:chExt cx="817" cy="817"/>
          </a:xfrm>
        </p:grpSpPr>
        <p:sp>
          <p:nvSpPr>
            <p:cNvPr id="1067" name="AutoShape 10"/>
            <p:cNvSpPr>
              <a:spLocks noChangeArrowheads="1"/>
            </p:cNvSpPr>
            <p:nvPr/>
          </p:nvSpPr>
          <p:spPr bwMode="auto">
            <a:xfrm flipV="1">
              <a:off x="4819" y="3158"/>
              <a:ext cx="817" cy="817"/>
            </a:xfrm>
            <a:prstGeom prst="triangle">
              <a:avLst>
                <a:gd name="adj" fmla="val 50000"/>
              </a:avLst>
            </a:prstGeom>
            <a:solidFill>
              <a:srgbClr val="A2FCA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028" name="Object 43"/>
            <p:cNvGraphicFramePr>
              <a:graphicFrameLocks noChangeAspect="1"/>
            </p:cNvGraphicFramePr>
            <p:nvPr/>
          </p:nvGraphicFramePr>
          <p:xfrm>
            <a:off x="5012" y="3158"/>
            <a:ext cx="362" cy="623"/>
          </p:xfrm>
          <a:graphic>
            <a:graphicData uri="http://schemas.openxmlformats.org/presentationml/2006/ole">
              <p:oleObj spid="_x0000_s5309" name="Формула" r:id="rId11" imgW="228501" imgH="393529" progId="Equation.3">
                <p:embed/>
              </p:oleObj>
            </a:graphicData>
          </a:graphic>
        </p:graphicFrame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1857375" y="5286375"/>
            <a:ext cx="1439863" cy="1268413"/>
            <a:chOff x="3243" y="3330"/>
            <a:chExt cx="907" cy="799"/>
          </a:xfrm>
        </p:grpSpPr>
        <p:sp>
          <p:nvSpPr>
            <p:cNvPr id="1066" name="AutoShape 22"/>
            <p:cNvSpPr>
              <a:spLocks noChangeArrowheads="1"/>
            </p:cNvSpPr>
            <p:nvPr/>
          </p:nvSpPr>
          <p:spPr bwMode="auto">
            <a:xfrm>
              <a:off x="3243" y="3330"/>
              <a:ext cx="907" cy="799"/>
            </a:xfrm>
            <a:custGeom>
              <a:avLst/>
              <a:gdLst>
                <a:gd name="T0" fmla="*/ 19 w 21600"/>
                <a:gd name="T1" fmla="*/ 3 h 21600"/>
                <a:gd name="T2" fmla="*/ 5 w 21600"/>
                <a:gd name="T3" fmla="*/ 15 h 21600"/>
                <a:gd name="T4" fmla="*/ 19 w 21600"/>
                <a:gd name="T5" fmla="*/ 30 h 21600"/>
                <a:gd name="T6" fmla="*/ 33 w 21600"/>
                <a:gd name="T7" fmla="*/ 15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9 w 21600"/>
                <a:gd name="T13" fmla="*/ 2271 h 21600"/>
                <a:gd name="T14" fmla="*/ 16551 w 21600"/>
                <a:gd name="T15" fmla="*/ 13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027" name="Object 37"/>
            <p:cNvGraphicFramePr>
              <a:graphicFrameLocks noChangeAspect="1"/>
            </p:cNvGraphicFramePr>
            <p:nvPr/>
          </p:nvGraphicFramePr>
          <p:xfrm>
            <a:off x="3603" y="3375"/>
            <a:ext cx="259" cy="668"/>
          </p:xfrm>
          <a:graphic>
            <a:graphicData uri="http://schemas.openxmlformats.org/presentationml/2006/ole">
              <p:oleObj spid="_x0000_s5310" name="Формула" r:id="rId12" imgW="152334" imgH="393529" progId="Equation.3">
                <p:embed/>
              </p:oleObj>
            </a:graphicData>
          </a:graphic>
        </p:graphicFrame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4786313" y="5286375"/>
            <a:ext cx="1439862" cy="1412875"/>
            <a:chOff x="1791" y="3430"/>
            <a:chExt cx="817" cy="890"/>
          </a:xfrm>
        </p:grpSpPr>
        <p:sp>
          <p:nvSpPr>
            <p:cNvPr id="1065" name="AutoShape 24"/>
            <p:cNvSpPr>
              <a:spLocks noChangeArrowheads="1"/>
            </p:cNvSpPr>
            <p:nvPr/>
          </p:nvSpPr>
          <p:spPr bwMode="auto">
            <a:xfrm>
              <a:off x="1791" y="3430"/>
              <a:ext cx="817" cy="890"/>
            </a:xfrm>
            <a:custGeom>
              <a:avLst/>
              <a:gdLst>
                <a:gd name="T0" fmla="*/ 16 w 21600"/>
                <a:gd name="T1" fmla="*/ 4 h 21600"/>
                <a:gd name="T2" fmla="*/ 4 w 21600"/>
                <a:gd name="T3" fmla="*/ 18 h 21600"/>
                <a:gd name="T4" fmla="*/ 16 w 21600"/>
                <a:gd name="T5" fmla="*/ 37 h 21600"/>
                <a:gd name="T6" fmla="*/ 27 w 21600"/>
                <a:gd name="T7" fmla="*/ 1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50 w 21600"/>
                <a:gd name="T13" fmla="*/ 2281 h 21600"/>
                <a:gd name="T14" fmla="*/ 16550 w 21600"/>
                <a:gd name="T15" fmla="*/ 1368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E3F1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026" name="Object 33"/>
            <p:cNvGraphicFramePr>
              <a:graphicFrameLocks noChangeAspect="1"/>
            </p:cNvGraphicFramePr>
            <p:nvPr/>
          </p:nvGraphicFramePr>
          <p:xfrm>
            <a:off x="2018" y="3475"/>
            <a:ext cx="369" cy="635"/>
          </p:xfrm>
          <a:graphic>
            <a:graphicData uri="http://schemas.openxmlformats.org/presentationml/2006/ole">
              <p:oleObj spid="_x0000_s5311" name="Формула" r:id="rId13" imgW="228501" imgH="393529" progId="Equation.3">
                <p:embed/>
              </p:oleObj>
            </a:graphicData>
          </a:graphic>
        </p:graphicFrame>
      </p:grpSp>
      <p:grpSp>
        <p:nvGrpSpPr>
          <p:cNvPr id="10" name="Группа 60"/>
          <p:cNvGrpSpPr>
            <a:grpSpLocks/>
          </p:cNvGrpSpPr>
          <p:nvPr/>
        </p:nvGrpSpPr>
        <p:grpSpPr bwMode="auto">
          <a:xfrm>
            <a:off x="5143500" y="3429000"/>
            <a:ext cx="785813" cy="1016000"/>
            <a:chOff x="1643042" y="3429000"/>
            <a:chExt cx="785818" cy="1015663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1643042" y="3571828"/>
              <a:ext cx="785818" cy="8569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64" name="TextBox 59"/>
            <p:cNvSpPr txBox="1">
              <a:spLocks noChangeArrowheads="1"/>
            </p:cNvSpPr>
            <p:nvPr/>
          </p:nvSpPr>
          <p:spPr bwMode="auto">
            <a:xfrm>
              <a:off x="1714480" y="3429000"/>
              <a:ext cx="571504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000">
                  <a:solidFill>
                    <a:srgbClr val="FF0000"/>
                  </a:solidFill>
                </a:rPr>
                <a:t>н</a:t>
              </a:r>
            </a:p>
          </p:txBody>
        </p:sp>
      </p:grpSp>
      <p:grpSp>
        <p:nvGrpSpPr>
          <p:cNvPr id="11" name="Группа 61"/>
          <p:cNvGrpSpPr>
            <a:grpSpLocks/>
          </p:cNvGrpSpPr>
          <p:nvPr/>
        </p:nvGrpSpPr>
        <p:grpSpPr bwMode="auto">
          <a:xfrm>
            <a:off x="3429000" y="3429000"/>
            <a:ext cx="785813" cy="1016000"/>
            <a:chOff x="1643042" y="3429000"/>
            <a:chExt cx="785818" cy="1015663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1643042" y="3571828"/>
              <a:ext cx="785818" cy="8569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62" name="TextBox 63"/>
            <p:cNvSpPr txBox="1">
              <a:spLocks noChangeArrowheads="1"/>
            </p:cNvSpPr>
            <p:nvPr/>
          </p:nvSpPr>
          <p:spPr bwMode="auto">
            <a:xfrm>
              <a:off x="1714480" y="3429000"/>
              <a:ext cx="571504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000">
                  <a:solidFill>
                    <a:srgbClr val="FF0000"/>
                  </a:solidFill>
                </a:rPr>
                <a:t>а</a:t>
              </a:r>
            </a:p>
          </p:txBody>
        </p:sp>
      </p:grpSp>
      <p:grpSp>
        <p:nvGrpSpPr>
          <p:cNvPr id="12" name="Группа 64"/>
          <p:cNvGrpSpPr>
            <a:grpSpLocks/>
          </p:cNvGrpSpPr>
          <p:nvPr/>
        </p:nvGrpSpPr>
        <p:grpSpPr bwMode="auto">
          <a:xfrm>
            <a:off x="6572250" y="3429000"/>
            <a:ext cx="785813" cy="1016000"/>
            <a:chOff x="1643042" y="3429000"/>
            <a:chExt cx="785818" cy="1015663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1643042" y="3571828"/>
              <a:ext cx="785818" cy="8569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60" name="TextBox 66"/>
            <p:cNvSpPr txBox="1">
              <a:spLocks noChangeArrowheads="1"/>
            </p:cNvSpPr>
            <p:nvPr/>
          </p:nvSpPr>
          <p:spPr bwMode="auto">
            <a:xfrm>
              <a:off x="1714480" y="3429000"/>
              <a:ext cx="571504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000">
                  <a:solidFill>
                    <a:srgbClr val="FF0000"/>
                  </a:solidFill>
                </a:rPr>
                <a:t>у</a:t>
              </a:r>
            </a:p>
          </p:txBody>
        </p:sp>
      </p:grpSp>
      <p:grpSp>
        <p:nvGrpSpPr>
          <p:cNvPr id="13" name="Группа 67"/>
          <p:cNvGrpSpPr>
            <a:grpSpLocks/>
          </p:cNvGrpSpPr>
          <p:nvPr/>
        </p:nvGrpSpPr>
        <p:grpSpPr bwMode="auto">
          <a:xfrm>
            <a:off x="1857375" y="3429000"/>
            <a:ext cx="785813" cy="1016000"/>
            <a:chOff x="1643042" y="3429000"/>
            <a:chExt cx="785818" cy="1015663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1643042" y="3571828"/>
              <a:ext cx="785818" cy="8569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58" name="TextBox 69"/>
            <p:cNvSpPr txBox="1">
              <a:spLocks noChangeArrowheads="1"/>
            </p:cNvSpPr>
            <p:nvPr/>
          </p:nvSpPr>
          <p:spPr bwMode="auto">
            <a:xfrm>
              <a:off x="1714480" y="3429000"/>
              <a:ext cx="571504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000">
                  <a:solidFill>
                    <a:srgbClr val="FF0000"/>
                  </a:solidFill>
                </a:rPr>
                <a:t>л</a:t>
              </a:r>
            </a:p>
          </p:txBody>
        </p:sp>
      </p:grpSp>
      <p:grpSp>
        <p:nvGrpSpPr>
          <p:cNvPr id="14" name="Группа 70"/>
          <p:cNvGrpSpPr>
            <a:grpSpLocks/>
          </p:cNvGrpSpPr>
          <p:nvPr/>
        </p:nvGrpSpPr>
        <p:grpSpPr bwMode="auto">
          <a:xfrm>
            <a:off x="357188" y="3429000"/>
            <a:ext cx="785812" cy="1016000"/>
            <a:chOff x="1643042" y="3429000"/>
            <a:chExt cx="785818" cy="1015663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1643042" y="3571828"/>
              <a:ext cx="785818" cy="8569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56" name="TextBox 72"/>
            <p:cNvSpPr txBox="1">
              <a:spLocks noChangeArrowheads="1"/>
            </p:cNvSpPr>
            <p:nvPr/>
          </p:nvSpPr>
          <p:spPr bwMode="auto">
            <a:xfrm>
              <a:off x="1714480" y="3429000"/>
              <a:ext cx="571504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000" dirty="0">
                  <a:solidFill>
                    <a:srgbClr val="FF0000"/>
                  </a:solidFill>
                </a:rPr>
                <a:t>п</a:t>
              </a:r>
            </a:p>
          </p:txBody>
        </p:sp>
      </p:grpSp>
      <p:grpSp>
        <p:nvGrpSpPr>
          <p:cNvPr id="15" name="Группа 73"/>
          <p:cNvGrpSpPr>
            <a:grpSpLocks/>
          </p:cNvGrpSpPr>
          <p:nvPr/>
        </p:nvGrpSpPr>
        <p:grpSpPr bwMode="auto">
          <a:xfrm>
            <a:off x="7858125" y="3429000"/>
            <a:ext cx="785813" cy="1016000"/>
            <a:chOff x="1643042" y="3429000"/>
            <a:chExt cx="785818" cy="1015663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1643042" y="3571828"/>
              <a:ext cx="785818" cy="8569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54" name="TextBox 75"/>
            <p:cNvSpPr txBox="1">
              <a:spLocks noChangeArrowheads="1"/>
            </p:cNvSpPr>
            <p:nvPr/>
          </p:nvSpPr>
          <p:spPr bwMode="auto">
            <a:xfrm>
              <a:off x="1714480" y="3429000"/>
              <a:ext cx="571504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000">
                  <a:solidFill>
                    <a:srgbClr val="FF0000"/>
                  </a:solidFill>
                </a:rPr>
                <a:t>д</a:t>
              </a:r>
            </a:p>
          </p:txBody>
        </p:sp>
      </p:grpSp>
      <p:sp>
        <p:nvSpPr>
          <p:cNvPr id="1052" name="TextBox 76"/>
          <p:cNvSpPr txBox="1">
            <a:spLocks noChangeArrowheads="1"/>
          </p:cNvSpPr>
          <p:nvPr/>
        </p:nvSpPr>
        <p:spPr bwMode="auto">
          <a:xfrm>
            <a:off x="395288" y="0"/>
            <a:ext cx="8215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Выберите дроби, удовлетворяющие неравенству</a:t>
            </a:r>
          </a:p>
        </p:txBody>
      </p:sp>
      <p:pic>
        <p:nvPicPr>
          <p:cNvPr id="5243" name="Picture 123" descr="http://school.xvatit.com/images/c/c0/Mat5-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81828"/>
            <a:ext cx="4520530" cy="678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883266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-0.14844 -0.3824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0" y="-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1475 -0.429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-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46233 -0.5520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2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1809 -0.5523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2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214313"/>
            <a:ext cx="463867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5429250" y="3071813"/>
            <a:ext cx="771525" cy="1200150"/>
            <a:chOff x="3428992" y="3071810"/>
            <a:chExt cx="771525" cy="1200150"/>
          </a:xfrm>
        </p:grpSpPr>
        <p:pic>
          <p:nvPicPr>
            <p:cNvPr id="38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8992" y="3071810"/>
              <a:ext cx="771525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</p:spPr>
        </p:pic>
        <p:graphicFrame>
          <p:nvGraphicFramePr>
            <p:cNvPr id="2056" name="Object 2"/>
            <p:cNvGraphicFramePr>
              <a:graphicFrameLocks noChangeAspect="1"/>
            </p:cNvGraphicFramePr>
            <p:nvPr/>
          </p:nvGraphicFramePr>
          <p:xfrm>
            <a:off x="3643306" y="3357562"/>
            <a:ext cx="493409" cy="882654"/>
          </p:xfrm>
          <a:graphic>
            <a:graphicData uri="http://schemas.openxmlformats.org/presentationml/2006/ole">
              <p:oleObj spid="_x0000_s4315" name="Формула" r:id="rId6" imgW="152334" imgH="393529" progId="Equation.3">
                <p:embed/>
              </p:oleObj>
            </a:graphicData>
          </a:graphic>
        </p:graphicFrame>
      </p:grpSp>
      <p:grpSp>
        <p:nvGrpSpPr>
          <p:cNvPr id="3" name="Группа 28"/>
          <p:cNvGrpSpPr>
            <a:grpSpLocks/>
          </p:cNvGrpSpPr>
          <p:nvPr/>
        </p:nvGrpSpPr>
        <p:grpSpPr bwMode="auto">
          <a:xfrm>
            <a:off x="5715000" y="714375"/>
            <a:ext cx="771525" cy="1220788"/>
            <a:chOff x="3357554" y="571480"/>
            <a:chExt cx="771525" cy="1220795"/>
          </a:xfrm>
        </p:grpSpPr>
        <p:pic>
          <p:nvPicPr>
            <p:cNvPr id="2118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7554" y="571480"/>
              <a:ext cx="771525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055" name="Object 3"/>
            <p:cNvGraphicFramePr>
              <a:graphicFrameLocks noChangeAspect="1"/>
            </p:cNvGraphicFramePr>
            <p:nvPr/>
          </p:nvGraphicFramePr>
          <p:xfrm>
            <a:off x="3571868" y="857232"/>
            <a:ext cx="361952" cy="935043"/>
          </p:xfrm>
          <a:graphic>
            <a:graphicData uri="http://schemas.openxmlformats.org/presentationml/2006/ole">
              <p:oleObj spid="_x0000_s4316" name="Формула" r:id="rId7" imgW="152334" imgH="393529" progId="Equation.3">
                <p:embed/>
              </p:oleObj>
            </a:graphicData>
          </a:graphic>
        </p:graphicFrame>
      </p:grpSp>
      <p:sp>
        <p:nvSpPr>
          <p:cNvPr id="2061" name="TextBox 36"/>
          <p:cNvSpPr txBox="1">
            <a:spLocks noChangeArrowheads="1"/>
          </p:cNvSpPr>
          <p:nvPr/>
        </p:nvSpPr>
        <p:spPr bwMode="auto">
          <a:xfrm>
            <a:off x="214313" y="428625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/>
              <a:t>Найди дроби, большие </a:t>
            </a:r>
          </a:p>
        </p:txBody>
      </p:sp>
      <p:sp>
        <p:nvSpPr>
          <p:cNvPr id="2062" name="TextBox 39"/>
          <p:cNvSpPr txBox="1">
            <a:spLocks noChangeArrowheads="1"/>
          </p:cNvSpPr>
          <p:nvPr/>
        </p:nvSpPr>
        <p:spPr bwMode="auto">
          <a:xfrm>
            <a:off x="214313" y="1000125"/>
            <a:ext cx="42148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и щелкни по ним мышкой:</a:t>
            </a: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46731294"/>
              </p:ext>
            </p:extLst>
          </p:nvPr>
        </p:nvGraphicFramePr>
        <p:xfrm>
          <a:off x="4379407" y="116681"/>
          <a:ext cx="584200" cy="1208088"/>
        </p:xfrm>
        <a:graphic>
          <a:graphicData uri="http://schemas.openxmlformats.org/presentationml/2006/ole">
            <p:oleObj spid="_x0000_s4317" name="Формула" r:id="rId8" imgW="190417" imgH="393529" progId="Equation.3">
              <p:embed/>
            </p:oleObj>
          </a:graphicData>
        </a:graphic>
      </p:graphicFrame>
      <p:grpSp>
        <p:nvGrpSpPr>
          <p:cNvPr id="4" name="Группа 36"/>
          <p:cNvGrpSpPr>
            <a:grpSpLocks/>
          </p:cNvGrpSpPr>
          <p:nvPr/>
        </p:nvGrpSpPr>
        <p:grpSpPr bwMode="auto">
          <a:xfrm>
            <a:off x="4572000" y="2071687"/>
            <a:ext cx="771525" cy="1200149"/>
            <a:chOff x="3428992" y="3071810"/>
            <a:chExt cx="771525" cy="1200150"/>
          </a:xfrm>
        </p:grpSpPr>
        <p:pic>
          <p:nvPicPr>
            <p:cNvPr id="44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8992" y="3071810"/>
              <a:ext cx="771525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</p:spPr>
        </p:pic>
        <p:graphicFrame>
          <p:nvGraphicFramePr>
            <p:cNvPr id="205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18497813"/>
                </p:ext>
              </p:extLst>
            </p:nvPr>
          </p:nvGraphicFramePr>
          <p:xfrm>
            <a:off x="3643306" y="3357563"/>
            <a:ext cx="493409" cy="882655"/>
          </p:xfrm>
          <a:graphic>
            <a:graphicData uri="http://schemas.openxmlformats.org/presentationml/2006/ole">
              <p:oleObj spid="_x0000_s4318" name="Формула" r:id="rId9" imgW="152280" imgH="393480" progId="Equation.3">
                <p:embed/>
              </p:oleObj>
            </a:graphicData>
          </a:graphic>
        </p:graphicFrame>
      </p:grpSp>
      <p:grpSp>
        <p:nvGrpSpPr>
          <p:cNvPr id="5" name="Группа 36"/>
          <p:cNvGrpSpPr>
            <a:grpSpLocks/>
          </p:cNvGrpSpPr>
          <p:nvPr/>
        </p:nvGrpSpPr>
        <p:grpSpPr bwMode="auto">
          <a:xfrm>
            <a:off x="6072198" y="1928813"/>
            <a:ext cx="985839" cy="1239837"/>
            <a:chOff x="3286116" y="3000372"/>
            <a:chExt cx="985839" cy="1239837"/>
          </a:xfrm>
        </p:grpSpPr>
        <p:pic>
          <p:nvPicPr>
            <p:cNvPr id="55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86116" y="3000372"/>
              <a:ext cx="985839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</p:spPr>
        </p:pic>
        <p:graphicFrame>
          <p:nvGraphicFramePr>
            <p:cNvPr id="205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812442575"/>
                </p:ext>
              </p:extLst>
            </p:nvPr>
          </p:nvGraphicFramePr>
          <p:xfrm>
            <a:off x="3519468" y="3357559"/>
            <a:ext cx="741363" cy="882650"/>
          </p:xfrm>
          <a:graphic>
            <a:graphicData uri="http://schemas.openxmlformats.org/presentationml/2006/ole">
              <p:oleObj spid="_x0000_s4319" name="Формула" r:id="rId10" imgW="228600" imgH="393480" progId="Equation.3">
                <p:embed/>
              </p:oleObj>
            </a:graphicData>
          </a:graphic>
        </p:graphicFrame>
      </p:grpSp>
      <p:grpSp>
        <p:nvGrpSpPr>
          <p:cNvPr id="6" name="Группа 36"/>
          <p:cNvGrpSpPr>
            <a:grpSpLocks/>
          </p:cNvGrpSpPr>
          <p:nvPr/>
        </p:nvGrpSpPr>
        <p:grpSpPr bwMode="auto">
          <a:xfrm>
            <a:off x="7000875" y="857250"/>
            <a:ext cx="790575" cy="1200150"/>
            <a:chOff x="3428992" y="3071810"/>
            <a:chExt cx="790558" cy="1200150"/>
          </a:xfrm>
        </p:grpSpPr>
        <p:pic>
          <p:nvPicPr>
            <p:cNvPr id="62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8992" y="3071810"/>
              <a:ext cx="771525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</p:spPr>
        </p:pic>
        <p:graphicFrame>
          <p:nvGraphicFramePr>
            <p:cNvPr id="2052" name="Object 17"/>
            <p:cNvGraphicFramePr>
              <a:graphicFrameLocks noChangeAspect="1"/>
            </p:cNvGraphicFramePr>
            <p:nvPr/>
          </p:nvGraphicFramePr>
          <p:xfrm>
            <a:off x="3560738" y="3357578"/>
            <a:ext cx="658812" cy="882650"/>
          </p:xfrm>
          <a:graphic>
            <a:graphicData uri="http://schemas.openxmlformats.org/presentationml/2006/ole">
              <p:oleObj spid="_x0000_s4320" name="Формула" r:id="rId11" imgW="203112" imgH="393529" progId="Equation.3">
                <p:embed/>
              </p:oleObj>
            </a:graphicData>
          </a:graphic>
        </p:graphicFrame>
      </p:grpSp>
      <p:grpSp>
        <p:nvGrpSpPr>
          <p:cNvPr id="7" name="Группа 67"/>
          <p:cNvGrpSpPr>
            <a:grpSpLocks/>
          </p:cNvGrpSpPr>
          <p:nvPr/>
        </p:nvGrpSpPr>
        <p:grpSpPr bwMode="auto">
          <a:xfrm>
            <a:off x="7715250" y="1928813"/>
            <a:ext cx="771525" cy="1220787"/>
            <a:chOff x="3357554" y="571480"/>
            <a:chExt cx="771525" cy="1220798"/>
          </a:xfrm>
        </p:grpSpPr>
        <p:pic>
          <p:nvPicPr>
            <p:cNvPr id="2114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7554" y="571480"/>
              <a:ext cx="771525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05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724493622"/>
                </p:ext>
              </p:extLst>
            </p:nvPr>
          </p:nvGraphicFramePr>
          <p:xfrm>
            <a:off x="3586154" y="857233"/>
            <a:ext cx="331788" cy="935045"/>
          </p:xfrm>
          <a:graphic>
            <a:graphicData uri="http://schemas.openxmlformats.org/presentationml/2006/ole">
              <p:oleObj spid="_x0000_s4321" name="Формула" r:id="rId12" imgW="139680" imgH="393480" progId="Equation.3">
                <p:embed/>
              </p:oleObj>
            </a:graphicData>
          </a:graphic>
        </p:graphicFrame>
      </p:grpSp>
      <p:grpSp>
        <p:nvGrpSpPr>
          <p:cNvPr id="8" name="Группа 78"/>
          <p:cNvGrpSpPr>
            <a:grpSpLocks/>
          </p:cNvGrpSpPr>
          <p:nvPr/>
        </p:nvGrpSpPr>
        <p:grpSpPr bwMode="auto">
          <a:xfrm>
            <a:off x="4000500" y="5857875"/>
            <a:ext cx="928688" cy="1000125"/>
            <a:chOff x="4000496" y="5857868"/>
            <a:chExt cx="928694" cy="1000132"/>
          </a:xfrm>
        </p:grpSpPr>
        <p:grpSp>
          <p:nvGrpSpPr>
            <p:cNvPr id="2105" name="Группа 68"/>
            <p:cNvGrpSpPr>
              <a:grpSpLocks/>
            </p:cNvGrpSpPr>
            <p:nvPr/>
          </p:nvGrpSpPr>
          <p:grpSpPr bwMode="auto">
            <a:xfrm>
              <a:off x="4000496" y="5857868"/>
              <a:ext cx="785818" cy="1000132"/>
              <a:chOff x="806297" y="2634272"/>
              <a:chExt cx="785818" cy="1000132"/>
            </a:xfrm>
          </p:grpSpPr>
          <p:sp>
            <p:nvSpPr>
              <p:cNvPr id="70" name="Сердце 69"/>
              <p:cNvSpPr/>
              <p:nvPr/>
            </p:nvSpPr>
            <p:spPr>
              <a:xfrm rot="2557065">
                <a:off x="806297" y="2634272"/>
                <a:ext cx="785818" cy="1000132"/>
              </a:xfrm>
              <a:prstGeom prst="hear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72" name="Прямая соединительная линия 71"/>
              <p:cNvCxnSpPr>
                <a:stCxn id="70" idx="1"/>
              </p:cNvCxnSpPr>
              <p:nvPr/>
            </p:nvCxnSpPr>
            <p:spPr>
              <a:xfrm rot="5400000" flipH="1" flipV="1">
                <a:off x="827728" y="2738255"/>
                <a:ext cx="796931" cy="731843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Дуга 72"/>
              <p:cNvSpPr/>
              <p:nvPr/>
            </p:nvSpPr>
            <p:spPr>
              <a:xfrm>
                <a:off x="1142849" y="2715236"/>
                <a:ext cx="142876" cy="28575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4" name="Дуга 73"/>
              <p:cNvSpPr/>
              <p:nvPr/>
            </p:nvSpPr>
            <p:spPr>
              <a:xfrm>
                <a:off x="1285725" y="3072425"/>
                <a:ext cx="285752" cy="71439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5" name="Дуга 74"/>
              <p:cNvSpPr/>
              <p:nvPr/>
            </p:nvSpPr>
            <p:spPr>
              <a:xfrm>
                <a:off x="857097" y="3000988"/>
                <a:ext cx="285752" cy="71437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6" name="Дуга 75"/>
              <p:cNvSpPr/>
              <p:nvPr/>
            </p:nvSpPr>
            <p:spPr>
              <a:xfrm>
                <a:off x="1214288" y="3143864"/>
                <a:ext cx="142876" cy="28575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7" name="Дуга 76"/>
              <p:cNvSpPr/>
              <p:nvPr/>
            </p:nvSpPr>
            <p:spPr>
              <a:xfrm>
                <a:off x="1142849" y="3286740"/>
                <a:ext cx="46038" cy="214313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2106" name="TextBox 77"/>
            <p:cNvSpPr txBox="1">
              <a:spLocks noChangeArrowheads="1"/>
            </p:cNvSpPr>
            <p:nvPr/>
          </p:nvSpPr>
          <p:spPr bwMode="auto">
            <a:xfrm>
              <a:off x="4143372" y="5857892"/>
              <a:ext cx="78581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dirty="0" smtClean="0"/>
                <a:t>С</a:t>
              </a:r>
              <a:endParaRPr lang="ru-RU" sz="4400" dirty="0"/>
            </a:p>
          </p:txBody>
        </p:sp>
      </p:grpSp>
      <p:grpSp>
        <p:nvGrpSpPr>
          <p:cNvPr id="10" name="Группа 80"/>
          <p:cNvGrpSpPr>
            <a:grpSpLocks/>
          </p:cNvGrpSpPr>
          <p:nvPr/>
        </p:nvGrpSpPr>
        <p:grpSpPr bwMode="auto">
          <a:xfrm>
            <a:off x="5000625" y="5643563"/>
            <a:ext cx="1000125" cy="1000125"/>
            <a:chOff x="5000628" y="5643578"/>
            <a:chExt cx="1000132" cy="1000132"/>
          </a:xfrm>
        </p:grpSpPr>
        <p:grpSp>
          <p:nvGrpSpPr>
            <p:cNvPr id="11" name="Группа 59"/>
            <p:cNvGrpSpPr/>
            <p:nvPr/>
          </p:nvGrpSpPr>
          <p:grpSpPr>
            <a:xfrm flipV="1">
              <a:off x="5000628" y="5643578"/>
              <a:ext cx="785818" cy="1000132"/>
              <a:chOff x="806297" y="2634272"/>
              <a:chExt cx="785818" cy="1000132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sp>
            <p:nvSpPr>
              <p:cNvPr id="61" name="Сердце 60"/>
              <p:cNvSpPr/>
              <p:nvPr/>
            </p:nvSpPr>
            <p:spPr>
              <a:xfrm rot="2557065">
                <a:off x="806297" y="2634272"/>
                <a:ext cx="785818" cy="1000132"/>
              </a:xfrm>
              <a:prstGeom prst="hear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63" name="Прямая соединительная линия 62"/>
              <p:cNvCxnSpPr>
                <a:stCxn id="61" idx="1"/>
              </p:cNvCxnSpPr>
              <p:nvPr/>
            </p:nvCxnSpPr>
            <p:spPr>
              <a:xfrm rot="5400000" flipH="1" flipV="1">
                <a:off x="828052" y="2738267"/>
                <a:ext cx="796620" cy="731506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Дуга 63"/>
              <p:cNvSpPr/>
              <p:nvPr/>
            </p:nvSpPr>
            <p:spPr>
              <a:xfrm>
                <a:off x="1142976" y="2714620"/>
                <a:ext cx="142876" cy="28575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5" name="Дуга 64"/>
              <p:cNvSpPr/>
              <p:nvPr/>
            </p:nvSpPr>
            <p:spPr>
              <a:xfrm>
                <a:off x="1285852" y="3071810"/>
                <a:ext cx="285752" cy="71438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6" name="Дуга 65"/>
              <p:cNvSpPr/>
              <p:nvPr/>
            </p:nvSpPr>
            <p:spPr>
              <a:xfrm>
                <a:off x="857224" y="3000372"/>
                <a:ext cx="285752" cy="71438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7" name="Дуга 66"/>
              <p:cNvSpPr/>
              <p:nvPr/>
            </p:nvSpPr>
            <p:spPr>
              <a:xfrm>
                <a:off x="1214414" y="3143248"/>
                <a:ext cx="142876" cy="28575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8" name="Дуга 67"/>
              <p:cNvSpPr/>
              <p:nvPr/>
            </p:nvSpPr>
            <p:spPr>
              <a:xfrm>
                <a:off x="1142976" y="3286124"/>
                <a:ext cx="45719" cy="214314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2104" name="TextBox 79"/>
            <p:cNvSpPr txBox="1">
              <a:spLocks noChangeArrowheads="1"/>
            </p:cNvSpPr>
            <p:nvPr/>
          </p:nvSpPr>
          <p:spPr bwMode="auto">
            <a:xfrm>
              <a:off x="5143504" y="5857892"/>
              <a:ext cx="85725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dirty="0"/>
                <a:t>П</a:t>
              </a:r>
            </a:p>
          </p:txBody>
        </p:sp>
      </p:grpSp>
      <p:grpSp>
        <p:nvGrpSpPr>
          <p:cNvPr id="12" name="Группа 82"/>
          <p:cNvGrpSpPr>
            <a:grpSpLocks/>
          </p:cNvGrpSpPr>
          <p:nvPr/>
        </p:nvGrpSpPr>
        <p:grpSpPr bwMode="auto">
          <a:xfrm>
            <a:off x="6000750" y="5857875"/>
            <a:ext cx="1000125" cy="1000125"/>
            <a:chOff x="6000760" y="5857868"/>
            <a:chExt cx="1000132" cy="1000132"/>
          </a:xfrm>
        </p:grpSpPr>
        <p:grpSp>
          <p:nvGrpSpPr>
            <p:cNvPr id="2094" name="Группа 50"/>
            <p:cNvGrpSpPr>
              <a:grpSpLocks/>
            </p:cNvGrpSpPr>
            <p:nvPr/>
          </p:nvGrpSpPr>
          <p:grpSpPr bwMode="auto">
            <a:xfrm>
              <a:off x="6000760" y="5857868"/>
              <a:ext cx="785818" cy="1000132"/>
              <a:chOff x="806297" y="2634272"/>
              <a:chExt cx="785818" cy="1000132"/>
            </a:xfrm>
          </p:grpSpPr>
          <p:sp>
            <p:nvSpPr>
              <p:cNvPr id="52" name="Сердце 51"/>
              <p:cNvSpPr/>
              <p:nvPr/>
            </p:nvSpPr>
            <p:spPr>
              <a:xfrm rot="2557065">
                <a:off x="806297" y="2634272"/>
                <a:ext cx="785818" cy="1000132"/>
              </a:xfrm>
              <a:prstGeom prst="hear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53" name="Прямая соединительная линия 52"/>
              <p:cNvCxnSpPr>
                <a:stCxn id="52" idx="1"/>
              </p:cNvCxnSpPr>
              <p:nvPr/>
            </p:nvCxnSpPr>
            <p:spPr>
              <a:xfrm rot="5400000" flipH="1" flipV="1">
                <a:off x="827728" y="2738255"/>
                <a:ext cx="796931" cy="731843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Дуга 53"/>
              <p:cNvSpPr/>
              <p:nvPr/>
            </p:nvSpPr>
            <p:spPr>
              <a:xfrm>
                <a:off x="1142849" y="2715236"/>
                <a:ext cx="142876" cy="28575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6" name="Дуга 55"/>
              <p:cNvSpPr/>
              <p:nvPr/>
            </p:nvSpPr>
            <p:spPr>
              <a:xfrm>
                <a:off x="1285725" y="3072425"/>
                <a:ext cx="285752" cy="71439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7" name="Дуга 56"/>
              <p:cNvSpPr/>
              <p:nvPr/>
            </p:nvSpPr>
            <p:spPr>
              <a:xfrm>
                <a:off x="857097" y="3000988"/>
                <a:ext cx="285752" cy="71437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8" name="Дуга 57"/>
              <p:cNvSpPr/>
              <p:nvPr/>
            </p:nvSpPr>
            <p:spPr>
              <a:xfrm>
                <a:off x="1214288" y="3143864"/>
                <a:ext cx="142876" cy="28575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9" name="Дуга 58"/>
              <p:cNvSpPr/>
              <p:nvPr/>
            </p:nvSpPr>
            <p:spPr>
              <a:xfrm>
                <a:off x="1142849" y="3286740"/>
                <a:ext cx="46038" cy="214313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2095" name="TextBox 81"/>
            <p:cNvSpPr txBox="1">
              <a:spLocks noChangeArrowheads="1"/>
            </p:cNvSpPr>
            <p:nvPr/>
          </p:nvSpPr>
          <p:spPr bwMode="auto">
            <a:xfrm>
              <a:off x="6215074" y="5857892"/>
              <a:ext cx="78581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/>
                <a:t>О</a:t>
              </a:r>
            </a:p>
          </p:txBody>
        </p:sp>
      </p:grpSp>
      <p:grpSp>
        <p:nvGrpSpPr>
          <p:cNvPr id="14" name="Группа 84"/>
          <p:cNvGrpSpPr>
            <a:grpSpLocks/>
          </p:cNvGrpSpPr>
          <p:nvPr/>
        </p:nvGrpSpPr>
        <p:grpSpPr bwMode="auto">
          <a:xfrm>
            <a:off x="6858000" y="5786438"/>
            <a:ext cx="1000125" cy="841375"/>
            <a:chOff x="6858016" y="5786454"/>
            <a:chExt cx="1000132" cy="840879"/>
          </a:xfrm>
        </p:grpSpPr>
        <p:grpSp>
          <p:nvGrpSpPr>
            <p:cNvPr id="2085" name="Группа 40"/>
            <p:cNvGrpSpPr>
              <a:grpSpLocks/>
            </p:cNvGrpSpPr>
            <p:nvPr/>
          </p:nvGrpSpPr>
          <p:grpSpPr bwMode="auto">
            <a:xfrm rot="5400000">
              <a:off x="6965173" y="5679297"/>
              <a:ext cx="785818" cy="1000132"/>
              <a:chOff x="806297" y="2634272"/>
              <a:chExt cx="785818" cy="1000132"/>
            </a:xfrm>
          </p:grpSpPr>
          <p:sp>
            <p:nvSpPr>
              <p:cNvPr id="42" name="Сердце 41"/>
              <p:cNvSpPr/>
              <p:nvPr/>
            </p:nvSpPr>
            <p:spPr>
              <a:xfrm rot="2557065">
                <a:off x="806297" y="2634272"/>
                <a:ext cx="785348" cy="1000132"/>
              </a:xfrm>
              <a:prstGeom prst="hear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43" name="Прямая соединительная линия 42"/>
              <p:cNvCxnSpPr>
                <a:stCxn id="42" idx="1"/>
              </p:cNvCxnSpPr>
              <p:nvPr/>
            </p:nvCxnSpPr>
            <p:spPr>
              <a:xfrm rot="5400000" flipH="1" flipV="1">
                <a:off x="827478" y="2738473"/>
                <a:ext cx="796931" cy="731405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Дуга 44"/>
              <p:cNvSpPr/>
              <p:nvPr/>
            </p:nvSpPr>
            <p:spPr>
              <a:xfrm>
                <a:off x="1142649" y="2715236"/>
                <a:ext cx="142791" cy="28575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6" name="Дуга 45"/>
              <p:cNvSpPr/>
              <p:nvPr/>
            </p:nvSpPr>
            <p:spPr>
              <a:xfrm>
                <a:off x="1285440" y="3074013"/>
                <a:ext cx="285581" cy="71439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8" name="Дуга 47"/>
              <p:cNvSpPr/>
              <p:nvPr/>
            </p:nvSpPr>
            <p:spPr>
              <a:xfrm>
                <a:off x="857067" y="3002575"/>
                <a:ext cx="285581" cy="71437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9" name="Дуга 48"/>
              <p:cNvSpPr/>
              <p:nvPr/>
            </p:nvSpPr>
            <p:spPr>
              <a:xfrm>
                <a:off x="1214044" y="3143864"/>
                <a:ext cx="142791" cy="28575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0" name="Дуга 49"/>
              <p:cNvSpPr/>
              <p:nvPr/>
            </p:nvSpPr>
            <p:spPr>
              <a:xfrm>
                <a:off x="1142649" y="3288328"/>
                <a:ext cx="46010" cy="214313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2086" name="TextBox 83"/>
            <p:cNvSpPr txBox="1">
              <a:spLocks noChangeArrowheads="1"/>
            </p:cNvSpPr>
            <p:nvPr/>
          </p:nvSpPr>
          <p:spPr bwMode="auto">
            <a:xfrm>
              <a:off x="7143768" y="5857892"/>
              <a:ext cx="57150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dirty="0" smtClean="0"/>
                <a:t>Р</a:t>
              </a:r>
              <a:endParaRPr lang="ru-RU" sz="4400" dirty="0"/>
            </a:p>
          </p:txBody>
        </p:sp>
      </p:grpSp>
      <p:grpSp>
        <p:nvGrpSpPr>
          <p:cNvPr id="16" name="Группа 86"/>
          <p:cNvGrpSpPr>
            <a:grpSpLocks/>
          </p:cNvGrpSpPr>
          <p:nvPr/>
        </p:nvGrpSpPr>
        <p:grpSpPr bwMode="auto">
          <a:xfrm>
            <a:off x="8001000" y="5857875"/>
            <a:ext cx="785813" cy="1000125"/>
            <a:chOff x="8001024" y="5857868"/>
            <a:chExt cx="785818" cy="1000132"/>
          </a:xfrm>
        </p:grpSpPr>
        <p:grpSp>
          <p:nvGrpSpPr>
            <p:cNvPr id="2076" name="Группа 39"/>
            <p:cNvGrpSpPr>
              <a:grpSpLocks/>
            </p:cNvGrpSpPr>
            <p:nvPr/>
          </p:nvGrpSpPr>
          <p:grpSpPr bwMode="auto">
            <a:xfrm>
              <a:off x="8001024" y="5857868"/>
              <a:ext cx="785818" cy="1000132"/>
              <a:chOff x="806297" y="2634272"/>
              <a:chExt cx="785818" cy="1000132"/>
            </a:xfrm>
          </p:grpSpPr>
          <p:sp>
            <p:nvSpPr>
              <p:cNvPr id="30" name="Сердце 29"/>
              <p:cNvSpPr/>
              <p:nvPr/>
            </p:nvSpPr>
            <p:spPr>
              <a:xfrm rot="2557065">
                <a:off x="806297" y="2634272"/>
                <a:ext cx="785818" cy="1000132"/>
              </a:xfrm>
              <a:prstGeom prst="hear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33" name="Прямая соединительная линия 32"/>
              <p:cNvCxnSpPr>
                <a:stCxn id="30" idx="1"/>
              </p:cNvCxnSpPr>
              <p:nvPr/>
            </p:nvCxnSpPr>
            <p:spPr>
              <a:xfrm rot="5400000" flipH="1" flipV="1">
                <a:off x="827728" y="2738255"/>
                <a:ext cx="796931" cy="731843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Дуга 33"/>
              <p:cNvSpPr/>
              <p:nvPr/>
            </p:nvSpPr>
            <p:spPr>
              <a:xfrm>
                <a:off x="1142849" y="2715236"/>
                <a:ext cx="142876" cy="28575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5" name="Дуга 34"/>
              <p:cNvSpPr/>
              <p:nvPr/>
            </p:nvSpPr>
            <p:spPr>
              <a:xfrm>
                <a:off x="1285725" y="3072425"/>
                <a:ext cx="285752" cy="71439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6" name="Дуга 35"/>
              <p:cNvSpPr/>
              <p:nvPr/>
            </p:nvSpPr>
            <p:spPr>
              <a:xfrm>
                <a:off x="857097" y="3000988"/>
                <a:ext cx="285752" cy="71437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7" name="Дуга 36"/>
              <p:cNvSpPr/>
              <p:nvPr/>
            </p:nvSpPr>
            <p:spPr>
              <a:xfrm>
                <a:off x="1214288" y="3143864"/>
                <a:ext cx="142876" cy="28575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9" name="Дуга 38"/>
              <p:cNvSpPr/>
              <p:nvPr/>
            </p:nvSpPr>
            <p:spPr>
              <a:xfrm>
                <a:off x="1142849" y="3286740"/>
                <a:ext cx="46038" cy="214313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2077" name="TextBox 85"/>
            <p:cNvSpPr txBox="1">
              <a:spLocks noChangeArrowheads="1"/>
            </p:cNvSpPr>
            <p:nvPr/>
          </p:nvSpPr>
          <p:spPr bwMode="auto">
            <a:xfrm>
              <a:off x="8215338" y="5857892"/>
              <a:ext cx="57150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dirty="0" smtClean="0"/>
                <a:t>Т</a:t>
              </a:r>
              <a:endParaRPr lang="ru-RU" sz="4400" dirty="0"/>
            </a:p>
          </p:txBody>
        </p:sp>
      </p:grpSp>
      <p:grpSp>
        <p:nvGrpSpPr>
          <p:cNvPr id="18" name="Группа 36"/>
          <p:cNvGrpSpPr>
            <a:grpSpLocks/>
          </p:cNvGrpSpPr>
          <p:nvPr/>
        </p:nvGrpSpPr>
        <p:grpSpPr bwMode="auto">
          <a:xfrm>
            <a:off x="7215188" y="3000375"/>
            <a:ext cx="790575" cy="1200150"/>
            <a:chOff x="3428992" y="3071810"/>
            <a:chExt cx="790557" cy="1200150"/>
          </a:xfrm>
        </p:grpSpPr>
        <p:pic>
          <p:nvPicPr>
            <p:cNvPr id="93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8992" y="3071810"/>
              <a:ext cx="771525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300000" rev="0"/>
              </a:camera>
              <a:lightRig rig="threePt" dir="t"/>
            </a:scene3d>
          </p:spPr>
        </p:pic>
        <p:graphicFrame>
          <p:nvGraphicFramePr>
            <p:cNvPr id="2057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020448465"/>
                </p:ext>
              </p:extLst>
            </p:nvPr>
          </p:nvGraphicFramePr>
          <p:xfrm>
            <a:off x="3560736" y="3357563"/>
            <a:ext cx="658813" cy="882650"/>
          </p:xfrm>
          <a:graphic>
            <a:graphicData uri="http://schemas.openxmlformats.org/presentationml/2006/ole">
              <p:oleObj spid="_x0000_s4322" name="Формула" r:id="rId13" imgW="203040" imgH="393480" progId="Equation.3">
                <p:embed/>
              </p:oleObj>
            </a:graphicData>
          </a:graphic>
        </p:graphicFrame>
      </p:grpSp>
      <p:pic>
        <p:nvPicPr>
          <p:cNvPr id="207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43063" y="4305300"/>
            <a:ext cx="24860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3732527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37 L -0.31701 0.23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12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20764 0.393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197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37935 0.393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0" y="197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47135 0.5641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0" y="282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0.48681 0.241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00" y="121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244</Words>
  <Application>Microsoft Office PowerPoint</Application>
  <PresentationFormat>Экран (4:3)</PresentationFormat>
  <Paragraphs>102</Paragraphs>
  <Slides>17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Формула</vt:lpstr>
      <vt:lpstr>23 октября  Классная работа.</vt:lpstr>
      <vt:lpstr>Какие действия надо совершить, чтобы ответить на вопросы задачи?</vt:lpstr>
      <vt:lpstr>Слайд 3</vt:lpstr>
      <vt:lpstr>Слайд 4</vt:lpstr>
      <vt:lpstr>Подбери противоположное по значению слово</vt:lpstr>
      <vt:lpstr>Логическое задание</vt:lpstr>
      <vt:lpstr> </vt:lpstr>
      <vt:lpstr>Слайд 8</vt:lpstr>
      <vt:lpstr>Слайд 9</vt:lpstr>
      <vt:lpstr>Как вы понимаете эти слова?</vt:lpstr>
      <vt:lpstr>Слайд 11</vt:lpstr>
      <vt:lpstr>Слайд 12</vt:lpstr>
      <vt:lpstr>Можно сравнивать дроби</vt:lpstr>
      <vt:lpstr>Как найти неизвестный компонент?</vt:lpstr>
      <vt:lpstr>Математическое лото «Биатлон»</vt:lpstr>
      <vt:lpstr>Потерял деньги – ничего не потерял, Потерял время – часть потерял, Потерял здоровье – все потерял!      Народная мудрость</vt:lpstr>
      <vt:lpstr>Здоровому человеку - все здорово!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User</cp:lastModifiedBy>
  <cp:revision>46</cp:revision>
  <cp:lastPrinted>2013-10-22T21:50:10Z</cp:lastPrinted>
  <dcterms:created xsi:type="dcterms:W3CDTF">2013-10-22T15:48:42Z</dcterms:created>
  <dcterms:modified xsi:type="dcterms:W3CDTF">2013-11-08T05:37:56Z</dcterms:modified>
</cp:coreProperties>
</file>