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337" r:id="rId6"/>
    <p:sldId id="338" r:id="rId7"/>
    <p:sldId id="339"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19DE2F-6984-4C8C-92F6-53101866C4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95E2CEC-C8D0-438C-8DA7-C6B8B9BB498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D011DA9-E134-43D7-A928-865AF4B5C00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F4574F8-D82B-4DAA-80ED-778FD7317E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F383EF-656E-4CF5-97FE-1E31FC2DC0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5947A9-FCB9-4B66-BCF1-E65C587B04C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BB98C77-DB8A-442D-AC07-1AA69DA7459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875C5AA-3586-4DEF-BA42-9072A03BA08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CC397BA-4463-405E-A9BF-65FC926A83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B58BCEC-0173-4A12-AA40-4F3A033CF96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8F0B33-0F9C-42FD-8D37-A4B80F72C94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F76A6AF-493C-4D0A-AB7A-53098404DAE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10_%D0%B4%D0%B5%D0%BA%D0%B0%D0%B1%D1%80%D1%8F"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ru.wikipedia.org/wiki/1950_%D0%B3%D0%BE%D0%B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E%D0%9E%D0%9D" TargetMode="External"/><Relationship Id="rId2" Type="http://schemas.openxmlformats.org/officeDocument/2006/relationships/hyperlink" Target="http://ru.wikipedia.org/wiki/1948_%D0%B3%D0%BE%D0%B4" TargetMode="Externa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ru.wikipedia.org/wiki/%D0%92%D1%81%D0%B5%D0%BE%D0%B1%D1%89%D0%B0%D1%8F_%D0%B4%D0%B5%D0%BA%D0%BB%D0%B0%D1%80%D0%B0%D1%86%D0%B8%D1%8F_%D0%BF%D1%80%D0%B0%D0%B2_%D1%87%D0%B5%D0%BB%D0%BE%D0%B2%D0%B5%D0%BA%D0%B0"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gif"/><Relationship Id="rId7" Type="http://schemas.openxmlformats.org/officeDocument/2006/relationships/hyperlink" Target="https://ru.wikipedia.org/wiki/%D0%A4%D0%B0%D0%B9%D0%BB:Cyrus_Cylinder_1.jpg" TargetMode="External"/><Relationship Id="rId2" Type="http://schemas.openxmlformats.org/officeDocument/2006/relationships/hyperlink" Target="http://img0.liveinternet.ru/images/attach/b/3/4/84/4084148_Buho20biblioteca.gif"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commons.wikimedia.org/wiki/File:Cyrus_Cylinder_1.jpg?uselang=ru" TargetMode="Externa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67200" y="4343400"/>
            <a:ext cx="4648200" cy="2209800"/>
          </a:xfrm>
        </p:spPr>
        <p:txBody>
          <a:bodyPr/>
          <a:lstStyle/>
          <a:p>
            <a:pPr eaLnBrk="1" hangingPunct="1"/>
            <a:r>
              <a:rPr lang="ru-RU" sz="1600" smtClean="0">
                <a:solidFill>
                  <a:schemeClr val="tx1"/>
                </a:solidFill>
              </a:rPr>
              <a:t/>
            </a:r>
            <a:br>
              <a:rPr lang="ru-RU" sz="1600" smtClean="0">
                <a:solidFill>
                  <a:schemeClr val="tx1"/>
                </a:solidFill>
              </a:rPr>
            </a:br>
            <a:r>
              <a:rPr lang="ru-RU" sz="1600" smtClean="0">
                <a:solidFill>
                  <a:schemeClr val="tx1"/>
                </a:solidFill>
              </a:rPr>
              <a:t/>
            </a:r>
            <a:br>
              <a:rPr lang="ru-RU" sz="1600" smtClean="0">
                <a:solidFill>
                  <a:schemeClr val="tx1"/>
                </a:solidFill>
              </a:rPr>
            </a:br>
            <a:r>
              <a:rPr lang="ru-RU" sz="1600" b="1" smtClean="0">
                <a:solidFill>
                  <a:schemeClr val="tx1"/>
                </a:solidFill>
              </a:rPr>
              <a:t>Тематическая информация с элементами игры, посвященная Всемирному дню защиты прав человека</a:t>
            </a:r>
            <a:br>
              <a:rPr lang="ru-RU" sz="1600" b="1" smtClean="0">
                <a:solidFill>
                  <a:schemeClr val="tx1"/>
                </a:solidFill>
              </a:rPr>
            </a:br>
            <a:r>
              <a:rPr lang="ru-RU" sz="1600" b="1" smtClean="0">
                <a:solidFill>
                  <a:schemeClr val="tx1"/>
                </a:solidFill>
              </a:rPr>
              <a:t> в рамках расширенного </a:t>
            </a:r>
            <a:r>
              <a:rPr lang="ru-RU" sz="1600" b="1" smtClean="0">
                <a:latin typeface="Comic Sans MS" pitchFamily="66" charset="0"/>
              </a:rPr>
              <a:t>заседание</a:t>
            </a:r>
            <a:r>
              <a:rPr lang="ru-RU" sz="2000" smtClean="0">
                <a:latin typeface="Comic Sans MS" pitchFamily="66" charset="0"/>
              </a:rPr>
              <a:t> </a:t>
            </a:r>
            <a:r>
              <a:rPr lang="ru-RU" sz="2000" smtClean="0"/>
              <a:t>           </a:t>
            </a:r>
            <a:r>
              <a:rPr lang="ru-RU" sz="2000" smtClean="0">
                <a:latin typeface="Comic Sans MS" pitchFamily="66" charset="0"/>
              </a:rPr>
              <a:t>клуба молодых и начинающих избирателей</a:t>
            </a:r>
            <a:r>
              <a:rPr lang="ru-RU" sz="2000" smtClean="0"/>
              <a:t> «НАШ ВЫБОР»</a:t>
            </a:r>
            <a:r>
              <a:rPr lang="ru-RU" sz="2000" smtClean="0">
                <a:latin typeface="Comic Sans MS" pitchFamily="66" charset="0"/>
              </a:rPr>
              <a:t> </a:t>
            </a:r>
            <a:br>
              <a:rPr lang="ru-RU" sz="2000" smtClean="0">
                <a:latin typeface="Comic Sans MS" pitchFamily="66" charset="0"/>
              </a:rPr>
            </a:br>
            <a:endParaRPr lang="ru-RU" sz="2000" smtClean="0">
              <a:latin typeface="Comic Sans MS" pitchFamily="66" charset="0"/>
            </a:endParaRPr>
          </a:p>
        </p:txBody>
      </p:sp>
      <p:pic>
        <p:nvPicPr>
          <p:cNvPr id="4101" name="Picture 5" descr="http://im4-tub-ru.yandex.net/i?id=285345861-55-72&amp;n=17"/>
          <p:cNvPicPr>
            <a:picLocks noChangeAspect="1" noChangeArrowheads="1"/>
          </p:cNvPicPr>
          <p:nvPr/>
        </p:nvPicPr>
        <p:blipFill>
          <a:blip r:embed="rId2" cstate="email"/>
          <a:srcRect/>
          <a:stretch>
            <a:fillRect/>
          </a:stretch>
        </p:blipFill>
        <p:spPr bwMode="auto">
          <a:xfrm>
            <a:off x="5151437" y="1816100"/>
            <a:ext cx="3352801"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3" name="Picture 7" descr="http://www.annews.ru/upload/iblock/355/ktihcial.jpg"/>
          <p:cNvPicPr>
            <a:picLocks noChangeAspect="1" noChangeArrowheads="1"/>
          </p:cNvPicPr>
          <p:nvPr/>
        </p:nvPicPr>
        <p:blipFill>
          <a:blip r:embed="rId3" cstate="email"/>
          <a:srcRect/>
          <a:stretch>
            <a:fillRect/>
          </a:stretch>
        </p:blipFill>
        <p:spPr bwMode="auto">
          <a:xfrm>
            <a:off x="476250" y="1865312"/>
            <a:ext cx="3571875" cy="4762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00326" y="815384"/>
            <a:ext cx="8651891" cy="66783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«Объединяйтесь за права человека» </a:t>
            </a:r>
          </a:p>
        </p:txBody>
      </p:sp>
      <p:sp>
        <p:nvSpPr>
          <p:cNvPr id="2054" name="Text Box 6"/>
          <p:cNvSpPr txBox="1">
            <a:spLocks noChangeArrowheads="1"/>
          </p:cNvSpPr>
          <p:nvPr/>
        </p:nvSpPr>
        <p:spPr bwMode="auto">
          <a:xfrm>
            <a:off x="609600" y="228600"/>
            <a:ext cx="7772400" cy="366713"/>
          </a:xfrm>
          <a:prstGeom prst="rect">
            <a:avLst/>
          </a:prstGeom>
          <a:noFill/>
          <a:ln w="9525">
            <a:noFill/>
            <a:miter lim="800000"/>
            <a:headEnd/>
            <a:tailEnd/>
          </a:ln>
          <a:effectLst/>
        </p:spPr>
        <p:txBody>
          <a:bodyPr>
            <a:spAutoFit/>
          </a:bodyPr>
          <a:lstStyle/>
          <a:p>
            <a:pPr>
              <a:spcBef>
                <a:spcPct val="50000"/>
              </a:spcBef>
            </a:pPr>
            <a:r>
              <a:rPr lang="ru-RU" b="1"/>
              <a:t>ОГАОУ СПО «Белгородский техникум общественного питания»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sz="3200" b="1" smtClean="0">
                <a:latin typeface="Algerian" pitchFamily="82" charset="0"/>
              </a:rPr>
              <a:t>Организация Объединённых Наций (ООН) была образована в 1945 году</a:t>
            </a:r>
            <a:r>
              <a:rPr lang="ru-RU" sz="4000" smtClean="0"/>
              <a:t> </a:t>
            </a:r>
          </a:p>
        </p:txBody>
      </p:sp>
      <p:pic>
        <p:nvPicPr>
          <p:cNvPr id="25605" name="Picture 5" descr="http://im6-tub-ru.yandex.net/i?id=250978157-43-72"/>
          <p:cNvPicPr>
            <a:picLocks noChangeAspect="1" noChangeArrowheads="1"/>
          </p:cNvPicPr>
          <p:nvPr/>
        </p:nvPicPr>
        <p:blipFill>
          <a:blip r:embed="rId2" cstate="email"/>
          <a:srcRect/>
          <a:stretch>
            <a:fillRect/>
          </a:stretch>
        </p:blipFill>
        <p:spPr bwMode="auto">
          <a:xfrm>
            <a:off x="381000" y="1828800"/>
            <a:ext cx="4267200" cy="3100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5607" name="Picture 7" descr="http://im2-tub-ru.yandex.net/i?id=251943866-11-72&amp;n=21"/>
          <p:cNvPicPr>
            <a:picLocks noChangeAspect="1" noChangeArrowheads="1"/>
          </p:cNvPicPr>
          <p:nvPr/>
        </p:nvPicPr>
        <p:blipFill>
          <a:blip r:embed="rId3" cstate="email"/>
          <a:srcRect/>
          <a:stretch>
            <a:fillRect/>
          </a:stretch>
        </p:blipFill>
        <p:spPr bwMode="auto">
          <a:xfrm>
            <a:off x="6172200" y="1752600"/>
            <a:ext cx="2066925" cy="1428750"/>
          </a:xfrm>
          <a:prstGeom prst="ellipse">
            <a:avLst/>
          </a:prstGeom>
          <a:ln>
            <a:noFill/>
          </a:ln>
          <a:effectLst>
            <a:softEdge rad="112500"/>
          </a:effectLst>
        </p:spPr>
      </p:pic>
      <p:pic>
        <p:nvPicPr>
          <p:cNvPr id="25609" name="Picture 9" descr="http://im5-tub-ru.yandex.net/i?id=23307817-48-72&amp;n=21"/>
          <p:cNvPicPr>
            <a:picLocks noChangeAspect="1" noChangeArrowheads="1"/>
          </p:cNvPicPr>
          <p:nvPr/>
        </p:nvPicPr>
        <p:blipFill>
          <a:blip r:embed="rId4" cstate="email"/>
          <a:srcRect/>
          <a:stretch>
            <a:fillRect/>
          </a:stretch>
        </p:blipFill>
        <p:spPr bwMode="auto">
          <a:xfrm>
            <a:off x="5791200" y="4191000"/>
            <a:ext cx="3048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4800600" y="274638"/>
            <a:ext cx="4191000" cy="6354762"/>
          </a:xfrm>
          <a:ln>
            <a:solidFill>
              <a:srgbClr val="FF0000"/>
            </a:solidFill>
          </a:ln>
        </p:spPr>
        <p:txBody>
          <a:bodyPr/>
          <a:lstStyle/>
          <a:p>
            <a:pPr eaLnBrk="1" hangingPunct="1"/>
            <a:r>
              <a:rPr lang="ru-RU" sz="3200" i="1" smtClean="0"/>
              <a:t>Элеонора Рузвельт, супруга президента США Франклина Рузвельта и председатель Комиссии ООН, которая подготовила Всеобщую декларацию прав человека в 1948 году</a:t>
            </a:r>
            <a:r>
              <a:rPr lang="ru-RU" sz="4000" smtClean="0"/>
              <a:t> </a:t>
            </a:r>
          </a:p>
        </p:txBody>
      </p:sp>
      <p:pic>
        <p:nvPicPr>
          <p:cNvPr id="26633" name="Picture 9" descr="http://im2-tub-ru.yandex.net/i?id=336736261-29-72&amp;n=17"/>
          <p:cNvPicPr>
            <a:picLocks noChangeAspect="1" noChangeArrowheads="1"/>
          </p:cNvPicPr>
          <p:nvPr/>
        </p:nvPicPr>
        <p:blipFill>
          <a:blip r:embed="rId2" cstate="email"/>
          <a:srcRect/>
          <a:stretch>
            <a:fillRect/>
          </a:stretch>
        </p:blipFill>
        <p:spPr bwMode="auto">
          <a:xfrm>
            <a:off x="228600" y="685800"/>
            <a:ext cx="4267200"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pic>
        <p:nvPicPr>
          <p:cNvPr id="32774" name="Picture 6" descr="http://www.rspp.su/articles/12.2006/book.jpg"/>
          <p:cNvPicPr>
            <a:picLocks noChangeAspect="1" noChangeArrowheads="1"/>
          </p:cNvPicPr>
          <p:nvPr/>
        </p:nvPicPr>
        <p:blipFill>
          <a:blip r:embed="rId2" cstate="email"/>
          <a:srcRect/>
          <a:stretch>
            <a:fillRect/>
          </a:stretch>
        </p:blipFill>
        <p:spPr bwMode="auto">
          <a:xfrm>
            <a:off x="381000" y="220272"/>
            <a:ext cx="4343400" cy="61757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776" name="Picture 8" descr="195592406"/>
          <p:cNvPicPr>
            <a:picLocks noChangeAspect="1" noChangeArrowheads="1"/>
          </p:cNvPicPr>
          <p:nvPr/>
        </p:nvPicPr>
        <p:blipFill>
          <a:blip r:embed="rId3" cstate="email"/>
          <a:srcRect/>
          <a:stretch>
            <a:fillRect/>
          </a:stretch>
        </p:blipFill>
        <p:spPr bwMode="auto">
          <a:xfrm>
            <a:off x="4953000" y="2057400"/>
            <a:ext cx="3962400" cy="2792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0" y="274638"/>
            <a:ext cx="9144000" cy="1143000"/>
          </a:xfrm>
        </p:spPr>
        <p:txBody>
          <a:bodyPr/>
          <a:lstStyle/>
          <a:p>
            <a:pPr eaLnBrk="1" hangingPunct="1"/>
            <a:r>
              <a:rPr lang="ru-RU" sz="2000" b="1" smtClean="0"/>
              <a:t>Статья 1</a:t>
            </a:r>
            <a:r>
              <a:rPr lang="ru-RU" sz="2000" smtClean="0"/>
              <a:t/>
            </a:r>
            <a:br>
              <a:rPr lang="ru-RU" sz="2000" smtClean="0"/>
            </a:br>
            <a:r>
              <a:rPr lang="ru-RU" sz="2000" smtClean="0"/>
              <a:t>Все люди рождаются свободными и равными в своем достоинстве и правах. </a:t>
            </a:r>
            <a:endParaRPr lang="ru-RU" smtClean="0"/>
          </a:p>
        </p:txBody>
      </p:sp>
      <p:pic>
        <p:nvPicPr>
          <p:cNvPr id="34821" name="Picture 5" descr="Статья 1"/>
          <p:cNvPicPr>
            <a:picLocks noChangeAspect="1" noChangeArrowheads="1"/>
          </p:cNvPicPr>
          <p:nvPr/>
        </p:nvPicPr>
        <p:blipFill>
          <a:blip r:embed="rId2" cstate="email"/>
          <a:srcRect/>
          <a:stretch>
            <a:fillRect/>
          </a:stretch>
        </p:blipFill>
        <p:spPr bwMode="auto">
          <a:xfrm>
            <a:off x="2514600" y="1371600"/>
            <a:ext cx="4037013" cy="502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28600" y="2590800"/>
            <a:ext cx="8229600" cy="1143000"/>
          </a:xfrm>
        </p:spPr>
        <p:txBody>
          <a:bodyPr/>
          <a:lstStyle/>
          <a:p>
            <a:pPr eaLnBrk="1" hangingPunct="1"/>
            <a:r>
              <a:rPr lang="ru-RU" sz="2800" b="1" smtClean="0"/>
              <a:t>Статья 2</a:t>
            </a:r>
            <a:r>
              <a:rPr lang="ru-RU" sz="2800" smtClean="0"/>
              <a:t/>
            </a:r>
            <a:br>
              <a:rPr lang="ru-RU" sz="2800" smtClean="0"/>
            </a:br>
            <a:r>
              <a:rPr lang="en-US" sz="2800" smtClean="0"/>
              <a:t/>
            </a:r>
            <a:br>
              <a:rPr lang="en-US" sz="2800" smtClean="0"/>
            </a:br>
            <a:r>
              <a:rPr lang="ru-RU" sz="2800" smtClean="0"/>
              <a:t>Каждый человек должен обладать всеми правами и всеми свободами, провозглашенными настоящей Декларацией, без какого бы то ни было различия, как в отношении расы, цвета кожи, пола, языка, религии, политических или иных убеждений, национального или социального происхождения, имущественного, сословного или иного положения.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a:gradFill>
        <a:effectLst/>
      </p:bgPr>
    </p:bg>
    <p:spTree>
      <p:nvGrpSpPr>
        <p:cNvPr id="1" name=""/>
        <p:cNvGrpSpPr/>
        <p:nvPr/>
      </p:nvGrpSpPr>
      <p:grpSpPr>
        <a:xfrm>
          <a:off x="0" y="0"/>
          <a:ext cx="0" cy="0"/>
          <a:chOff x="0" y="0"/>
          <a:chExt cx="0" cy="0"/>
        </a:xfrm>
      </p:grpSpPr>
      <p:pic>
        <p:nvPicPr>
          <p:cNvPr id="38916" name="Picture 4" descr="7_udhr"/>
          <p:cNvPicPr>
            <a:picLocks noChangeAspect="1" noChangeArrowheads="1"/>
          </p:cNvPicPr>
          <p:nvPr/>
        </p:nvPicPr>
        <p:blipFill>
          <a:blip r:embed="rId2" cstate="email"/>
          <a:srcRect/>
          <a:stretch>
            <a:fillRect/>
          </a:stretch>
        </p:blipFill>
        <p:spPr bwMode="auto">
          <a:xfrm>
            <a:off x="1295400" y="457200"/>
            <a:ext cx="6248400" cy="5773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0" y="0"/>
            <a:ext cx="8991600" cy="1524000"/>
          </a:xfrm>
        </p:spPr>
        <p:txBody>
          <a:bodyPr/>
          <a:lstStyle/>
          <a:p>
            <a:pPr eaLnBrk="1" hangingPunct="1"/>
            <a:r>
              <a:rPr lang="ru-RU" sz="2400" smtClean="0"/>
              <a:t>Кроме того, не должно проводиться никакого различия на основе политического, правового или международного</a:t>
            </a:r>
            <a:r>
              <a:rPr lang="en-US" sz="2400" smtClean="0"/>
              <a:t> </a:t>
            </a:r>
            <a:r>
              <a:rPr lang="ru-RU" sz="2400" smtClean="0"/>
              <a:t>статуса страны или территории</a:t>
            </a:r>
            <a:r>
              <a:rPr lang="ru-RU" sz="4000" smtClean="0"/>
              <a:t> </a:t>
            </a:r>
          </a:p>
        </p:txBody>
      </p:sp>
      <p:pic>
        <p:nvPicPr>
          <p:cNvPr id="39941" name="Picture 5" descr="ст.2"/>
          <p:cNvPicPr>
            <a:picLocks noChangeAspect="1" noChangeArrowheads="1"/>
          </p:cNvPicPr>
          <p:nvPr/>
        </p:nvPicPr>
        <p:blipFill>
          <a:blip r:embed="rId2" cstate="email"/>
          <a:srcRect/>
          <a:stretch>
            <a:fillRect/>
          </a:stretch>
        </p:blipFill>
        <p:spPr bwMode="auto">
          <a:xfrm>
            <a:off x="2133600" y="1524000"/>
            <a:ext cx="40306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ru-RU" sz="2400" b="1" smtClean="0"/>
              <a:t>Статья 3</a:t>
            </a:r>
            <a:r>
              <a:rPr lang="ru-RU" sz="2400" smtClean="0"/>
              <a:t/>
            </a:r>
            <a:br>
              <a:rPr lang="ru-RU" sz="2400" smtClean="0"/>
            </a:br>
            <a:r>
              <a:rPr lang="ru-RU" sz="2400" smtClean="0"/>
              <a:t>Каждый человек имеет право на жизнь, на свободу и на личную неприкосновенность.</a:t>
            </a:r>
          </a:p>
        </p:txBody>
      </p:sp>
      <p:pic>
        <p:nvPicPr>
          <p:cNvPr id="41989" name="Picture 5" descr="ст.3"/>
          <p:cNvPicPr>
            <a:picLocks noChangeAspect="1" noChangeArrowheads="1"/>
          </p:cNvPicPr>
          <p:nvPr/>
        </p:nvPicPr>
        <p:blipFill>
          <a:blip r:embed="rId2" cstate="email"/>
          <a:srcRect/>
          <a:stretch>
            <a:fillRect/>
          </a:stretch>
        </p:blipFill>
        <p:spPr bwMode="auto">
          <a:xfrm>
            <a:off x="2590800" y="1524000"/>
            <a:ext cx="4130675" cy="518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ru-RU" sz="2800" b="1" smtClean="0"/>
              <a:t>Статья 4</a:t>
            </a:r>
            <a:r>
              <a:rPr lang="ru-RU" sz="2800" smtClean="0"/>
              <a:t/>
            </a:r>
            <a:br>
              <a:rPr lang="ru-RU" sz="2800" smtClean="0"/>
            </a:br>
            <a:r>
              <a:rPr lang="ru-RU" sz="2800" smtClean="0"/>
              <a:t>Никто не должен содержаться в рабстве или в подневольном состоянии; рабство и работорговля запрещаются во всех их видах.</a:t>
            </a:r>
          </a:p>
        </p:txBody>
      </p:sp>
      <p:pic>
        <p:nvPicPr>
          <p:cNvPr id="44037" name="Picture 5" descr="10_udhr"/>
          <p:cNvPicPr>
            <a:picLocks noChangeAspect="1" noChangeArrowheads="1"/>
          </p:cNvPicPr>
          <p:nvPr/>
        </p:nvPicPr>
        <p:blipFill>
          <a:blip r:embed="rId3" cstate="email"/>
          <a:srcRect/>
          <a:stretch>
            <a:fillRect/>
          </a:stretch>
        </p:blipFill>
        <p:spPr bwMode="auto">
          <a:xfrm>
            <a:off x="2971800" y="1905000"/>
            <a:ext cx="3765550"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ru-RU" sz="2800" b="1" smtClean="0"/>
              <a:t>Статья 5</a:t>
            </a:r>
            <a:r>
              <a:rPr lang="ru-RU" sz="2800" smtClean="0"/>
              <a:t/>
            </a:r>
            <a:br>
              <a:rPr lang="ru-RU" sz="2800" smtClean="0"/>
            </a:br>
            <a:r>
              <a:rPr lang="ru-RU" sz="2800" smtClean="0"/>
              <a:t>Никто не должен подвергаться пыткам или жестоким, бесчеловечным или унижающим его достоинство обращению или наказанию.</a:t>
            </a:r>
          </a:p>
        </p:txBody>
      </p:sp>
      <p:pic>
        <p:nvPicPr>
          <p:cNvPr id="46085" name="Picture 5" descr="ст.5"/>
          <p:cNvPicPr>
            <a:picLocks noChangeAspect="1" noChangeArrowheads="1"/>
          </p:cNvPicPr>
          <p:nvPr/>
        </p:nvPicPr>
        <p:blipFill>
          <a:blip r:embed="rId2" cstate="email"/>
          <a:srcRect/>
          <a:stretch>
            <a:fillRect/>
          </a:stretch>
        </p:blipFill>
        <p:spPr bwMode="auto">
          <a:xfrm>
            <a:off x="2514600" y="1752600"/>
            <a:ext cx="394335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pic>
        <p:nvPicPr>
          <p:cNvPr id="7172" name="Picture 4" descr="15164"/>
          <p:cNvPicPr>
            <a:picLocks noChangeAspect="1" noChangeArrowheads="1"/>
          </p:cNvPicPr>
          <p:nvPr/>
        </p:nvPicPr>
        <p:blipFill>
          <a:blip r:embed="rId2" cstate="email"/>
          <a:srcRect/>
          <a:stretch>
            <a:fillRect/>
          </a:stretch>
        </p:blipFill>
        <p:spPr bwMode="auto">
          <a:xfrm>
            <a:off x="2286000" y="381000"/>
            <a:ext cx="4930775"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ru-RU" sz="2800" b="1" smtClean="0"/>
              <a:t>Статья 6</a:t>
            </a:r>
            <a:r>
              <a:rPr lang="ru-RU" sz="2800" smtClean="0"/>
              <a:t/>
            </a:r>
            <a:br>
              <a:rPr lang="ru-RU" sz="2800" smtClean="0"/>
            </a:br>
            <a:r>
              <a:rPr lang="ru-RU" sz="2800" smtClean="0"/>
              <a:t>Каждый человек, где бы он ни находился, имеет право на признание его правосубъектности.</a:t>
            </a:r>
          </a:p>
        </p:txBody>
      </p:sp>
      <p:pic>
        <p:nvPicPr>
          <p:cNvPr id="48133" name="Picture 5" descr="ст.6"/>
          <p:cNvPicPr>
            <a:picLocks noChangeAspect="1" noChangeArrowheads="1"/>
          </p:cNvPicPr>
          <p:nvPr/>
        </p:nvPicPr>
        <p:blipFill>
          <a:blip r:embed="rId2" cstate="email"/>
          <a:srcRect/>
          <a:stretch>
            <a:fillRect/>
          </a:stretch>
        </p:blipFill>
        <p:spPr bwMode="auto">
          <a:xfrm>
            <a:off x="2514600" y="1828800"/>
            <a:ext cx="3951625" cy="4876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ru-RU" sz="2000" b="1" smtClean="0"/>
              <a:t>Статья 7</a:t>
            </a:r>
            <a:r>
              <a:rPr lang="ru-RU" sz="2000" smtClean="0"/>
              <a:t/>
            </a:r>
            <a:br>
              <a:rPr lang="ru-RU" sz="2000" smtClean="0"/>
            </a:br>
            <a:r>
              <a:rPr lang="ru-RU" sz="2000" smtClean="0"/>
              <a:t>Все люди равны перед законом и имеют право, без всякого различия, на равную защиту от какой бы то ни было дискриминации, нарушающей настоящую Декларацию</a:t>
            </a:r>
            <a:r>
              <a:rPr lang="ru-RU" sz="4000" smtClean="0"/>
              <a:t> </a:t>
            </a:r>
          </a:p>
        </p:txBody>
      </p:sp>
      <p:pic>
        <p:nvPicPr>
          <p:cNvPr id="50181" name="Picture 5" descr="ст.7"/>
          <p:cNvPicPr>
            <a:picLocks noChangeAspect="1" noChangeArrowheads="1"/>
          </p:cNvPicPr>
          <p:nvPr/>
        </p:nvPicPr>
        <p:blipFill>
          <a:blip r:embed="rId2" cstate="email"/>
          <a:srcRect/>
          <a:stretch>
            <a:fillRect/>
          </a:stretch>
        </p:blipFill>
        <p:spPr bwMode="auto">
          <a:xfrm>
            <a:off x="2057400" y="1676400"/>
            <a:ext cx="4310063" cy="4953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33400" y="762000"/>
            <a:ext cx="8229600" cy="1143000"/>
          </a:xfrm>
        </p:spPr>
        <p:txBody>
          <a:bodyPr/>
          <a:lstStyle/>
          <a:p>
            <a:pPr eaLnBrk="1" hangingPunct="1"/>
            <a:r>
              <a:rPr lang="ru-RU" sz="2800" b="1" smtClean="0"/>
              <a:t>Статья 8</a:t>
            </a:r>
            <a:r>
              <a:rPr lang="ru-RU" sz="2800" smtClean="0"/>
              <a:t/>
            </a:r>
            <a:br>
              <a:rPr lang="ru-RU" sz="2800" smtClean="0"/>
            </a:br>
            <a:r>
              <a:rPr lang="ru-RU" sz="2800" smtClean="0"/>
              <a:t>Каждый человек, имеет право на эффективное восстановление в правах компетентными национальными судами в случаях нарушения его основных прав, предоставленных ему конституцией или законом.</a:t>
            </a:r>
          </a:p>
        </p:txBody>
      </p:sp>
      <p:pic>
        <p:nvPicPr>
          <p:cNvPr id="52229" name="Picture 5" descr="ст.8"/>
          <p:cNvPicPr>
            <a:picLocks noChangeAspect="1" noChangeArrowheads="1"/>
          </p:cNvPicPr>
          <p:nvPr/>
        </p:nvPicPr>
        <p:blipFill>
          <a:blip r:embed="rId2" cstate="email"/>
          <a:srcRect/>
          <a:stretch>
            <a:fillRect/>
          </a:stretch>
        </p:blipFill>
        <p:spPr bwMode="auto">
          <a:xfrm>
            <a:off x="3124200" y="2667000"/>
            <a:ext cx="3257550" cy="3886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ru-RU" sz="2800" b="1" smtClean="0"/>
              <a:t>Статья 9</a:t>
            </a:r>
            <a:r>
              <a:rPr lang="ru-RU" sz="2800" smtClean="0"/>
              <a:t/>
            </a:r>
            <a:br>
              <a:rPr lang="ru-RU" sz="2800" smtClean="0"/>
            </a:br>
            <a:r>
              <a:rPr lang="ru-RU" sz="2800" smtClean="0"/>
              <a:t>Никто не может быть подвергнут произвольному аресту, задержанию или изгнанию.</a:t>
            </a:r>
          </a:p>
        </p:txBody>
      </p:sp>
      <p:pic>
        <p:nvPicPr>
          <p:cNvPr id="54277" name="Picture 5" descr="ст.9"/>
          <p:cNvPicPr>
            <a:picLocks noChangeAspect="1" noChangeArrowheads="1"/>
          </p:cNvPicPr>
          <p:nvPr/>
        </p:nvPicPr>
        <p:blipFill>
          <a:blip r:embed="rId3" cstate="email"/>
          <a:srcRect/>
          <a:stretch>
            <a:fillRect/>
          </a:stretch>
        </p:blipFill>
        <p:spPr bwMode="auto">
          <a:xfrm>
            <a:off x="2819400" y="1752600"/>
            <a:ext cx="3257550" cy="4695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2667000"/>
            <a:ext cx="8229600" cy="1143000"/>
          </a:xfrm>
        </p:spPr>
        <p:txBody>
          <a:bodyPr/>
          <a:lstStyle/>
          <a:p>
            <a:pPr eaLnBrk="1" hangingPunct="1"/>
            <a:r>
              <a:rPr lang="ru-RU" sz="3600" b="1" smtClean="0"/>
              <a:t>Статья 10</a:t>
            </a:r>
            <a:r>
              <a:rPr lang="ru-RU" sz="3600" smtClean="0"/>
              <a:t/>
            </a:r>
            <a:br>
              <a:rPr lang="ru-RU" sz="3600" smtClean="0"/>
            </a:br>
            <a:r>
              <a:rPr lang="ru-RU" sz="3600" smtClean="0"/>
              <a:t>Каждый человек, для определения его прав и обязанностей и для установления обоснованности предъявленного ему уголовного обвинения, имеет право, на основе полного равенства, на то, чтобы его дело было рассмотрено гласно и с соблюдением всех требований справедливости независимым и беспристрастным судом.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457200" y="2286000"/>
            <a:ext cx="8229600" cy="1143000"/>
          </a:xfrm>
        </p:spPr>
        <p:txBody>
          <a:bodyPr/>
          <a:lstStyle/>
          <a:p>
            <a:pPr eaLnBrk="1" hangingPunct="1"/>
            <a:r>
              <a:rPr lang="ru-RU" sz="3200" b="1" smtClean="0"/>
              <a:t>Статья 11</a:t>
            </a:r>
            <a:r>
              <a:rPr lang="ru-RU" sz="3200" smtClean="0"/>
              <a:t/>
            </a:r>
            <a:br>
              <a:rPr lang="ru-RU" sz="3200" smtClean="0"/>
            </a:br>
            <a:r>
              <a:rPr lang="ru-RU" sz="3200" smtClean="0"/>
              <a:t>Каждый человек, обвиняемый в совершении преступления, имеет право считаться невиновным до тех пор, пока его виновность не будет установлена законным порядком путем гласного судебного разбирательства, при котором ему обеспечиваются все возможности для защиты</a:t>
            </a:r>
            <a:r>
              <a:rPr lang="ru-RU" sz="400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effectLst/>
      </p:bgPr>
    </p:bg>
    <p:spTree>
      <p:nvGrpSpPr>
        <p:cNvPr id="1" name=""/>
        <p:cNvGrpSpPr/>
        <p:nvPr/>
      </p:nvGrpSpPr>
      <p:grpSpPr>
        <a:xfrm>
          <a:off x="0" y="0"/>
          <a:ext cx="0" cy="0"/>
          <a:chOff x="0" y="0"/>
          <a:chExt cx="0" cy="0"/>
        </a:xfrm>
      </p:grpSpPr>
      <p:pic>
        <p:nvPicPr>
          <p:cNvPr id="60420" name="Picture 4" descr="ст.11"/>
          <p:cNvPicPr>
            <a:picLocks noChangeAspect="1" noChangeArrowheads="1"/>
          </p:cNvPicPr>
          <p:nvPr/>
        </p:nvPicPr>
        <p:blipFill>
          <a:blip r:embed="rId2" cstate="email"/>
          <a:srcRect/>
          <a:stretch>
            <a:fillRect/>
          </a:stretch>
        </p:blipFill>
        <p:spPr bwMode="auto">
          <a:xfrm>
            <a:off x="1828800" y="457200"/>
            <a:ext cx="5840413" cy="6096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2514600"/>
            <a:ext cx="8229600" cy="1143000"/>
          </a:xfrm>
        </p:spPr>
        <p:txBody>
          <a:bodyPr/>
          <a:lstStyle/>
          <a:p>
            <a:pPr marL="838200" indent="-838200" eaLnBrk="1" hangingPunct="1"/>
            <a:r>
              <a:rPr lang="en-US" sz="3200" smtClean="0"/>
              <a:t>2</a:t>
            </a:r>
            <a:r>
              <a:rPr lang="ru-RU" sz="3200" smtClean="0"/>
              <a:t>. Никто не может быть осужден за преступление на основании совершения какого–либо деяния или за бездействие, которые во время их совершения не составляли преступления по национальным законам или по международному праву. Не может также налагаться наказание более тяжкое, нежели то, которое могло быть применено в то время, когда преступление было совершено.</a:t>
            </a:r>
            <a:r>
              <a:rPr lang="ru-RU" sz="400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63492" name="Picture 4" descr="ст.11"/>
          <p:cNvPicPr>
            <a:picLocks noChangeAspect="1" noChangeArrowheads="1"/>
          </p:cNvPicPr>
          <p:nvPr/>
        </p:nvPicPr>
        <p:blipFill>
          <a:blip r:embed="rId2" cstate="email"/>
          <a:srcRect/>
          <a:stretch>
            <a:fillRect/>
          </a:stretch>
        </p:blipFill>
        <p:spPr bwMode="auto">
          <a:xfrm>
            <a:off x="2286000" y="228600"/>
            <a:ext cx="4457700" cy="647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33400" y="2362200"/>
            <a:ext cx="8229600" cy="1143000"/>
          </a:xfrm>
        </p:spPr>
        <p:txBody>
          <a:bodyPr/>
          <a:lstStyle/>
          <a:p>
            <a:pPr eaLnBrk="1" hangingPunct="1"/>
            <a:r>
              <a:rPr lang="ru-RU" sz="3200" b="1" smtClean="0"/>
              <a:t>Статья 12</a:t>
            </a:r>
            <a:r>
              <a:rPr lang="ru-RU" sz="3200" smtClean="0"/>
              <a:t/>
            </a:r>
            <a:br>
              <a:rPr lang="ru-RU" sz="3200" smtClean="0"/>
            </a:br>
            <a:r>
              <a:rPr lang="ru-RU" sz="3200" smtClean="0"/>
              <a:t>Никто не может подвергаться произвольному вмешательству в его личную или семейную жизнь, произвольным посягательствам на неприкосновенность его жилища, тайну его корреспонденции или на его честь и репутацию. Каждый человек имеет право на защиту закона от такого вмешательства или таких посягательств.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ru-RU" sz="2800" smtClean="0">
                <a:latin typeface="Comic Sans MS" pitchFamily="66" charset="0"/>
                <a:hlinkClick r:id="rId3" tooltip="10 декабря"/>
              </a:rPr>
              <a:t>10 декабря</a:t>
            </a:r>
            <a:r>
              <a:rPr lang="ru-RU" sz="2800" smtClean="0">
                <a:latin typeface="Comic Sans MS" pitchFamily="66" charset="0"/>
              </a:rPr>
              <a:t>, начиная с </a:t>
            </a:r>
            <a:r>
              <a:rPr lang="ru-RU" sz="2800" smtClean="0">
                <a:latin typeface="Comic Sans MS" pitchFamily="66" charset="0"/>
                <a:hlinkClick r:id="rId4" tooltip="1950 год"/>
              </a:rPr>
              <a:t>1950 года</a:t>
            </a:r>
            <a:r>
              <a:rPr lang="ru-RU" sz="2800" smtClean="0">
                <a:latin typeface="Comic Sans MS" pitchFamily="66" charset="0"/>
              </a:rPr>
              <a:t> во всем мире празднуют день защиты прав человека.</a:t>
            </a:r>
            <a:r>
              <a:rPr lang="ru-RU" sz="4000" smtClean="0"/>
              <a:t> </a:t>
            </a:r>
          </a:p>
        </p:txBody>
      </p:sp>
      <p:pic>
        <p:nvPicPr>
          <p:cNvPr id="8202" name="Picture 10" descr="http://im2-tub-ru.yandex.net/i?id=376024445-48-72&amp;n=21"/>
          <p:cNvPicPr>
            <a:picLocks noChangeAspect="1" noChangeArrowheads="1"/>
          </p:cNvPicPr>
          <p:nvPr/>
        </p:nvPicPr>
        <p:blipFill>
          <a:blip r:embed="rId5" cstate="email"/>
          <a:srcRect/>
          <a:stretch>
            <a:fillRect/>
          </a:stretch>
        </p:blipFill>
        <p:spPr bwMode="auto">
          <a:xfrm>
            <a:off x="304800" y="1600200"/>
            <a:ext cx="2905125" cy="2578100"/>
          </a:xfrm>
          <a:prstGeom prst="ellipse">
            <a:avLst/>
          </a:prstGeom>
          <a:ln>
            <a:noFill/>
          </a:ln>
          <a:effectLst>
            <a:softEdge rad="112500"/>
          </a:effectLst>
        </p:spPr>
      </p:pic>
      <p:pic>
        <p:nvPicPr>
          <p:cNvPr id="8204" name="Picture 12" descr="http://im7-tub-ru.yandex.net/i?id=65910782-33-72"/>
          <p:cNvPicPr>
            <a:picLocks noChangeAspect="1" noChangeArrowheads="1"/>
          </p:cNvPicPr>
          <p:nvPr/>
        </p:nvPicPr>
        <p:blipFill>
          <a:blip r:embed="rId6" cstate="email"/>
          <a:srcRect/>
          <a:stretch>
            <a:fillRect/>
          </a:stretch>
        </p:blipFill>
        <p:spPr bwMode="auto">
          <a:xfrm>
            <a:off x="2819400" y="4038600"/>
            <a:ext cx="3433187" cy="2362200"/>
          </a:xfrm>
          <a:prstGeom prst="rect">
            <a:avLst/>
          </a:prstGeom>
          <a:ln>
            <a:noFill/>
          </a:ln>
          <a:effectLst>
            <a:softEdge rad="112500"/>
          </a:effectLst>
        </p:spPr>
      </p:pic>
      <p:pic>
        <p:nvPicPr>
          <p:cNvPr id="8206" name="Picture 14" descr="http://okulweb.meb.gov.tr/34/40/969276/album/23%20nisan.jpg"/>
          <p:cNvPicPr>
            <a:picLocks noChangeAspect="1" noChangeArrowheads="1"/>
          </p:cNvPicPr>
          <p:nvPr/>
        </p:nvPicPr>
        <p:blipFill>
          <a:blip r:embed="rId7" cstate="email"/>
          <a:srcRect/>
          <a:stretch>
            <a:fillRect/>
          </a:stretch>
        </p:blipFill>
        <p:spPr bwMode="auto">
          <a:xfrm>
            <a:off x="5791200" y="1371600"/>
            <a:ext cx="3076575" cy="2857500"/>
          </a:xfrm>
          <a:prstGeom prst="ellipse">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66564" name="Picture 4" descr="ст.12"/>
          <p:cNvPicPr>
            <a:picLocks noChangeAspect="1" noChangeArrowheads="1"/>
          </p:cNvPicPr>
          <p:nvPr/>
        </p:nvPicPr>
        <p:blipFill>
          <a:blip r:embed="rId2" cstate="email"/>
          <a:srcRect/>
          <a:stretch>
            <a:fillRect/>
          </a:stretch>
        </p:blipFill>
        <p:spPr bwMode="auto">
          <a:xfrm>
            <a:off x="2133600" y="381000"/>
            <a:ext cx="5389679" cy="6019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2438400"/>
            <a:ext cx="8229600" cy="1143000"/>
          </a:xfrm>
        </p:spPr>
        <p:txBody>
          <a:bodyPr/>
          <a:lstStyle/>
          <a:p>
            <a:pPr eaLnBrk="1" hangingPunct="1"/>
            <a:r>
              <a:rPr lang="ru-RU" sz="3200" b="1" smtClean="0"/>
              <a:t>Статья 13</a:t>
            </a:r>
            <a:r>
              <a:rPr lang="ru-RU" sz="3200" smtClean="0"/>
              <a:t/>
            </a:r>
            <a:br>
              <a:rPr lang="ru-RU" sz="3200" smtClean="0"/>
            </a:br>
            <a:r>
              <a:rPr lang="ru-RU" sz="3200" smtClean="0"/>
              <a:t>Каждый человек имеет право свободно передвигаться и выбирать себе местожительство в пределах кажого государства. </a:t>
            </a:r>
            <a:br>
              <a:rPr lang="ru-RU" sz="3200" smtClean="0"/>
            </a:br>
            <a:r>
              <a:rPr lang="ru-RU" sz="3200" smtClean="0"/>
              <a:t>Каждый человек имеет право покидать любую страну, включая свою собственную, и возвращаться в свою страну.</a:t>
            </a:r>
            <a:r>
              <a:rPr lang="ru-RU" sz="400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69636" name="Picture 4" descr="ст.13"/>
          <p:cNvPicPr>
            <a:picLocks noChangeAspect="1" noChangeArrowheads="1"/>
          </p:cNvPicPr>
          <p:nvPr/>
        </p:nvPicPr>
        <p:blipFill>
          <a:blip r:embed="rId2" cstate="email"/>
          <a:srcRect/>
          <a:stretch>
            <a:fillRect/>
          </a:stretch>
        </p:blipFill>
        <p:spPr bwMode="auto">
          <a:xfrm>
            <a:off x="1905000" y="228600"/>
            <a:ext cx="5105400" cy="59416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228600" y="2286000"/>
            <a:ext cx="8229600" cy="1143000"/>
          </a:xfrm>
        </p:spPr>
        <p:txBody>
          <a:bodyPr/>
          <a:lstStyle/>
          <a:p>
            <a:pPr eaLnBrk="1" hangingPunct="1"/>
            <a:r>
              <a:rPr lang="ru-RU" sz="3200" b="1" smtClean="0"/>
              <a:t>Статья 14</a:t>
            </a:r>
            <a:r>
              <a:rPr lang="ru-RU" sz="3200" smtClean="0"/>
              <a:t/>
            </a:r>
            <a:br>
              <a:rPr lang="ru-RU" sz="3200" smtClean="0"/>
            </a:br>
            <a:r>
              <a:rPr lang="ru-RU" sz="3200" smtClean="0"/>
              <a:t>Каждый человек имеет право искать убежище от преследования в других странах и пользоваться этим убежищем. </a:t>
            </a:r>
            <a:br>
              <a:rPr lang="ru-RU" sz="3200" smtClean="0"/>
            </a:br>
            <a:r>
              <a:rPr lang="ru-RU" sz="3200" smtClean="0"/>
              <a:t>Это право не может быть использовано в случае преследования, в действительности основанного на совершении неполитического преступления, или деяния, противоречащего целям и принципам Организации Объединенных Наций.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72708" name="Picture 4" descr="ст.14"/>
          <p:cNvPicPr>
            <a:picLocks noChangeAspect="1" noChangeArrowheads="1"/>
          </p:cNvPicPr>
          <p:nvPr/>
        </p:nvPicPr>
        <p:blipFill>
          <a:blip r:embed="rId2" cstate="email"/>
          <a:srcRect/>
          <a:stretch>
            <a:fillRect/>
          </a:stretch>
        </p:blipFill>
        <p:spPr bwMode="auto">
          <a:xfrm>
            <a:off x="1752600" y="228600"/>
            <a:ext cx="5916613" cy="640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381000" y="2438400"/>
            <a:ext cx="8229600" cy="1143000"/>
          </a:xfrm>
        </p:spPr>
        <p:txBody>
          <a:bodyPr/>
          <a:lstStyle/>
          <a:p>
            <a:pPr eaLnBrk="1" hangingPunct="1"/>
            <a:r>
              <a:rPr lang="ru-RU" sz="4000" b="1" smtClean="0"/>
              <a:t>Статья 15</a:t>
            </a:r>
            <a:r>
              <a:rPr lang="ru-RU" sz="4000" smtClean="0"/>
              <a:t/>
            </a:r>
            <a:br>
              <a:rPr lang="ru-RU" sz="4000" smtClean="0"/>
            </a:br>
            <a:r>
              <a:rPr lang="ru-RU" sz="4000" smtClean="0"/>
              <a:t>Каждый человек имеет право на гражданство. </a:t>
            </a:r>
            <a:br>
              <a:rPr lang="ru-RU" sz="4000" smtClean="0"/>
            </a:br>
            <a:r>
              <a:rPr lang="ru-RU" sz="4000" smtClean="0"/>
              <a:t>Никто не может быть произвольно лишен гражданства или права изменить свое гражданство.</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pic>
        <p:nvPicPr>
          <p:cNvPr id="75780" name="Picture 4" descr="ст.15"/>
          <p:cNvPicPr>
            <a:picLocks noChangeAspect="1" noChangeArrowheads="1"/>
          </p:cNvPicPr>
          <p:nvPr/>
        </p:nvPicPr>
        <p:blipFill>
          <a:blip r:embed="rId2" cstate="email"/>
          <a:srcRect/>
          <a:stretch>
            <a:fillRect/>
          </a:stretch>
        </p:blipFill>
        <p:spPr bwMode="auto">
          <a:xfrm>
            <a:off x="1752600" y="304800"/>
            <a:ext cx="5316538" cy="617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533400" y="2057400"/>
            <a:ext cx="8229600" cy="1143000"/>
          </a:xfrm>
        </p:spPr>
        <p:txBody>
          <a:bodyPr/>
          <a:lstStyle/>
          <a:p>
            <a:pPr eaLnBrk="1" hangingPunct="1"/>
            <a:r>
              <a:rPr lang="ru-RU" sz="3200" b="1" smtClean="0"/>
              <a:t>Статья 16</a:t>
            </a:r>
            <a:r>
              <a:rPr lang="ru-RU" sz="3200" smtClean="0"/>
              <a:t/>
            </a:r>
            <a:br>
              <a:rPr lang="ru-RU" sz="3200" smtClean="0"/>
            </a:br>
            <a:r>
              <a:rPr lang="ru-RU" sz="3200" smtClean="0"/>
              <a:t>Мужчины и женщины, достигшие совершеннолетия, имеют право без всяких ограничений по признаку расы, национальности или религии, вступать в брак и основывать семью. Они пользуются одинаковыми правами в отношении вступления в брак, во время состояния в браке и во время его расторжения.</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78852" name="Picture 4" descr="ст.16"/>
          <p:cNvPicPr>
            <a:picLocks noChangeAspect="1" noChangeArrowheads="1"/>
          </p:cNvPicPr>
          <p:nvPr/>
        </p:nvPicPr>
        <p:blipFill>
          <a:blip r:embed="rId2" cstate="email"/>
          <a:srcRect/>
          <a:stretch>
            <a:fillRect/>
          </a:stretch>
        </p:blipFill>
        <p:spPr bwMode="auto">
          <a:xfrm>
            <a:off x="1371600" y="457200"/>
            <a:ext cx="6781800" cy="6148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1981200"/>
            <a:ext cx="8229600" cy="1143000"/>
          </a:xfrm>
        </p:spPr>
        <p:txBody>
          <a:bodyPr/>
          <a:lstStyle/>
          <a:p>
            <a:pPr eaLnBrk="1" hangingPunct="1"/>
            <a:r>
              <a:rPr lang="ru-RU" sz="4000" smtClean="0"/>
              <a:t>  </a:t>
            </a:r>
            <a:br>
              <a:rPr lang="ru-RU" sz="4000" smtClean="0"/>
            </a:br>
            <a:r>
              <a:rPr lang="ru-RU" sz="4000" smtClean="0"/>
              <a:t>2.Брак может быть заключен только при свободном и полном согласии обеих сторон. </a:t>
            </a:r>
            <a:br>
              <a:rPr lang="ru-RU" sz="4000" smtClean="0"/>
            </a:br>
            <a:r>
              <a:rPr lang="ru-RU" sz="4000" smtClean="0"/>
              <a:t/>
            </a:r>
            <a:br>
              <a:rPr lang="ru-RU" sz="4000" smtClean="0"/>
            </a:br>
            <a:r>
              <a:rPr lang="ru-RU" sz="4000" smtClean="0"/>
              <a:t>3.Семья является естественной и основной ячейкой общества и имеет право на защиту со стороны общества и государства.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pic>
        <p:nvPicPr>
          <p:cNvPr id="12293" name="Picture 6" descr="j0336915"/>
          <p:cNvPicPr>
            <a:picLocks noChangeAspect="1" noChangeArrowheads="1" noCrop="1"/>
          </p:cNvPicPr>
          <p:nvPr/>
        </p:nvPicPr>
        <p:blipFill>
          <a:blip r:embed="rId3" cstate="email"/>
          <a:srcRect/>
          <a:stretch>
            <a:fillRect/>
          </a:stretch>
        </p:blipFill>
        <p:spPr bwMode="auto">
          <a:xfrm>
            <a:off x="6629400" y="3733800"/>
            <a:ext cx="2271713" cy="2838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294" name="Picture 9" descr="j0305893(1)"/>
          <p:cNvPicPr>
            <a:picLocks noChangeAspect="1" noChangeArrowheads="1"/>
          </p:cNvPicPr>
          <p:nvPr/>
        </p:nvPicPr>
        <p:blipFill>
          <a:blip r:embed="rId4" cstate="email"/>
          <a:srcRect/>
          <a:stretch>
            <a:fillRect/>
          </a:stretch>
        </p:blipFill>
        <p:spPr bwMode="auto">
          <a:xfrm>
            <a:off x="381000" y="533400"/>
            <a:ext cx="5181600" cy="599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pic>
        <p:nvPicPr>
          <p:cNvPr id="81924" name="Picture 4" descr="ст.16"/>
          <p:cNvPicPr>
            <a:picLocks noChangeAspect="1" noChangeArrowheads="1"/>
          </p:cNvPicPr>
          <p:nvPr/>
        </p:nvPicPr>
        <p:blipFill>
          <a:blip r:embed="rId2" cstate="email"/>
          <a:srcRect/>
          <a:stretch>
            <a:fillRect/>
          </a:stretch>
        </p:blipFill>
        <p:spPr bwMode="auto">
          <a:xfrm>
            <a:off x="2133600" y="228600"/>
            <a:ext cx="4800600"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381000" y="2514600"/>
            <a:ext cx="8229600" cy="1143000"/>
          </a:xfrm>
        </p:spPr>
        <p:txBody>
          <a:bodyPr/>
          <a:lstStyle/>
          <a:p>
            <a:pPr eaLnBrk="1" hangingPunct="1"/>
            <a:r>
              <a:rPr lang="ru-RU" sz="4000" b="1" smtClean="0"/>
              <a:t>Статья 17</a:t>
            </a:r>
            <a:r>
              <a:rPr lang="ru-RU" sz="4000" smtClean="0"/>
              <a:t/>
            </a:r>
            <a:br>
              <a:rPr lang="ru-RU" sz="4000" smtClean="0"/>
            </a:br>
            <a:r>
              <a:rPr lang="ru-RU" sz="4000" smtClean="0"/>
              <a:t>Каждый человек имеет право владеть имуществом как единолично, так и совместно с другими. </a:t>
            </a:r>
            <a:br>
              <a:rPr lang="ru-RU" sz="4000" smtClean="0"/>
            </a:br>
            <a:r>
              <a:rPr lang="ru-RU" sz="4000" smtClean="0"/>
              <a:t>Никто не должен быть произвольно лишен своего имущества.</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84996" name="Picture 4" descr="ст.17"/>
          <p:cNvPicPr>
            <a:picLocks noChangeAspect="1" noChangeArrowheads="1"/>
          </p:cNvPicPr>
          <p:nvPr/>
        </p:nvPicPr>
        <p:blipFill>
          <a:blip r:embed="rId2" cstate="email"/>
          <a:srcRect/>
          <a:stretch>
            <a:fillRect/>
          </a:stretch>
        </p:blipFill>
        <p:spPr bwMode="auto">
          <a:xfrm>
            <a:off x="1600200" y="228600"/>
            <a:ext cx="5514975" cy="640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457200" y="2438400"/>
            <a:ext cx="8229600" cy="1143000"/>
          </a:xfrm>
        </p:spPr>
        <p:txBody>
          <a:bodyPr/>
          <a:lstStyle/>
          <a:p>
            <a:pPr eaLnBrk="1" hangingPunct="1"/>
            <a:r>
              <a:rPr lang="ru-RU" sz="4000" b="1" smtClean="0"/>
              <a:t>Статья 18</a:t>
            </a:r>
            <a:r>
              <a:rPr lang="ru-RU" sz="4000" smtClean="0"/>
              <a:t/>
            </a:r>
            <a:br>
              <a:rPr lang="ru-RU" sz="4000" smtClean="0"/>
            </a:br>
            <a:r>
              <a:rPr lang="ru-RU" sz="4000" smtClean="0"/>
              <a:t>Каждый человек имеет право на свободу мысли, совести и религии; это право включает свободу менять свою религию или убеждения и свободу исповедовать свою религию или убеждения как единолично,</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88068" name="Picture 4" descr="ст.18"/>
          <p:cNvPicPr>
            <a:picLocks noChangeAspect="1" noChangeArrowheads="1"/>
          </p:cNvPicPr>
          <p:nvPr/>
        </p:nvPicPr>
        <p:blipFill>
          <a:blip r:embed="rId2" cstate="email"/>
          <a:srcRect/>
          <a:stretch>
            <a:fillRect/>
          </a:stretch>
        </p:blipFill>
        <p:spPr bwMode="auto">
          <a:xfrm>
            <a:off x="1447800" y="381000"/>
            <a:ext cx="5699125" cy="6248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ru-RU" sz="2800" smtClean="0"/>
              <a:t>так и сообща с другими, публичным или частным порядком в учении, богослужении и выполнении религиозных обрядов.</a:t>
            </a:r>
            <a:r>
              <a:rPr lang="ru-RU" sz="4000" smtClean="0"/>
              <a:t> </a:t>
            </a:r>
          </a:p>
        </p:txBody>
      </p:sp>
      <p:pic>
        <p:nvPicPr>
          <p:cNvPr id="89093" name="Picture 5" descr="ст.18"/>
          <p:cNvPicPr>
            <a:picLocks noChangeAspect="1" noChangeArrowheads="1"/>
          </p:cNvPicPr>
          <p:nvPr/>
        </p:nvPicPr>
        <p:blipFill>
          <a:blip r:embed="rId2" cstate="email"/>
          <a:srcRect/>
          <a:stretch>
            <a:fillRect/>
          </a:stretch>
        </p:blipFill>
        <p:spPr bwMode="auto">
          <a:xfrm>
            <a:off x="2743200" y="1676400"/>
            <a:ext cx="3257550" cy="4705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457200" y="2209800"/>
            <a:ext cx="8229600" cy="1143000"/>
          </a:xfrm>
        </p:spPr>
        <p:txBody>
          <a:bodyPr/>
          <a:lstStyle/>
          <a:p>
            <a:pPr eaLnBrk="1" hangingPunct="1"/>
            <a:r>
              <a:rPr lang="ru-RU" sz="3200" b="1" smtClean="0"/>
              <a:t>Статья 19</a:t>
            </a:r>
            <a:r>
              <a:rPr lang="ru-RU" sz="3200" smtClean="0"/>
              <a:t/>
            </a:r>
            <a:br>
              <a:rPr lang="ru-RU" sz="3200" smtClean="0"/>
            </a:br>
            <a:r>
              <a:rPr lang="ru-RU" sz="3200" smtClean="0"/>
              <a:t>Каждый человек имеет право на свободу убеждений и на свободное выражение их; это право включает свободу беспрепятственно придерживаться своих убеждений и свободу искать, получать и распространять информацию и идеи любыми средствами и независимо от государственных границ.</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pic>
        <p:nvPicPr>
          <p:cNvPr id="93188" name="Picture 4" descr="ст.19"/>
          <p:cNvPicPr>
            <a:picLocks noChangeAspect="1" noChangeArrowheads="1"/>
          </p:cNvPicPr>
          <p:nvPr/>
        </p:nvPicPr>
        <p:blipFill>
          <a:blip r:embed="rId2" cstate="email"/>
          <a:srcRect/>
          <a:stretch>
            <a:fillRect/>
          </a:stretch>
        </p:blipFill>
        <p:spPr bwMode="auto">
          <a:xfrm>
            <a:off x="1828800" y="228600"/>
            <a:ext cx="5565775" cy="647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533400" y="2133600"/>
            <a:ext cx="8229600" cy="1143000"/>
          </a:xfrm>
        </p:spPr>
        <p:txBody>
          <a:bodyPr/>
          <a:lstStyle/>
          <a:p>
            <a:pPr eaLnBrk="1" hangingPunct="1"/>
            <a:r>
              <a:rPr lang="ru-RU" sz="4000" b="1" smtClean="0"/>
              <a:t>Статья 20</a:t>
            </a:r>
            <a:r>
              <a:rPr lang="ru-RU" sz="4000" smtClean="0"/>
              <a:t/>
            </a:r>
            <a:br>
              <a:rPr lang="ru-RU" sz="4000" smtClean="0"/>
            </a:br>
            <a:r>
              <a:rPr lang="ru-RU" sz="4000" smtClean="0"/>
              <a:t>Каждый человек имеет право на свободу мирных собраний и ассоциаций. </a:t>
            </a:r>
            <a:br>
              <a:rPr lang="ru-RU" sz="4000" smtClean="0"/>
            </a:br>
            <a:r>
              <a:rPr lang="ru-RU" sz="4000" smtClean="0"/>
              <a:t>Никто не может быть принуждаем вступать в какую–либо ассоциацию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pic>
        <p:nvPicPr>
          <p:cNvPr id="96260" name="Picture 4" descr="ст.20"/>
          <p:cNvPicPr>
            <a:picLocks noChangeAspect="1" noChangeArrowheads="1"/>
          </p:cNvPicPr>
          <p:nvPr/>
        </p:nvPicPr>
        <p:blipFill>
          <a:blip r:embed="rId2" cstate="email"/>
          <a:srcRect/>
          <a:stretch>
            <a:fillRect/>
          </a:stretch>
        </p:blipFill>
        <p:spPr bwMode="auto">
          <a:xfrm>
            <a:off x="1600200" y="152400"/>
            <a:ext cx="5429250" cy="647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ru-RU" sz="2400" b="1" smtClean="0">
                <a:latin typeface="Comic Sans MS" pitchFamily="66" charset="0"/>
                <a:hlinkClick r:id="rId2" tooltip="1948 год"/>
              </a:rPr>
              <a:t>1948 году</a:t>
            </a:r>
            <a:r>
              <a:rPr lang="ru-RU" sz="2400" b="1" smtClean="0">
                <a:latin typeface="Comic Sans MS" pitchFamily="66" charset="0"/>
              </a:rPr>
              <a:t> Генеральная Ассамблея </a:t>
            </a:r>
            <a:r>
              <a:rPr lang="ru-RU" sz="2400" b="1" smtClean="0">
                <a:latin typeface="Comic Sans MS" pitchFamily="66" charset="0"/>
                <a:hlinkClick r:id="rId3" tooltip="ООН"/>
              </a:rPr>
              <a:t>ООН</a:t>
            </a:r>
            <a:r>
              <a:rPr lang="ru-RU" sz="2400" b="1" smtClean="0">
                <a:latin typeface="Comic Sans MS" pitchFamily="66" charset="0"/>
              </a:rPr>
              <a:t> приняла </a:t>
            </a:r>
            <a:r>
              <a:rPr lang="ru-RU" sz="2400" b="1" smtClean="0">
                <a:latin typeface="Comic Sans MS" pitchFamily="66" charset="0"/>
                <a:hlinkClick r:id="rId4" tooltip="Всеобщая декларация прав человека"/>
              </a:rPr>
              <a:t>Всеобщую декларацию прав человека</a:t>
            </a:r>
            <a:r>
              <a:rPr lang="ru-RU" sz="4000" smtClean="0"/>
              <a:t> </a:t>
            </a:r>
          </a:p>
        </p:txBody>
      </p:sp>
      <p:pic>
        <p:nvPicPr>
          <p:cNvPr id="10245" name="Picture 5" descr="http://im7-tub-ru.yandex.net/i?id=215381826-13-72&amp;n=21"/>
          <p:cNvPicPr>
            <a:picLocks noChangeAspect="1" noChangeArrowheads="1"/>
          </p:cNvPicPr>
          <p:nvPr/>
        </p:nvPicPr>
        <p:blipFill>
          <a:blip r:embed="rId5" cstate="email"/>
          <a:srcRect/>
          <a:stretch>
            <a:fillRect/>
          </a:stretch>
        </p:blipFill>
        <p:spPr bwMode="auto">
          <a:xfrm>
            <a:off x="304800" y="1447800"/>
            <a:ext cx="4495800" cy="299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8" name="Picture 8" descr="http://topwar.ru/uploads/posts/2011-04/1304018214_oon.jpg"/>
          <p:cNvPicPr>
            <a:picLocks noChangeAspect="1" noChangeArrowheads="1"/>
          </p:cNvPicPr>
          <p:nvPr/>
        </p:nvPicPr>
        <p:blipFill>
          <a:blip r:embed="rId6" cstate="email"/>
          <a:srcRect/>
          <a:stretch>
            <a:fillRect/>
          </a:stretch>
        </p:blipFill>
        <p:spPr bwMode="auto">
          <a:xfrm>
            <a:off x="5029200" y="3733800"/>
            <a:ext cx="39624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533400" y="609600"/>
            <a:ext cx="8229600" cy="1143000"/>
          </a:xfrm>
        </p:spPr>
        <p:txBody>
          <a:bodyPr/>
          <a:lstStyle/>
          <a:p>
            <a:pPr eaLnBrk="1" hangingPunct="1"/>
            <a:r>
              <a:rPr lang="ru-RU" sz="2800" b="1" smtClean="0"/>
              <a:t>Статья 21</a:t>
            </a:r>
            <a:r>
              <a:rPr lang="ru-RU" sz="2800" smtClean="0"/>
              <a:t/>
            </a:r>
            <a:br>
              <a:rPr lang="ru-RU" sz="2800" smtClean="0"/>
            </a:br>
            <a:r>
              <a:rPr lang="ru-RU" sz="2800" smtClean="0"/>
              <a:t>Каждый человек имеет право принимать участие в управлении своей страной непосредственно или через посредство свободно избранных представителей.</a:t>
            </a:r>
            <a:r>
              <a:rPr lang="ru-RU" sz="4000" smtClean="0"/>
              <a:t> </a:t>
            </a:r>
          </a:p>
        </p:txBody>
      </p:sp>
      <p:pic>
        <p:nvPicPr>
          <p:cNvPr id="97285" name="Picture 5" descr="ст. 21"/>
          <p:cNvPicPr>
            <a:picLocks noChangeAspect="1" noChangeArrowheads="1"/>
          </p:cNvPicPr>
          <p:nvPr/>
        </p:nvPicPr>
        <p:blipFill>
          <a:blip r:embed="rId2" cstate="email"/>
          <a:srcRect/>
          <a:stretch>
            <a:fillRect/>
          </a:stretch>
        </p:blipFill>
        <p:spPr bwMode="auto">
          <a:xfrm>
            <a:off x="2286000" y="2286000"/>
            <a:ext cx="5181600" cy="4302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381000" y="609600"/>
            <a:ext cx="8382000" cy="4191000"/>
          </a:xfrm>
        </p:spPr>
        <p:txBody>
          <a:bodyPr/>
          <a:lstStyle/>
          <a:p>
            <a:pPr marL="838200" indent="-838200" eaLnBrk="1" hangingPunct="1"/>
            <a:r>
              <a:rPr lang="ru-RU" sz="2400" smtClean="0"/>
              <a:t>2. Каждый человек имеет право равного доступа к государственной службе в своей стране. </a:t>
            </a:r>
            <a:br>
              <a:rPr lang="ru-RU" sz="2400" smtClean="0"/>
            </a:br>
            <a:r>
              <a:rPr lang="ru-RU" sz="2400" smtClean="0"/>
              <a:t/>
            </a:r>
            <a:br>
              <a:rPr lang="ru-RU" sz="2400" smtClean="0"/>
            </a:br>
            <a:r>
              <a:rPr lang="ru-RU" sz="2400" smtClean="0"/>
              <a:t>3. Воля народа должна быть основой власти правительства; эта воля должна находить свое выражение в периодических и нефальсифицированных выборах, которые должны проводиться при общем и равном избирательном праве, путем тайного голосования или же посредством других равнозначных форм, обеспечивающих свободу голосования.</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pic>
        <p:nvPicPr>
          <p:cNvPr id="101380" name="Picture 4" descr="ст. 21"/>
          <p:cNvPicPr>
            <a:picLocks noChangeAspect="1" noChangeArrowheads="1"/>
          </p:cNvPicPr>
          <p:nvPr/>
        </p:nvPicPr>
        <p:blipFill>
          <a:blip r:embed="rId3" cstate="email"/>
          <a:srcRect/>
          <a:stretch>
            <a:fillRect/>
          </a:stretch>
        </p:blipFill>
        <p:spPr bwMode="auto">
          <a:xfrm>
            <a:off x="1676400" y="228600"/>
            <a:ext cx="5029200" cy="6248400"/>
          </a:xfrm>
          <a:prstGeom prst="rect">
            <a:avLst/>
          </a:prstGeom>
          <a:ln>
            <a:noFill/>
          </a:ln>
          <a:effectLst>
            <a:softEdge rad="1125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09600" y="2438400"/>
            <a:ext cx="8229600" cy="1143000"/>
          </a:xfrm>
        </p:spPr>
        <p:txBody>
          <a:bodyPr/>
          <a:lstStyle/>
          <a:p>
            <a:pPr eaLnBrk="1" hangingPunct="1"/>
            <a:r>
              <a:rPr lang="ru-RU" sz="4000" b="1" smtClean="0"/>
              <a:t>Статья 23</a:t>
            </a:r>
            <a:r>
              <a:rPr lang="ru-RU" sz="4000" smtClean="0"/>
              <a:t/>
            </a:r>
            <a:br>
              <a:rPr lang="ru-RU" sz="4000" smtClean="0"/>
            </a:br>
            <a:r>
              <a:rPr lang="ru-RU" sz="4000" smtClean="0"/>
              <a:t>Каждый человек имеет право на труд, на свободный выбор работы, на справедливые и благоприятные условия труда и на защиту от безработицы. </a:t>
            </a:r>
            <a:br>
              <a:rPr lang="ru-RU" sz="4000" smtClean="0"/>
            </a:br>
            <a:r>
              <a:rPr lang="ru-RU" sz="4000" smtClean="0"/>
              <a:t>Каждый человек, без какой либо дискриминации, имеет право на равную оплату за равный труд.</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04452" name="Picture 4" descr="ст.23"/>
          <p:cNvPicPr>
            <a:picLocks noChangeAspect="1" noChangeArrowheads="1"/>
          </p:cNvPicPr>
          <p:nvPr/>
        </p:nvPicPr>
        <p:blipFill>
          <a:blip r:embed="rId2" cstate="email"/>
          <a:srcRect/>
          <a:stretch>
            <a:fillRect/>
          </a:stretch>
        </p:blipFill>
        <p:spPr bwMode="auto">
          <a:xfrm>
            <a:off x="304800" y="1981200"/>
            <a:ext cx="4191000" cy="3479800"/>
          </a:xfrm>
          <a:prstGeom prst="rect">
            <a:avLst/>
          </a:prstGeom>
          <a:ln>
            <a:noFill/>
          </a:ln>
          <a:effectLst>
            <a:softEdge rad="112500"/>
          </a:effectLst>
        </p:spPr>
      </p:pic>
      <p:pic>
        <p:nvPicPr>
          <p:cNvPr id="104453" name="Picture 5" descr="ст.23"/>
          <p:cNvPicPr>
            <a:picLocks noChangeAspect="1" noChangeArrowheads="1"/>
          </p:cNvPicPr>
          <p:nvPr/>
        </p:nvPicPr>
        <p:blipFill>
          <a:blip r:embed="rId3" cstate="email"/>
          <a:srcRect/>
          <a:stretch>
            <a:fillRect/>
          </a:stretch>
        </p:blipFill>
        <p:spPr bwMode="auto">
          <a:xfrm>
            <a:off x="4800600" y="533400"/>
            <a:ext cx="4122738" cy="5943600"/>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685800" y="2819400"/>
            <a:ext cx="8229600" cy="1143000"/>
          </a:xfrm>
        </p:spPr>
        <p:txBody>
          <a:bodyPr/>
          <a:lstStyle/>
          <a:p>
            <a:pPr marL="838200" indent="-838200" eaLnBrk="1" hangingPunct="1"/>
            <a:r>
              <a:rPr lang="ru-RU" sz="2800" smtClean="0"/>
              <a:t>3. Каждый человек работающий имеет право на справедливое и удовлетворительное вознаграждение, обеспечивающее достойное человека существование для него самого и его семьи, и дополняемое, при необходимости, другими средствами социального обеспечения. </a:t>
            </a:r>
            <a:br>
              <a:rPr lang="ru-RU" sz="2800" smtClean="0"/>
            </a:br>
            <a:r>
              <a:rPr lang="ru-RU" sz="2800" smtClean="0"/>
              <a:t/>
            </a:r>
            <a:br>
              <a:rPr lang="ru-RU" sz="2800" smtClean="0"/>
            </a:br>
            <a:r>
              <a:rPr lang="ru-RU" sz="2800" smtClean="0"/>
              <a:t>4. Каждый человек имеет право создавать профессиональные союзы для защиты своих интересов.</a:t>
            </a:r>
            <a:r>
              <a:rPr lang="ru-RU" sz="4000" smtClean="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pic>
        <p:nvPicPr>
          <p:cNvPr id="107524" name="Picture 4" descr="ст.23"/>
          <p:cNvPicPr>
            <a:picLocks noChangeAspect="1" noChangeArrowheads="1"/>
          </p:cNvPicPr>
          <p:nvPr/>
        </p:nvPicPr>
        <p:blipFill>
          <a:blip r:embed="rId3" cstate="email"/>
          <a:srcRect/>
          <a:stretch>
            <a:fillRect/>
          </a:stretch>
        </p:blipFill>
        <p:spPr bwMode="auto">
          <a:xfrm>
            <a:off x="2133600" y="381000"/>
            <a:ext cx="4269105" cy="617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685800" y="1752600"/>
            <a:ext cx="8229600" cy="1143000"/>
          </a:xfrm>
        </p:spPr>
        <p:txBody>
          <a:bodyPr/>
          <a:lstStyle/>
          <a:p>
            <a:pPr eaLnBrk="1" hangingPunct="1"/>
            <a:r>
              <a:rPr lang="ru-RU" sz="4000" b="1" smtClean="0"/>
              <a:t>Статья 24</a:t>
            </a:r>
            <a:r>
              <a:rPr lang="ru-RU" sz="4000" smtClean="0"/>
              <a:t/>
            </a:r>
            <a:br>
              <a:rPr lang="ru-RU" sz="4000" smtClean="0"/>
            </a:br>
            <a:r>
              <a:rPr lang="ru-RU" sz="4000" smtClean="0"/>
              <a:t>Каждый человек имеет право на отдых и досуг, включая право на разумное ограничение рабочего дня и на оплачиваемый отпуск.</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10596" name="Picture 4" descr="ст.24"/>
          <p:cNvPicPr>
            <a:picLocks noChangeAspect="1" noChangeArrowheads="1"/>
          </p:cNvPicPr>
          <p:nvPr/>
        </p:nvPicPr>
        <p:blipFill>
          <a:blip r:embed="rId2" cstate="email"/>
          <a:srcRect/>
          <a:stretch>
            <a:fillRect/>
          </a:stretch>
        </p:blipFill>
        <p:spPr bwMode="auto">
          <a:xfrm>
            <a:off x="1828800" y="228600"/>
            <a:ext cx="5175250" cy="640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7200" y="2057400"/>
            <a:ext cx="8229600" cy="1143000"/>
          </a:xfrm>
        </p:spPr>
        <p:txBody>
          <a:bodyPr/>
          <a:lstStyle/>
          <a:p>
            <a:pPr eaLnBrk="1" hangingPunct="1"/>
            <a:r>
              <a:rPr lang="ru-RU" sz="3200" smtClean="0"/>
              <a:t> </a:t>
            </a:r>
            <a:r>
              <a:rPr lang="ru-RU" sz="3200" b="1" smtClean="0"/>
              <a:t/>
            </a:r>
            <a:br>
              <a:rPr lang="ru-RU" sz="3200" b="1" smtClean="0"/>
            </a:br>
            <a:r>
              <a:rPr lang="ru-RU" sz="3200" b="1" smtClean="0"/>
              <a:t>Статья 25</a:t>
            </a:r>
            <a:r>
              <a:rPr lang="ru-RU" sz="3200" smtClean="0"/>
              <a:t/>
            </a:r>
            <a:br>
              <a:rPr lang="ru-RU" sz="3200" smtClean="0"/>
            </a:br>
            <a:r>
              <a:rPr lang="ru-RU" sz="3200" smtClean="0"/>
              <a:t>Каждый человек имеет право на такой жизненный уровень, включая пищу, одежду, жилище, медицинский уход и необходимое социальное обслуживание, который необходим для здоровья и благосостояния его самого и его семьи,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idx="4294967295"/>
          </p:nvPr>
        </p:nvSpPr>
        <p:spPr>
          <a:xfrm>
            <a:off x="4419600" y="274638"/>
            <a:ext cx="4267200" cy="1143000"/>
          </a:xfrm>
        </p:spPr>
        <p:txBody>
          <a:bodyPr/>
          <a:lstStyle/>
          <a:p>
            <a:pPr eaLnBrk="1" hangingPunct="1"/>
            <a:r>
              <a:rPr lang="ru-RU" smtClean="0"/>
              <a:t>Кир Великий </a:t>
            </a:r>
          </a:p>
        </p:txBody>
      </p:sp>
      <p:pic>
        <p:nvPicPr>
          <p:cNvPr id="16391" name="Picture 7" descr="84384849_large_a9cc347e3cf3"/>
          <p:cNvPicPr>
            <a:picLocks noChangeAspect="1" noChangeArrowheads="1"/>
          </p:cNvPicPr>
          <p:nvPr/>
        </p:nvPicPr>
        <p:blipFill>
          <a:blip r:embed="rId2" cstate="email"/>
          <a:srcRect/>
          <a:stretch>
            <a:fillRect/>
          </a:stretch>
        </p:blipFill>
        <p:spPr bwMode="auto">
          <a:xfrm>
            <a:off x="228600" y="228600"/>
            <a:ext cx="4041775" cy="5000625"/>
          </a:xfrm>
          <a:prstGeom prst="rect">
            <a:avLst/>
          </a:prstGeom>
          <a:ln>
            <a:noFill/>
          </a:ln>
          <a:effectLst>
            <a:softEdge rad="112500"/>
          </a:effectLst>
        </p:spPr>
      </p:pic>
      <p:pic>
        <p:nvPicPr>
          <p:cNvPr id="16393" name="Picture 9" descr="780px-Achaemenid_Empire_ru"/>
          <p:cNvPicPr>
            <a:picLocks noChangeAspect="1" noChangeArrowheads="1"/>
          </p:cNvPicPr>
          <p:nvPr/>
        </p:nvPicPr>
        <p:blipFill>
          <a:blip r:embed="rId3" cstate="email"/>
          <a:srcRect/>
          <a:stretch>
            <a:fillRect/>
          </a:stretch>
        </p:blipFill>
        <p:spPr bwMode="auto">
          <a:xfrm>
            <a:off x="3048000" y="3962400"/>
            <a:ext cx="5676900" cy="2576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pic>
        <p:nvPicPr>
          <p:cNvPr id="113668" name="Picture 4" descr="ст.25"/>
          <p:cNvPicPr>
            <a:picLocks noChangeAspect="1" noChangeArrowheads="1"/>
          </p:cNvPicPr>
          <p:nvPr/>
        </p:nvPicPr>
        <p:blipFill>
          <a:blip r:embed="rId3" cstate="email"/>
          <a:srcRect/>
          <a:stretch>
            <a:fillRect/>
          </a:stretch>
        </p:blipFill>
        <p:spPr bwMode="auto">
          <a:xfrm>
            <a:off x="1524000" y="304800"/>
            <a:ext cx="6553200" cy="6265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381000" y="2209800"/>
            <a:ext cx="8229600" cy="1143000"/>
          </a:xfrm>
        </p:spPr>
        <p:txBody>
          <a:bodyPr/>
          <a:lstStyle/>
          <a:p>
            <a:pPr eaLnBrk="1" hangingPunct="1"/>
            <a:r>
              <a:rPr lang="ru-RU" sz="2800" smtClean="0"/>
              <a:t> и право на обеспечение на случай безработицы, болезни, инвалидности, вдовства, наступления старости или иного случая утраты средств к существованию по не зависящим от него обстоятельствам. </a:t>
            </a:r>
            <a:br>
              <a:rPr lang="ru-RU" sz="2800" smtClean="0"/>
            </a:br>
            <a:r>
              <a:rPr lang="ru-RU" sz="2800" smtClean="0"/>
              <a:t/>
            </a:r>
            <a:br>
              <a:rPr lang="ru-RU" sz="2800" smtClean="0"/>
            </a:br>
            <a:r>
              <a:rPr lang="ru-RU" sz="2800" smtClean="0"/>
              <a:t>Материнство и младенчество дают право на особое попечение и помощь. Все дети, родившиеся в браке или вне брака, должны пользоваться одинаковой социальной защитой.</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16740" name="Picture 4" descr="ст.25"/>
          <p:cNvPicPr>
            <a:picLocks noChangeAspect="1" noChangeArrowheads="1"/>
          </p:cNvPicPr>
          <p:nvPr/>
        </p:nvPicPr>
        <p:blipFill>
          <a:blip r:embed="rId2" cstate="email"/>
          <a:srcRect/>
          <a:stretch>
            <a:fillRect/>
          </a:stretch>
        </p:blipFill>
        <p:spPr bwMode="auto">
          <a:xfrm>
            <a:off x="1905000" y="152400"/>
            <a:ext cx="4953000" cy="647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533400"/>
            <a:ext cx="8229600" cy="1143000"/>
          </a:xfrm>
        </p:spPr>
        <p:txBody>
          <a:bodyPr/>
          <a:lstStyle/>
          <a:p>
            <a:pPr eaLnBrk="1" hangingPunct="1"/>
            <a:r>
              <a:rPr lang="ru-RU" sz="2800" b="1" smtClean="0"/>
              <a:t>Статья 26</a:t>
            </a:r>
            <a:r>
              <a:rPr lang="ru-RU" sz="2800" smtClean="0"/>
              <a:t/>
            </a:r>
            <a:br>
              <a:rPr lang="ru-RU" sz="2800" smtClean="0"/>
            </a:br>
            <a:r>
              <a:rPr lang="ru-RU" sz="2800" smtClean="0"/>
              <a:t>Каждый человек имеет право на образование. Образование должно быть бесплатным по меньшей мере в том, что касается начального и общего образование.</a:t>
            </a:r>
            <a:r>
              <a:rPr lang="ru-RU" sz="4000" smtClean="0"/>
              <a:t> </a:t>
            </a:r>
          </a:p>
        </p:txBody>
      </p:sp>
      <p:pic>
        <p:nvPicPr>
          <p:cNvPr id="117765" name="Picture 5" descr="ст.26"/>
          <p:cNvPicPr>
            <a:picLocks noChangeAspect="1" noChangeArrowheads="1"/>
          </p:cNvPicPr>
          <p:nvPr/>
        </p:nvPicPr>
        <p:blipFill>
          <a:blip r:embed="rId3" cstate="email"/>
          <a:srcRect/>
          <a:stretch>
            <a:fillRect/>
          </a:stretch>
        </p:blipFill>
        <p:spPr bwMode="auto">
          <a:xfrm>
            <a:off x="2133600" y="2514600"/>
            <a:ext cx="5791200" cy="4046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533400" y="2514600"/>
            <a:ext cx="8229600" cy="1143000"/>
          </a:xfrm>
        </p:spPr>
        <p:txBody>
          <a:bodyPr/>
          <a:lstStyle/>
          <a:p>
            <a:pPr eaLnBrk="1" hangingPunct="1"/>
            <a:r>
              <a:rPr lang="ru-RU" sz="4000" smtClean="0"/>
              <a:t/>
            </a:r>
            <a:br>
              <a:rPr lang="ru-RU" sz="4000" smtClean="0"/>
            </a:br>
            <a:r>
              <a:rPr lang="ru-RU" sz="4000" smtClean="0"/>
              <a:t>Начальное образование должно быть обязательным. Техническое и профессиональное образование должно быть общедоступным и высшее образование должно быть одинаково доступным для всех на основе способностей каждого.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21860" name="Picture 4" descr="ст.26"/>
          <p:cNvPicPr>
            <a:picLocks noChangeAspect="1" noChangeArrowheads="1"/>
          </p:cNvPicPr>
          <p:nvPr/>
        </p:nvPicPr>
        <p:blipFill>
          <a:blip r:embed="rId2" cstate="email"/>
          <a:srcRect/>
          <a:stretch>
            <a:fillRect/>
          </a:stretch>
        </p:blipFill>
        <p:spPr bwMode="auto">
          <a:xfrm>
            <a:off x="1752600" y="228600"/>
            <a:ext cx="4395788" cy="6400800"/>
          </a:xfrm>
          <a:prstGeom prst="rect">
            <a:avLst/>
          </a:prstGeom>
          <a:ln>
            <a:noFill/>
          </a:ln>
          <a:effectLst>
            <a:softEdge rad="11250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609600" y="2743200"/>
            <a:ext cx="8229600" cy="1143000"/>
          </a:xfrm>
        </p:spPr>
        <p:txBody>
          <a:bodyPr/>
          <a:lstStyle/>
          <a:p>
            <a:pPr marL="838200" indent="-838200" eaLnBrk="1" hangingPunct="1"/>
            <a:r>
              <a:rPr lang="ru-RU" sz="3200" smtClean="0"/>
              <a:t>Образование должно быть направлено на полное развитие личности и на увеличение уважения к правам человека и основным свободам. </a:t>
            </a:r>
            <a:br>
              <a:rPr lang="ru-RU" sz="3200" smtClean="0"/>
            </a:br>
            <a:r>
              <a:rPr lang="ru-RU" sz="3200" smtClean="0"/>
              <a:t/>
            </a:r>
            <a:br>
              <a:rPr lang="ru-RU" sz="3200" smtClean="0"/>
            </a:br>
            <a:r>
              <a:rPr lang="ru-RU" sz="3200" smtClean="0"/>
              <a:t>Образование должно содействовать взаимопониманию, терпимости и дружбе между народами, расовыми или религиозными группами и должно содействовать деятельности Организации Объединенных Наций по поддержанию мира</a:t>
            </a:r>
            <a:r>
              <a:rPr lang="ru-RU" sz="4000" smtClean="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24932" name="Picture 4" descr="ст.26"/>
          <p:cNvPicPr>
            <a:picLocks noChangeAspect="1" noChangeArrowheads="1"/>
          </p:cNvPicPr>
          <p:nvPr/>
        </p:nvPicPr>
        <p:blipFill>
          <a:blip r:embed="rId2" cstate="email"/>
          <a:srcRect/>
          <a:stretch>
            <a:fillRect/>
          </a:stretch>
        </p:blipFill>
        <p:spPr bwMode="auto">
          <a:xfrm>
            <a:off x="1600200" y="302454"/>
            <a:ext cx="4724400" cy="62507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pPr marL="838200" indent="-838200" eaLnBrk="1" hangingPunct="1"/>
            <a:r>
              <a:rPr lang="ru-RU" sz="3200" smtClean="0"/>
              <a:t>Родители имеют право приоритета в выборе образования для своих малолетних детей.</a:t>
            </a:r>
          </a:p>
        </p:txBody>
      </p:sp>
      <p:pic>
        <p:nvPicPr>
          <p:cNvPr id="125957" name="Picture 5" descr="ст.26"/>
          <p:cNvPicPr>
            <a:picLocks noChangeAspect="1" noChangeArrowheads="1"/>
          </p:cNvPicPr>
          <p:nvPr/>
        </p:nvPicPr>
        <p:blipFill>
          <a:blip r:embed="rId3" cstate="email"/>
          <a:srcRect/>
          <a:stretch>
            <a:fillRect/>
          </a:stretch>
        </p:blipFill>
        <p:spPr bwMode="auto">
          <a:xfrm>
            <a:off x="3200400" y="1600200"/>
            <a:ext cx="3414713"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57200" y="457200"/>
            <a:ext cx="8229600" cy="1143000"/>
          </a:xfrm>
        </p:spPr>
        <p:txBody>
          <a:bodyPr/>
          <a:lstStyle/>
          <a:p>
            <a:pPr eaLnBrk="1" hangingPunct="1"/>
            <a:r>
              <a:rPr lang="ru-RU" sz="3200" b="1" smtClean="0"/>
              <a:t>Статья 27</a:t>
            </a:r>
            <a:r>
              <a:rPr lang="ru-RU" sz="3200" smtClean="0"/>
              <a:t/>
            </a:r>
            <a:br>
              <a:rPr lang="ru-RU" sz="3200" smtClean="0"/>
            </a:br>
            <a:r>
              <a:rPr lang="ru-RU" sz="3200" smtClean="0"/>
              <a:t>Каждый человек имеет право свободно участвовать в культурной жизни общества, наслаждаться искусством,</a:t>
            </a:r>
            <a:r>
              <a:rPr lang="ru-RU" sz="4000" smtClean="0"/>
              <a:t> </a:t>
            </a:r>
          </a:p>
        </p:txBody>
      </p:sp>
      <p:pic>
        <p:nvPicPr>
          <p:cNvPr id="128005" name="Picture 5" descr="ст.27"/>
          <p:cNvPicPr>
            <a:picLocks noChangeAspect="1" noChangeArrowheads="1"/>
          </p:cNvPicPr>
          <p:nvPr/>
        </p:nvPicPr>
        <p:blipFill>
          <a:blip r:embed="rId2" cstate="email"/>
          <a:srcRect/>
          <a:stretch>
            <a:fillRect/>
          </a:stretch>
        </p:blipFill>
        <p:spPr bwMode="auto">
          <a:xfrm>
            <a:off x="2514600" y="2057400"/>
            <a:ext cx="4273550" cy="4561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idx="4294967295"/>
          </p:nvPr>
        </p:nvSpPr>
        <p:spPr>
          <a:xfrm>
            <a:off x="2971800" y="228600"/>
            <a:ext cx="5943600" cy="1143000"/>
          </a:xfrm>
        </p:spPr>
        <p:txBody>
          <a:bodyPr/>
          <a:lstStyle/>
          <a:p>
            <a:pPr eaLnBrk="1" hangingPunct="1"/>
            <a:r>
              <a:rPr lang="ru-RU" sz="4000" smtClean="0">
                <a:solidFill>
                  <a:schemeClr val="tx1"/>
                </a:solidFill>
              </a:rPr>
              <a:t>Цилиндр с воззванием Кира «к вавилонянам»</a:t>
            </a:r>
          </a:p>
        </p:txBody>
      </p:sp>
      <p:pic>
        <p:nvPicPr>
          <p:cNvPr id="99331" name="Picture 9" descr="Картинка 5 из 376">
            <a:hlinkClick r:id="rId2"/>
          </p:cNvPr>
          <p:cNvPicPr>
            <a:picLocks noChangeAspect="1" noChangeArrowheads="1" noCrop="1"/>
          </p:cNvPicPr>
          <p:nvPr/>
        </p:nvPicPr>
        <p:blipFill>
          <a:blip r:embed="rId3" cstate="email"/>
          <a:srcRect/>
          <a:stretch>
            <a:fillRect/>
          </a:stretch>
        </p:blipFill>
        <p:spPr bwMode="auto">
          <a:xfrm>
            <a:off x="0" y="-228600"/>
            <a:ext cx="3313113" cy="3455988"/>
          </a:xfrm>
          <a:prstGeom prst="rect">
            <a:avLst/>
          </a:prstGeom>
          <a:noFill/>
          <a:ln w="9525">
            <a:noFill/>
            <a:miter lim="800000"/>
            <a:headEnd/>
            <a:tailEnd/>
          </a:ln>
        </p:spPr>
      </p:pic>
      <p:pic>
        <p:nvPicPr>
          <p:cNvPr id="18439" name="Picture 7" descr="350px-Cyrus_cylinder_extract"/>
          <p:cNvPicPr>
            <a:picLocks noChangeAspect="1" noChangeArrowheads="1"/>
          </p:cNvPicPr>
          <p:nvPr/>
        </p:nvPicPr>
        <p:blipFill>
          <a:blip r:embed="rId4" cstate="email"/>
          <a:srcRect/>
          <a:stretch>
            <a:fillRect/>
          </a:stretch>
        </p:blipFill>
        <p:spPr bwMode="auto">
          <a:xfrm>
            <a:off x="3276600" y="2209800"/>
            <a:ext cx="5562600" cy="287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41" name="Picture 9" descr="300px-Cyrus_Cylinder_1">
            <a:hlinkClick r:id="rId5"/>
          </p:cNvPr>
          <p:cNvPicPr>
            <a:picLocks noChangeAspect="1" noChangeArrowheads="1"/>
          </p:cNvPicPr>
          <p:nvPr/>
        </p:nvPicPr>
        <p:blipFill>
          <a:blip r:embed="rId6" cstate="email"/>
          <a:srcRect/>
          <a:stretch>
            <a:fillRect/>
          </a:stretch>
        </p:blipFill>
        <p:spPr bwMode="auto">
          <a:xfrm>
            <a:off x="228600" y="4724400"/>
            <a:ext cx="28575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9334" name="Picture 10" descr="magnify-clip">
            <a:hlinkClick r:id="rId7" tooltip="Увеличить"/>
          </p:cNvPr>
          <p:cNvPicPr>
            <a:picLocks noChangeAspect="1" noChangeArrowheads="1"/>
          </p:cNvPicPr>
          <p:nvPr/>
        </p:nvPicPr>
        <p:blipFill>
          <a:blip r:embed="rId8" cstate="email"/>
          <a:srcRect/>
          <a:stretch>
            <a:fillRect/>
          </a:stretch>
        </p:blipFill>
        <p:spPr bwMode="auto">
          <a:xfrm>
            <a:off x="2179638" y="4068763"/>
            <a:ext cx="142875" cy="1047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609600" y="2133600"/>
            <a:ext cx="8229600" cy="1143000"/>
          </a:xfrm>
        </p:spPr>
        <p:txBody>
          <a:bodyPr/>
          <a:lstStyle/>
          <a:p>
            <a:pPr eaLnBrk="1" hangingPunct="1"/>
            <a:r>
              <a:rPr lang="ru-RU" sz="4000" smtClean="0"/>
              <a:t/>
            </a:r>
            <a:br>
              <a:rPr lang="ru-RU" sz="4000" smtClean="0"/>
            </a:br>
            <a:r>
              <a:rPr lang="ru-RU" sz="4000" smtClean="0"/>
              <a:t>участвовать в научном прогрессе и пользоваться его благами. </a:t>
            </a:r>
            <a:br>
              <a:rPr lang="ru-RU" sz="4000" smtClean="0"/>
            </a:br>
            <a:r>
              <a:rPr lang="ru-RU" sz="4000" smtClean="0"/>
              <a:t>Каждый человек имеет право на защиту его материальных интересов, являющихся результатом научных, литературных или художественных трудов, автором которых он является.</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pic>
        <p:nvPicPr>
          <p:cNvPr id="132100" name="Picture 4" descr="ст.27"/>
          <p:cNvPicPr>
            <a:picLocks noChangeAspect="1" noChangeArrowheads="1"/>
          </p:cNvPicPr>
          <p:nvPr/>
        </p:nvPicPr>
        <p:blipFill>
          <a:blip r:embed="rId3" cstate="email"/>
          <a:srcRect/>
          <a:stretch>
            <a:fillRect/>
          </a:stretch>
        </p:blipFill>
        <p:spPr bwMode="auto">
          <a:xfrm>
            <a:off x="1905000" y="304800"/>
            <a:ext cx="4876800" cy="6324600"/>
          </a:xfrm>
          <a:prstGeom prst="rect">
            <a:avLst/>
          </a:prstGeom>
          <a:ln>
            <a:noFill/>
          </a:ln>
          <a:effectLst>
            <a:softEdge rad="112500"/>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381000" y="685800"/>
            <a:ext cx="8229600" cy="1143000"/>
          </a:xfrm>
        </p:spPr>
        <p:txBody>
          <a:bodyPr/>
          <a:lstStyle/>
          <a:p>
            <a:pPr eaLnBrk="1" hangingPunct="1"/>
            <a:r>
              <a:rPr lang="ru-RU" sz="2800" b="1" smtClean="0"/>
              <a:t>Статья 28</a:t>
            </a:r>
            <a:r>
              <a:rPr lang="ru-RU" sz="2800" smtClean="0"/>
              <a:t/>
            </a:r>
            <a:br>
              <a:rPr lang="ru-RU" sz="2800" smtClean="0"/>
            </a:br>
            <a:r>
              <a:rPr lang="ru-RU" sz="2800" smtClean="0"/>
              <a:t>Каждый человек имеет право на социальный и международный порядок, при котором права и свободы, изложенные в настоящей Декларации, могут быть полностью осуществлены.</a:t>
            </a:r>
          </a:p>
        </p:txBody>
      </p:sp>
      <p:pic>
        <p:nvPicPr>
          <p:cNvPr id="133125" name="Picture 5" descr="ст.28"/>
          <p:cNvPicPr>
            <a:picLocks noChangeAspect="1" noChangeArrowheads="1"/>
          </p:cNvPicPr>
          <p:nvPr/>
        </p:nvPicPr>
        <p:blipFill>
          <a:blip r:embed="rId2" cstate="email"/>
          <a:srcRect/>
          <a:stretch>
            <a:fillRect/>
          </a:stretch>
        </p:blipFill>
        <p:spPr bwMode="auto">
          <a:xfrm>
            <a:off x="2819400" y="2590800"/>
            <a:ext cx="3257550" cy="4057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533400" y="533400"/>
            <a:ext cx="8229600" cy="1143000"/>
          </a:xfrm>
        </p:spPr>
        <p:txBody>
          <a:bodyPr/>
          <a:lstStyle/>
          <a:p>
            <a:pPr eaLnBrk="1" hangingPunct="1"/>
            <a:r>
              <a:rPr lang="ru-RU" sz="2800" b="1" smtClean="0"/>
              <a:t>Статья 29</a:t>
            </a:r>
            <a:r>
              <a:rPr lang="ru-RU" sz="2800" smtClean="0"/>
              <a:t/>
            </a:r>
            <a:br>
              <a:rPr lang="ru-RU" sz="2800" smtClean="0"/>
            </a:br>
            <a:r>
              <a:rPr lang="ru-RU" sz="2800" smtClean="0"/>
              <a:t>Каждый человек имеет обязанности перед обществом, в котором только и возможно свободное и полное развитие его личности.</a:t>
            </a:r>
            <a:r>
              <a:rPr lang="ru-RU" sz="4000" smtClean="0"/>
              <a:t> </a:t>
            </a:r>
          </a:p>
        </p:txBody>
      </p:sp>
      <p:pic>
        <p:nvPicPr>
          <p:cNvPr id="135173" name="Picture 5" descr="ст.29"/>
          <p:cNvPicPr>
            <a:picLocks noChangeAspect="1" noChangeArrowheads="1"/>
          </p:cNvPicPr>
          <p:nvPr/>
        </p:nvPicPr>
        <p:blipFill>
          <a:blip r:embed="rId2" cstate="email"/>
          <a:srcRect/>
          <a:stretch>
            <a:fillRect/>
          </a:stretch>
        </p:blipFill>
        <p:spPr bwMode="auto">
          <a:xfrm>
            <a:off x="2743200" y="2133600"/>
            <a:ext cx="4876800" cy="4505325"/>
          </a:xfrm>
          <a:prstGeom prst="rect">
            <a:avLst/>
          </a:prstGeom>
          <a:ln>
            <a:noFill/>
          </a:ln>
          <a:effectLst>
            <a:softEdge rad="112500"/>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457200" y="2819400"/>
            <a:ext cx="8229600" cy="1143000"/>
          </a:xfrm>
        </p:spPr>
        <p:txBody>
          <a:bodyPr/>
          <a:lstStyle/>
          <a:p>
            <a:pPr marL="838200" indent="-838200" eaLnBrk="1" hangingPunct="1"/>
            <a:r>
              <a:rPr lang="ru-RU" sz="2800" smtClean="0"/>
              <a:t>При осуществлении своих прав и свобод каждый человек должен подвергаться только таким ограничениям, какие установлены законом исключительно с целью обеспечения должного признания и уважения прав и свобод других и удовлетворения справедливых требований морали,общественного порядка и общего благосостояния в демократическом обществе. </a:t>
            </a:r>
            <a:br>
              <a:rPr lang="ru-RU" sz="2800" smtClean="0"/>
            </a:br>
            <a:r>
              <a:rPr lang="ru-RU" sz="2800" smtClean="0"/>
              <a:t>Осуществление этих прав и свобод ни в коем случае не должно противоречить целям и принципам Организации Объединенных Наций.</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39268" name="Picture 4" descr="ст.29"/>
          <p:cNvPicPr>
            <a:picLocks noChangeAspect="1" noChangeArrowheads="1"/>
          </p:cNvPicPr>
          <p:nvPr/>
        </p:nvPicPr>
        <p:blipFill>
          <a:blip r:embed="rId2" cstate="email"/>
          <a:srcRect/>
          <a:stretch>
            <a:fillRect/>
          </a:stretch>
        </p:blipFill>
        <p:spPr bwMode="auto">
          <a:xfrm>
            <a:off x="2057400" y="152400"/>
            <a:ext cx="5181600" cy="640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685800" y="2438400"/>
            <a:ext cx="8229600" cy="1143000"/>
          </a:xfrm>
        </p:spPr>
        <p:txBody>
          <a:bodyPr/>
          <a:lstStyle/>
          <a:p>
            <a:pPr eaLnBrk="1" hangingPunct="1"/>
            <a:r>
              <a:rPr lang="ru-RU" sz="3200" b="1" smtClean="0"/>
              <a:t>Статья 30</a:t>
            </a:r>
            <a:r>
              <a:rPr lang="ru-RU" sz="3200" smtClean="0"/>
              <a:t/>
            </a:r>
            <a:br>
              <a:rPr lang="ru-RU" sz="3200" smtClean="0"/>
            </a:br>
            <a:r>
              <a:rPr lang="ru-RU" sz="3200" smtClean="0"/>
              <a:t>Ничто в настоящей Декларации не может быть истолковано как предоставление какому–либо государству, группе, лиц или отдельным лицам права заниматься какой–либо деятельностью ил совершать действия, направленные на уничтожение прав и свобод, изложенных в настоящей Декларации.</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42340" name="Picture 4" descr="ст.30"/>
          <p:cNvPicPr>
            <a:picLocks noChangeAspect="1" noChangeArrowheads="1"/>
          </p:cNvPicPr>
          <p:nvPr/>
        </p:nvPicPr>
        <p:blipFill>
          <a:blip r:embed="rId2" cstate="email"/>
          <a:srcRect/>
          <a:stretch>
            <a:fillRect/>
          </a:stretch>
        </p:blipFill>
        <p:spPr bwMode="auto">
          <a:xfrm>
            <a:off x="2057400" y="304800"/>
            <a:ext cx="5394325" cy="6324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ru-RU" sz="4000" i="1" smtClean="0"/>
              <a:t>1215 г. - </a:t>
            </a:r>
            <a:r>
              <a:rPr lang="ru-RU" sz="4000" smtClean="0"/>
              <a:t> Великая хартия вольностей </a:t>
            </a:r>
          </a:p>
        </p:txBody>
      </p:sp>
      <p:pic>
        <p:nvPicPr>
          <p:cNvPr id="20486" name="Picture 6" descr="File:Joao sem terra assina carta Magna.jpg"/>
          <p:cNvPicPr>
            <a:picLocks noChangeAspect="1" noChangeArrowheads="1"/>
          </p:cNvPicPr>
          <p:nvPr/>
        </p:nvPicPr>
        <p:blipFill>
          <a:blip r:embed="rId2" cstate="email"/>
          <a:srcRect/>
          <a:stretch>
            <a:fillRect/>
          </a:stretch>
        </p:blipFill>
        <p:spPr bwMode="auto">
          <a:xfrm>
            <a:off x="381001" y="1600200"/>
            <a:ext cx="3596388"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488" name="Picture 8" descr="s68p1"/>
          <p:cNvPicPr>
            <a:picLocks noChangeAspect="1" noChangeArrowheads="1"/>
          </p:cNvPicPr>
          <p:nvPr/>
        </p:nvPicPr>
        <p:blipFill>
          <a:blip r:embed="rId3" cstate="email"/>
          <a:srcRect/>
          <a:stretch>
            <a:fillRect/>
          </a:stretch>
        </p:blipFill>
        <p:spPr bwMode="auto">
          <a:xfrm>
            <a:off x="5410200" y="1524000"/>
            <a:ext cx="3429000" cy="5085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Прямоугольник 6"/>
          <p:cNvSpPr/>
          <p:nvPr/>
        </p:nvSpPr>
        <p:spPr>
          <a:xfrm>
            <a:off x="-13411200" y="1720840"/>
            <a:ext cx="6400800" cy="2800767"/>
          </a:xfrm>
          <a:prstGeom prst="rect">
            <a:avLst/>
          </a:prstGeom>
          <a:noFill/>
        </p:spPr>
        <p:txBody>
          <a:bodyPr>
            <a:spAutoFit/>
          </a:bodyPr>
          <a:lstStyle/>
          <a:p>
            <a:pPr algn="ctr">
              <a:defRPr/>
            </a:pPr>
            <a:r>
              <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1628г. -</a:t>
            </a:r>
            <a:r>
              <a:rPr lang="ru-RU"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Петиция о праве — закрепила права и свободы людей.</a:t>
            </a:r>
            <a:endPar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1776</a:t>
            </a:r>
            <a:r>
              <a:rPr lang="ru-RU"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 -  Декларация независимости Соединённых Штатов Америки — провозгласила право на «жизнь, свободу и стремление к счастью».</a:t>
            </a:r>
            <a:endPar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1789г. - </a:t>
            </a:r>
            <a:r>
              <a:rPr lang="ru-RU"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Декларация прав человека и гражданина во Франции провозгласила, что все граждане равны перед законом.</a:t>
            </a:r>
            <a:endPar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1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1948г. - </a:t>
            </a:r>
            <a:r>
              <a:rPr lang="ru-RU"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Всеобщая декларация прав человека — первый документ, содержащий тридцать прав, которыми наделён каждый человек. </a:t>
            </a:r>
          </a:p>
        </p:txBody>
      </p:sp>
      <p:sp>
        <p:nvSpPr>
          <p:cNvPr id="8" name="Прямоугольник 7"/>
          <p:cNvSpPr/>
          <p:nvPr/>
        </p:nvSpPr>
        <p:spPr>
          <a:xfrm>
            <a:off x="0" y="0"/>
            <a:ext cx="9144000" cy="6124754"/>
          </a:xfrm>
          <a:prstGeom prst="rect">
            <a:avLst/>
          </a:prstGeom>
        </p:spPr>
        <p:txBody>
          <a:bodyPr>
            <a:spAutoFit/>
          </a:bodyPr>
          <a:lstStyle/>
          <a:p>
            <a:pPr algn="ctr">
              <a:defRPr/>
            </a:pPr>
            <a:r>
              <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1628г. -</a:t>
            </a:r>
            <a:r>
              <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 Петиция о праве — закрепила права и свободы людей.</a:t>
            </a:r>
          </a:p>
          <a:p>
            <a:pPr algn="ctr">
              <a:defRPr/>
            </a:pPr>
            <a:endPar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1776</a:t>
            </a:r>
            <a:r>
              <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г. -  Декларация независимости Соединённых Штатов Америки — провозгласила право на «жизнь, свободу и стремление к счастью».</a:t>
            </a:r>
          </a:p>
          <a:p>
            <a:pPr algn="ctr">
              <a:defRPr/>
            </a:pPr>
            <a:endPar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rPr>
              <a:t>1789г. - </a:t>
            </a:r>
            <a:r>
              <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rPr>
              <a:t> Декларация прав человека и гражданина во Франции провозгласила, что все граждане равны перед законом.</a:t>
            </a:r>
          </a:p>
          <a:p>
            <a:pPr algn="ctr">
              <a:defRPr/>
            </a:pPr>
            <a:endPar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defRPr/>
            </a:pPr>
            <a:r>
              <a:rPr lang="ru-RU"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1948г. - </a:t>
            </a:r>
            <a:r>
              <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 Всеобщая декларация прав человека — первый документ, содержащий тридцать прав, которыми наделён каждый человек. </a:t>
            </a:r>
            <a:endPar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212</TotalTime>
  <Words>353</Words>
  <Application>Microsoft Office PowerPoint</Application>
  <PresentationFormat>Экран (4:3)</PresentationFormat>
  <Paragraphs>62</Paragraphs>
  <Slides>77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77</vt:i4>
      </vt:variant>
    </vt:vector>
  </HeadingPairs>
  <TitlesOfParts>
    <vt:vector size="82" baseType="lpstr">
      <vt:lpstr>Arial</vt:lpstr>
      <vt:lpstr>Calibri</vt:lpstr>
      <vt:lpstr>Comic Sans MS</vt:lpstr>
      <vt:lpstr>Algerian</vt:lpstr>
      <vt:lpstr>Оформление по умолчанию</vt:lpstr>
      <vt:lpstr>  Тематическая информация с элементами игры, посвященная Всемирному дню защиты прав человека  в рамках расширенного заседание            клуба молодых и начинающих избирателей «НАШ ВЫБОР»  </vt:lpstr>
      <vt:lpstr>Слайд 2</vt:lpstr>
      <vt:lpstr>10 декабря, начиная с 1950 года во всем мире празднуют день защиты прав человека. </vt:lpstr>
      <vt:lpstr>Слайд 4</vt:lpstr>
      <vt:lpstr>1948 году Генеральная Ассамблея ООН приняла Всеобщую декларацию прав человека </vt:lpstr>
      <vt:lpstr>Кир Великий </vt:lpstr>
      <vt:lpstr>Цилиндр с воззванием Кира «к вавилонянам»</vt:lpstr>
      <vt:lpstr>1215 г. -  Великая хартия вольностей </vt:lpstr>
      <vt:lpstr>Слайд 9</vt:lpstr>
      <vt:lpstr>Организация Объединённых Наций (ООН) была образована в 1945 году </vt:lpstr>
      <vt:lpstr>Элеонора Рузвельт, супруга президента США Франклина Рузвельта и председатель Комиссии ООН, которая подготовила Всеобщую декларацию прав человека в 1948 году </vt:lpstr>
      <vt:lpstr>Слайд 12</vt:lpstr>
      <vt:lpstr>Статья 1 Все люди рождаются свободными и равными в своем достоинстве и правах. </vt:lpstr>
      <vt:lpstr>Статья 2  Каждый человек должен обладать всеми правами и всеми свободами, провозглашенными настоящей Декларацией, без какого бы то ни было различия, как в отношении расы, цвета кожи, пола, языка, религии, политических или иных убеждений, национального или социального происхождения, имущественного, сословного или иного положения.</vt:lpstr>
      <vt:lpstr>Слайд 15</vt:lpstr>
      <vt:lpstr>Кроме того, не должно проводиться никакого различия на основе политического, правового или международного статуса страны или территории </vt:lpstr>
      <vt:lpstr>Статья 3 Каждый человек имеет право на жизнь, на свободу и на личную неприкосновенность.</vt:lpstr>
      <vt:lpstr>Статья 4 Никто не должен содержаться в рабстве или в подневольном состоянии; рабство и работорговля запрещаются во всех их видах.</vt:lpstr>
      <vt:lpstr>Статья 5 Никто не должен подвергаться пыткам или жестоким, бесчеловечным или унижающим его достоинство обращению или наказанию.</vt:lpstr>
      <vt:lpstr>Статья 6 Каждый человек, где бы он ни находился, имеет право на признание его правосубъектности.</vt:lpstr>
      <vt:lpstr>Статья 7 Все люди равны перед законом и имеют право, без всякого различия, на равную защиту от какой бы то ни было дискриминации, нарушающей настоящую Декларацию </vt:lpstr>
      <vt:lpstr>Статья 8 Каждый человек, имеет право на эффективное восстановление в правах компетентными национальными судами в случаях нарушения его основных прав, предоставленных ему конституцией или законом.</vt:lpstr>
      <vt:lpstr>Статья 9 Никто не может быть подвергнут произвольному аресту, задержанию или изгнанию.</vt:lpstr>
      <vt:lpstr>Статья 10 Каждый человек, для определения его прав и обязанностей и для установления обоснованности предъявленного ему уголовного обвинения, имеет право, на основе полного равенства, на то, чтобы его дело было рассмотрено гласно и с соблюдением всех требований справедливости независимым и беспристрастным судом.</vt:lpstr>
      <vt:lpstr>Статья 11 Каждый человек, обвиняемый в совершении преступления, имеет право считаться невиновным до тех пор, пока его виновность не будет установлена законным порядком путем гласного судебного разбирательства, при котором ему обеспечиваются все возможности для защиты. </vt:lpstr>
      <vt:lpstr>Слайд 26</vt:lpstr>
      <vt:lpstr>2. Никто не может быть осужден за преступление на основании совершения какого–либо деяния или за бездействие, которые во время их совершения не составляли преступления по национальным законам или по международному праву. Не может также налагаться наказание более тяжкое, нежели то, которое могло быть применено в то время, когда преступление было совершено. </vt:lpstr>
      <vt:lpstr>Слайд 28</vt:lpstr>
      <vt:lpstr>Статья 12 Никто не может подвергаться произвольному вмешательству в его личную или семейную жизнь, произвольным посягательствам на неприкосновенность его жилища, тайну его корреспонденции или на его честь и репутацию. Каждый человек имеет право на защиту закона от такого вмешательства или таких посягательств.</vt:lpstr>
      <vt:lpstr>Слайд 30</vt:lpstr>
      <vt:lpstr>Статья 13 Каждый человек имеет право свободно передвигаться и выбирать себе местожительство в пределах кажого государства.  Каждый человек имеет право покидать любую страну, включая свою собственную, и возвращаться в свою страну. </vt:lpstr>
      <vt:lpstr>Слайд 32</vt:lpstr>
      <vt:lpstr>Статья 14 Каждый человек имеет право искать убежище от преследования в других странах и пользоваться этим убежищем.  Это право не может быть использовано в случае преследования, в действительности основанного на совершении неполитического преступления, или деяния, противоречащего целям и принципам Организации Объединенных Наций.</vt:lpstr>
      <vt:lpstr>Слайд 34</vt:lpstr>
      <vt:lpstr>Статья 15 Каждый человек имеет право на гражданство.  Никто не может быть произвольно лишен гражданства или права изменить свое гражданство.</vt:lpstr>
      <vt:lpstr>Слайд 36</vt:lpstr>
      <vt:lpstr>Статья 16 Мужчины и женщины, достигшие совершеннолетия, имеют право без всяких ограничений по признаку расы, национальности или религии, вступать в брак и основывать семью. Они пользуются одинаковыми правами в отношении вступления в брак, во время состояния в браке и во время его расторжения.</vt:lpstr>
      <vt:lpstr>Слайд 38</vt:lpstr>
      <vt:lpstr>   2.Брак может быть заключен только при свободном и полном согласии обеих сторон.   3.Семья является естественной и основной ячейкой общества и имеет право на защиту со стороны общества и государства. </vt:lpstr>
      <vt:lpstr>Слайд 40</vt:lpstr>
      <vt:lpstr>Статья 17 Каждый человек имеет право владеть имуществом как единолично, так и совместно с другими.  Никто не должен быть произвольно лишен своего имущества.</vt:lpstr>
      <vt:lpstr>Слайд 42</vt:lpstr>
      <vt:lpstr>Статья 18 Каждый человек имеет право на свободу мысли, совести и религии; это право включает свободу менять свою религию или убеждения и свободу исповедовать свою религию или убеждения как единолично,</vt:lpstr>
      <vt:lpstr>Слайд 44</vt:lpstr>
      <vt:lpstr>так и сообща с другими, публичным или частным порядком в учении, богослужении и выполнении религиозных обрядов. </vt:lpstr>
      <vt:lpstr>Статья 19 Каждый человек имеет право на свободу убеждений и на свободное выражение их; это право включает свободу беспрепятственно придерживаться своих убеждений и свободу искать, получать и распространять информацию и идеи любыми средствами и независимо от государственных границ.</vt:lpstr>
      <vt:lpstr>Слайд 47</vt:lpstr>
      <vt:lpstr>Статья 20 Каждый человек имеет право на свободу мирных собраний и ассоциаций.  Никто не может быть принуждаем вступать в какую–либо ассоциацию </vt:lpstr>
      <vt:lpstr>Слайд 49</vt:lpstr>
      <vt:lpstr>Статья 21 Каждый человек имеет право принимать участие в управлении своей страной непосредственно или через посредство свободно избранных представителей. </vt:lpstr>
      <vt:lpstr>2. Каждый человек имеет право равного доступа к государственной службе в своей стране.   3. Воля народа должна быть основой власти правительства; эта воля должна находить свое выражение в периодических и нефальсифицированных выборах, которые должны проводиться при общем и равном избирательном праве, путем тайного голосования или же посредством других равнозначных форм, обеспечивающих свободу голосования.</vt:lpstr>
      <vt:lpstr>Слайд 52</vt:lpstr>
      <vt:lpstr>Статья 23 Каждый человек имеет право на труд, на свободный выбор работы, на справедливые и благоприятные условия труда и на защиту от безработицы.  Каждый человек, без какой либо дискриминации, имеет право на равную оплату за равный труд.</vt:lpstr>
      <vt:lpstr>Слайд 54</vt:lpstr>
      <vt:lpstr>3. Каждый человек работающий имеет право на справедливое и удовлетворительное вознаграждение, обеспечивающее достойное человека существование для него самого и его семьи, и дополняемое, при необходимости, другими средствами социального обеспечения.   4. Каждый человек имеет право создавать профессиональные союзы для защиты своих интересов. </vt:lpstr>
      <vt:lpstr>Слайд 56</vt:lpstr>
      <vt:lpstr>Статья 24 Каждый человек имеет право на отдых и досуг, включая право на разумное ограничение рабочего дня и на оплачиваемый отпуск.</vt:lpstr>
      <vt:lpstr>Слайд 58</vt:lpstr>
      <vt:lpstr>  Статья 25 Каждый человек имеет право на такой жизненный уровень, включая пищу, одежду, жилище, медицинский уход и необходимое социальное обслуживание, который необходим для здоровья и благосостояния его самого и его семьи,</vt:lpstr>
      <vt:lpstr>Слайд 60</vt:lpstr>
      <vt:lpstr> и право на обеспечение на случай безработицы, болезни, инвалидности, вдовства, наступления старости или иного случая утраты средств к существованию по не зависящим от него обстоятельствам.   Материнство и младенчество дают право на особое попечение и помощь. Все дети, родившиеся в браке или вне брака, должны пользоваться одинаковой социальной защитой.</vt:lpstr>
      <vt:lpstr>Слайд 62</vt:lpstr>
      <vt:lpstr>Статья 26 Каждый человек имеет право на образование. Образование должно быть бесплатным по меньшей мере в том, что касается начального и общего образование. </vt:lpstr>
      <vt:lpstr> Начальное образование должно быть обязательным. Техническое и профессиональное образование должно быть общедоступным и высшее образование должно быть одинаково доступным для всех на основе способностей каждого. </vt:lpstr>
      <vt:lpstr>Слайд 65</vt:lpstr>
      <vt:lpstr>Образование должно быть направлено на полное развитие личности и на увеличение уважения к правам человека и основным свободам.   Образование должно содействовать взаимопониманию, терпимости и дружбе между народами, расовыми или религиозными группами и должно содействовать деятельности Организации Объединенных Наций по поддержанию мира. </vt:lpstr>
      <vt:lpstr>Слайд 67</vt:lpstr>
      <vt:lpstr>Родители имеют право приоритета в выборе образования для своих малолетних детей.</vt:lpstr>
      <vt:lpstr>Статья 27 Каждый человек имеет право свободно участвовать в культурной жизни общества, наслаждаться искусством, </vt:lpstr>
      <vt:lpstr> участвовать в научном прогрессе и пользоваться его благами.  Каждый человек имеет право на защиту его материальных интересов, являющихся результатом научных, литературных или художественных трудов, автором которых он является.</vt:lpstr>
      <vt:lpstr>Слайд 71</vt:lpstr>
      <vt:lpstr>Статья 28 Каждый человек имеет право на социальный и международный порядок, при котором права и свободы, изложенные в настоящей Декларации, могут быть полностью осуществлены.</vt:lpstr>
      <vt:lpstr>Статья 29 Каждый человек имеет обязанности перед обществом, в котором только и возможно свободное и полное развитие его личности. </vt:lpstr>
      <vt:lpstr>При осуществлении своих прав и свобод каждый человек должен подвергаться только таким ограничениям, какие установлены законом исключительно с целью обеспечения должного признания и уважения прав и свобод других и удовлетворения справедливых требований морали,общественного порядка и общего благосостояния в демократическом обществе.  Осуществление этих прав и свобод ни в коем случае не должно противоречить целям и принципам Организации Объединенных Наций.</vt:lpstr>
      <vt:lpstr>Слайд 75</vt:lpstr>
      <vt:lpstr>Статья 30 Ничто в настоящей Декларации не может быть истолковано как предоставление какому–либо государству, группе, лиц или отдельным лицам права заниматься какой–либо деятельностью ил совершать действия, направленные на уничтожение прав и свобод, изложенных в настоящей Декларации.</vt:lpstr>
      <vt:lpstr>Слайд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денис</dc:creator>
  <cp:lastModifiedBy>re</cp:lastModifiedBy>
  <cp:revision>12</cp:revision>
  <cp:lastPrinted>1601-01-01T00:00:00Z</cp:lastPrinted>
  <dcterms:created xsi:type="dcterms:W3CDTF">2012-12-09T08:14:09Z</dcterms:created>
  <dcterms:modified xsi:type="dcterms:W3CDTF">2013-12-25T17:45:13Z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