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9" r:id="rId5"/>
    <p:sldId id="261" r:id="rId6"/>
    <p:sldId id="271" r:id="rId7"/>
    <p:sldId id="272" r:id="rId8"/>
    <p:sldId id="262" r:id="rId9"/>
    <p:sldId id="263" r:id="rId10"/>
    <p:sldId id="268" r:id="rId11"/>
    <p:sldId id="269" r:id="rId12"/>
    <p:sldId id="266" r:id="rId13"/>
    <p:sldId id="264" r:id="rId14"/>
    <p:sldId id="265" r:id="rId15"/>
    <p:sldId id="267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20CF-BBCC-400B-8827-DFCCB273904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8DC9-D154-4CD7-86A5-DA0BE5C489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olyan.net/uploads/posts/2009-09/thumbs/1253125542_flowers_igor_nko_44.jpg" TargetMode="External"/><Relationship Id="rId2" Type="http://schemas.openxmlformats.org/officeDocument/2006/relationships/hyperlink" Target="http://www.artleo.com/spring/page/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andex.ru/" TargetMode="External"/><Relationship Id="rId4" Type="http://schemas.openxmlformats.org/officeDocument/2006/relationships/hyperlink" Target="http://obojdi.ucoz.ru/pictures/raduga/7/849587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rhcity.ru/album/forest-winter/pict3288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rpt=simage&amp;text=%D1%88%D0%BA%D0%BE%D0%BB%D1%8C%D0%BD%D1%8B%D0%B5%20%D0%BF%D1%80%D0%B8%D0%BD%D0%B0%D0%B4%D0%BB%D0%B5%D0%B6%D0%BD%D0%BE%D1%81%D1%82%D0%B8%20%D0%BA%D0%B0%D1%80%D1%82%D0%B8%D0%BD%D0%BA%D0%B8&amp;img_url=barikada.isilkul.omskedu.ru/images/e6b79e2dbbb7548f9a61a59109927ffd_medium.jpg&amp;spsite=fake-034-11194397.ru&amp;p=1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rpt=simage&amp;text=%D1%88%D0%BA%D0%BE%D0%BB%D1%8C%D0%BD%D1%8B%D0%B5%20%D0%BF%D1%80%D0%B8%D0%BD%D0%B0%D0%B4%D0%BB%D0%B5%D0%B6%D0%BD%D0%BE%D1%81%D1%82%D0%B8%20%D0%BA%D0%B0%D1%80%D1%82%D0%B8%D0%BD%D0%BA%D0%B8&amp;img_url=img.labirint-shop.ru/images/books4/152865/scrn_big_1.jpg&amp;spsite=www.labirint.ru&amp;p=3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rpt=simage&amp;text=%D1%88%D0%BA%D0%BE%D0%BB%D1%8C%D0%BD%D1%8B%D0%B5%20%D0%BF%D1%80%D0%B8%D0%BD%D0%B0%D0%B4%D0%BB%D0%B5%D0%B6%D0%BD%D0%BE%D1%81%D1%82%D0%B8%20%D0%BA%D0%B0%D1%80%D1%82%D0%B8%D0%BD%D0%BA%D0%B8&amp;img_url=img.labirint-shop.ru/images/books4/152865/scrn_big_1.jpg&amp;spsite=www.labirint.ru&amp;p=3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ed=1&amp;rpt=simage&amp;text=%D1%88%D0%BA%D0%BE%D0%BB%D1%8C%D0%BD%D1%8B%D0%B5%20%D0%BF%D1%80%D0%B8%D0%BD%D0%B0%D0%B4%D0%BB%D0%B5%D0%B6%D0%BD%D0%BE%D1%81%D1%82%D0%B8%20%D0%BA%D0%B0%D1%80%D1%82%D0%B8%D0%BD%D0%BA%D0%B8%20%D1%80%D1%83%D1%81%D1%81%D0%BA%D0%B8%D0%B9%20%D1%8F%D0%B7%D1%8B%D0%BA&amp;img_url=img0.liveinternet.ru/images/attach/c/0/39/387/39387037_06dbd472fde7_1.gif&amp;spsite=fake-033-7186352.ru&amp;p=5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ru-RU" sz="6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Имя </a:t>
            </a:r>
            <a:br>
              <a:rPr lang="ru-RU" sz="6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</a:br>
            <a:r>
              <a:rPr lang="ru-RU" sz="6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прилагательное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3672408"/>
          </a:xfrm>
        </p:spPr>
        <p:txBody>
          <a:bodyPr>
            <a:noAutofit/>
          </a:bodyPr>
          <a:lstStyle/>
          <a:p>
            <a:pPr>
              <a:lnSpc>
                <a:spcPct val="180000"/>
              </a:lnSpc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Что дают человеку знания по теме</a:t>
            </a:r>
          </a:p>
          <a:p>
            <a:pPr>
              <a:lnSpc>
                <a:spcPct val="180000"/>
              </a:lnSpc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« Имя прилагательное 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Дательный  падеж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/>
              <a:t> </a:t>
            </a:r>
            <a:r>
              <a:rPr lang="ru-RU" sz="6000" b="1" dirty="0" smtClean="0"/>
              <a:t>дать  берёзовой роще                  </a:t>
            </a:r>
          </a:p>
          <a:p>
            <a:pPr>
              <a:buFontTx/>
              <a:buNone/>
            </a:pPr>
            <a:r>
              <a:rPr lang="ru-RU" sz="6000" b="1" dirty="0" smtClean="0"/>
              <a:t>   дать  чистой тетради                   </a:t>
            </a:r>
            <a:endParaRPr lang="ru-RU" sz="6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56406" y="3246120"/>
          <a:ext cx="2031188" cy="365760"/>
        </p:xfrm>
        <a:graphic>
          <a:graphicData uri="http://schemas.openxmlformats.org/drawingml/2006/table">
            <a:tbl>
              <a:tblPr/>
              <a:tblGrid>
                <a:gridCol w="1015594"/>
                <a:gridCol w="1015594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193" name="Picture 1" descr="http://im3-tub.yandex.net/i?id=108072314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2652" y="3933056"/>
            <a:ext cx="4184404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Предложный  падеж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ru-RU" sz="6000" b="1" dirty="0" smtClean="0"/>
              <a:t>о берёзовой   роще               </a:t>
            </a:r>
          </a:p>
          <a:p>
            <a:pPr>
              <a:buFontTx/>
              <a:buNone/>
            </a:pPr>
            <a:r>
              <a:rPr lang="ru-RU" sz="6000" b="1" dirty="0" smtClean="0"/>
              <a:t>  о чистой  </a:t>
            </a:r>
            <a:r>
              <a:rPr lang="ru-RU" sz="6000" dirty="0" smtClean="0"/>
              <a:t> </a:t>
            </a:r>
            <a:r>
              <a:rPr lang="ru-RU" sz="6000" b="1" dirty="0" smtClean="0"/>
              <a:t>тетради</a:t>
            </a:r>
          </a:p>
          <a:p>
            <a:pPr>
              <a:buFontTx/>
              <a:buNone/>
            </a:pPr>
            <a:r>
              <a:rPr lang="ru-RU" sz="4700" dirty="0" smtClean="0"/>
              <a:t>-Что вы заметили?</a:t>
            </a:r>
          </a:p>
          <a:p>
            <a:pPr>
              <a:buFontTx/>
              <a:buNone/>
            </a:pPr>
            <a:r>
              <a:rPr lang="ru-RU" sz="4700" dirty="0" smtClean="0"/>
              <a:t>-Как же определить падеж прилагательного женского рода?</a:t>
            </a:r>
            <a:r>
              <a:rPr lang="ru-RU" sz="4700" b="1" dirty="0" smtClean="0"/>
              <a:t>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56406" y="3246120"/>
          <a:ext cx="2031188" cy="365760"/>
        </p:xfrm>
        <a:graphic>
          <a:graphicData uri="http://schemas.openxmlformats.org/drawingml/2006/table">
            <a:tbl>
              <a:tblPr/>
              <a:tblGrid>
                <a:gridCol w="1015594"/>
                <a:gridCol w="1015594"/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169" name="Picture 1" descr="http://im3-tub.yandex.net/i?id=112431826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0530" y="5229200"/>
            <a:ext cx="1853958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kern="10" dirty="0" smtClean="0">
                <a:ln w="222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/>
              </a:rPr>
              <a:t>Красота, точность,</a:t>
            </a:r>
            <a:br>
              <a:rPr lang="ru-RU" i="1" kern="10" dirty="0" smtClean="0">
                <a:ln w="222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/>
              </a:rPr>
            </a:br>
            <a:r>
              <a:rPr lang="ru-RU" i="1" kern="10" dirty="0" smtClean="0">
                <a:ln w="222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Georgia"/>
              </a:rPr>
              <a:t>правильность речи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391876" cy="4972072"/>
          </a:xfrm>
        </p:spPr>
        <p:txBody>
          <a:bodyPr>
            <a:noAutofit/>
          </a:bodyPr>
          <a:lstStyle/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Здравствуй, солнце                      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!</a:t>
            </a:r>
          </a:p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Здравствуй, небо                 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Здравствуй,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                 </a:t>
            </a:r>
            <a:r>
              <a:rPr lang="ru-RU" sz="2400" b="1" dirty="0" smtClean="0">
                <a:latin typeface="Georgia" pitchFamily="18" charset="0"/>
              </a:rPr>
              <a:t>ветерок!</a:t>
            </a:r>
          </a:p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Здравствуй,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                        </a:t>
            </a:r>
            <a:r>
              <a:rPr lang="ru-RU" sz="2400" b="1" dirty="0" smtClean="0">
                <a:latin typeface="Georgia" pitchFamily="18" charset="0"/>
              </a:rPr>
              <a:t>дружок !</a:t>
            </a:r>
          </a:p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Мы живём в  родном  краю,</a:t>
            </a:r>
          </a:p>
          <a:p>
            <a:pPr>
              <a:lnSpc>
                <a:spcPct val="230000"/>
              </a:lnSpc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Georgia" pitchFamily="18" charset="0"/>
              </a:rPr>
              <a:t>Я вас всех приветствую!</a:t>
            </a:r>
          </a:p>
          <a:p>
            <a:pPr>
              <a:spcBef>
                <a:spcPts val="0"/>
              </a:spcBef>
            </a:pPr>
            <a:endParaRPr lang="ru-RU" sz="2400" dirty="0"/>
          </a:p>
        </p:txBody>
      </p:sp>
      <p:pic>
        <p:nvPicPr>
          <p:cNvPr id="4" name="Picture 6" descr="14702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3096344" cy="4284785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9912" y="1857364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  золотое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271462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голубое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3571876"/>
            <a:ext cx="108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лёгкий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5984" y="4429132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     миленький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0661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Что дают человеку знания по теме  «Имя прилагательное»?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Красоту, правильность, точность устной и письменной речи.</a:t>
            </a:r>
          </a:p>
          <a:p>
            <a:pPr>
              <a:buFontTx/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Грамотное, орфографическое письмо.</a:t>
            </a:r>
          </a:p>
          <a:p>
            <a:pPr>
              <a:buFontTx/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Успешное обучение в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   следующих классах.</a:t>
            </a:r>
          </a:p>
          <a:p>
            <a:endParaRPr lang="ru-RU" dirty="0"/>
          </a:p>
        </p:txBody>
      </p:sp>
      <p:pic>
        <p:nvPicPr>
          <p:cNvPr id="5" name="Picture 4" descr="333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1721" y="3909608"/>
            <a:ext cx="2880063" cy="239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592288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Имя прилагательное очень важно знать,</a:t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  <a:t/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itchFamily="18" charset="0"/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564904"/>
            <a:ext cx="7859216" cy="3561259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Clr>
                <a:srgbClr val="5C2305"/>
              </a:buClr>
              <a:buNone/>
            </a:pPr>
            <a:endParaRPr lang="ru-RU" sz="4000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Georgia" pitchFamily="18" charset="0"/>
            </a:endParaRPr>
          </a:p>
          <a:p>
            <a:pPr>
              <a:buClr>
                <a:srgbClr val="5C2305"/>
              </a:buClr>
              <a:buNone/>
            </a:pP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Имя прилагательное </a:t>
            </a:r>
          </a:p>
          <a:p>
            <a:pPr>
              <a:buClr>
                <a:srgbClr val="5C2305"/>
              </a:buClr>
              <a:buNone/>
            </a:pP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надо понимать</a:t>
            </a:r>
            <a:endParaRPr lang="ru-RU" sz="4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79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" name="Picture 14" descr="open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8576" y="4797152"/>
            <a:ext cx="2368550" cy="141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молодцы!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Спасибо за урок.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14810" y="2928934"/>
            <a:ext cx="2357454" cy="21431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классно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1649" y="2132856"/>
            <a:ext cx="6507123" cy="440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endParaRPr lang="ru-RU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Ресурсы Интернета:</a:t>
            </a:r>
            <a:endParaRPr lang="ru-RU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u="sng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  <a:hlinkClick r:id="rId2"/>
            </a:endParaRPr>
          </a:p>
          <a:p>
            <a:pPr>
              <a:buNone/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     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http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://www.artleo.com/spring/page/3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/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     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://kolyan.net/uploads/posts/2009-09/thumbs/1253125542_flowers_igor_nko_44.jpg</a:t>
            </a:r>
            <a:endParaRPr lang="ru-RU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     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://obojdi.ucoz.ru/pictures/raduga/7/849587.jpg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Картинки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www.yandex.ru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Список использованных </a:t>
            </a: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источников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Канакина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В.П.Учебник русского языка 4 класс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.</a:t>
            </a:r>
            <a:endParaRPr lang="ru-RU" b="1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Ушаков Н.Н.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Занимательная грамматика. М.,1996.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Фридман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 Л.М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Формирование познавательных интересов у школьников. М., 1984.</a:t>
            </a:r>
            <a:endParaRPr lang="ru-RU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4" descr="Картинка 14 из 64000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23" y="500042"/>
            <a:ext cx="7905805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 Снег (какой?)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*  Пушистый</a:t>
            </a:r>
          </a:p>
          <a:p>
            <a:pPr>
              <a:buNone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 * Искристый</a:t>
            </a:r>
          </a:p>
          <a:p>
            <a:pPr>
              <a:buNone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 * Великолепный</a:t>
            </a:r>
          </a:p>
          <a:p>
            <a:pPr>
              <a:buNone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 * Белый</a:t>
            </a:r>
          </a:p>
          <a:p>
            <a:pPr>
              <a:buNone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 * Серебристый</a:t>
            </a:r>
          </a:p>
          <a:p>
            <a:endParaRPr lang="ru-RU" dirty="0"/>
          </a:p>
        </p:txBody>
      </p:sp>
      <p:pic>
        <p:nvPicPr>
          <p:cNvPr id="4" name="Picture 2" descr="http://www.stihi.ru/pics/2008/02/12/36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752" y="1700808"/>
            <a:ext cx="3280736" cy="4658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Вставить пропущенные окончания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972452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dirty="0" smtClean="0"/>
              <a:t>   </a:t>
            </a:r>
            <a:r>
              <a:rPr lang="ru-RU" sz="5200" dirty="0" smtClean="0"/>
              <a:t>Было </a:t>
            </a:r>
            <a:r>
              <a:rPr lang="ru-RU" sz="5200" dirty="0" err="1" smtClean="0"/>
              <a:t>ясн</a:t>
            </a:r>
            <a:r>
              <a:rPr lang="ru-RU" sz="5200" dirty="0" smtClean="0"/>
              <a:t>..    </a:t>
            </a:r>
            <a:r>
              <a:rPr lang="ru-RU" sz="5200" dirty="0" err="1" smtClean="0"/>
              <a:t>летн</a:t>
            </a:r>
            <a:r>
              <a:rPr lang="ru-RU" sz="5200" dirty="0" smtClean="0"/>
              <a:t>..    утро. Светило  </a:t>
            </a:r>
            <a:r>
              <a:rPr lang="ru-RU" sz="5200" dirty="0" err="1" smtClean="0"/>
              <a:t>ярк</a:t>
            </a:r>
            <a:r>
              <a:rPr lang="ru-RU" sz="5200" dirty="0" smtClean="0"/>
              <a:t>..    солнце.  По  </a:t>
            </a:r>
            <a:r>
              <a:rPr lang="ru-RU" sz="5200" dirty="0" err="1" smtClean="0"/>
              <a:t>син</a:t>
            </a:r>
            <a:r>
              <a:rPr lang="ru-RU" sz="5200" dirty="0" smtClean="0"/>
              <a:t>…       небу плыла </a:t>
            </a:r>
            <a:r>
              <a:rPr lang="ru-RU" sz="5200" dirty="0" err="1" smtClean="0"/>
              <a:t>лёгк</a:t>
            </a:r>
            <a:r>
              <a:rPr lang="ru-RU" sz="5200" dirty="0" smtClean="0"/>
              <a:t>..  тучка. С  </a:t>
            </a:r>
            <a:r>
              <a:rPr lang="ru-RU" sz="5200" dirty="0" err="1" smtClean="0"/>
              <a:t>ближн</a:t>
            </a:r>
            <a:r>
              <a:rPr lang="ru-RU" sz="5200" dirty="0" smtClean="0"/>
              <a:t>…    поля поднялись </a:t>
            </a:r>
            <a:r>
              <a:rPr lang="ru-RU" sz="5200" dirty="0" err="1" smtClean="0"/>
              <a:t>крикл</a:t>
            </a:r>
            <a:r>
              <a:rPr lang="ru-RU" sz="5200" dirty="0" smtClean="0"/>
              <a:t>…       гуси. Они  понеслись к  </a:t>
            </a:r>
            <a:r>
              <a:rPr lang="ru-RU" sz="5200" dirty="0" err="1" smtClean="0"/>
              <a:t>светл</a:t>
            </a:r>
            <a:r>
              <a:rPr lang="ru-RU" sz="5200" dirty="0" smtClean="0"/>
              <a:t>….  озеру.  Раздался  выстрел  с  крут…    берега. Стая  с  криком  полетела  к  </a:t>
            </a:r>
            <a:r>
              <a:rPr lang="ru-RU" sz="5200" dirty="0" err="1" smtClean="0"/>
              <a:t>тёмн</a:t>
            </a:r>
            <a:r>
              <a:rPr lang="ru-RU" sz="5200" dirty="0" smtClean="0"/>
              <a:t>…      лесу.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26529" y="2924944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1285860"/>
            <a:ext cx="763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</a:rPr>
              <a:t>ое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6314" y="1285860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ее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1863858"/>
            <a:ext cx="857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ое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2435362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ему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6786578" y="2357430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</a:rPr>
              <a:t>ая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9124" y="2928934"/>
            <a:ext cx="1428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его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350043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ивые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7950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</a:rPr>
              <a:t>ому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85918" y="5072075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ого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4857752" y="5588517"/>
            <a:ext cx="1643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</a:rPr>
              <a:t>ому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Разделите словосочетания на 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три группы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1600200"/>
            <a:ext cx="5829312" cy="49720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4800" dirty="0" smtClean="0"/>
              <a:t>от родного дома, </a:t>
            </a:r>
          </a:p>
          <a:p>
            <a:pPr algn="just">
              <a:buNone/>
            </a:pPr>
            <a:r>
              <a:rPr lang="ru-RU" sz="4800" dirty="0" smtClean="0"/>
              <a:t>яркого солнца, </a:t>
            </a:r>
          </a:p>
          <a:p>
            <a:pPr algn="just">
              <a:buNone/>
            </a:pPr>
            <a:r>
              <a:rPr lang="ru-RU" sz="4800" dirty="0" smtClean="0"/>
              <a:t>белого снега, </a:t>
            </a:r>
          </a:p>
          <a:p>
            <a:pPr algn="just">
              <a:buNone/>
            </a:pPr>
            <a:r>
              <a:rPr lang="ru-RU" sz="4800" dirty="0" smtClean="0"/>
              <a:t>без чистой тетради, </a:t>
            </a:r>
          </a:p>
          <a:p>
            <a:pPr algn="just">
              <a:buNone/>
            </a:pPr>
            <a:r>
              <a:rPr lang="ru-RU" sz="4800" dirty="0" smtClean="0"/>
              <a:t>у берёзовой рощи, </a:t>
            </a:r>
          </a:p>
          <a:p>
            <a:pPr algn="just">
              <a:buNone/>
            </a:pPr>
            <a:r>
              <a:rPr lang="ru-RU" sz="4800" dirty="0" smtClean="0"/>
              <a:t>из глубокого озера.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79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1266" name="Picture 2" descr="http://im4-tub.yandex.net/i?id=65321547-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166" y="4500570"/>
            <a:ext cx="2518570" cy="213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Мужской род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4800" b="1" dirty="0" smtClean="0"/>
              <a:t>от родного дома</a:t>
            </a:r>
          </a:p>
          <a:p>
            <a:pPr algn="ctr">
              <a:buNone/>
            </a:pPr>
            <a:r>
              <a:rPr lang="ru-RU" sz="4800" b="1" dirty="0" smtClean="0"/>
              <a:t>белого снега</a:t>
            </a:r>
            <a:endParaRPr lang="ru-RU" sz="4800" b="1" dirty="0"/>
          </a:p>
        </p:txBody>
      </p:sp>
      <p:pic>
        <p:nvPicPr>
          <p:cNvPr id="2050" name="Picture 2" descr="http://im5-tub.yandex.net/i?id=103058974-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8648" y="4005064"/>
            <a:ext cx="4787648" cy="2517400"/>
          </a:xfrm>
          <a:prstGeom prst="rect">
            <a:avLst/>
          </a:prstGeom>
          <a:noFill/>
        </p:spPr>
      </p:pic>
      <p:pic>
        <p:nvPicPr>
          <p:cNvPr id="5" name="Picture 2" descr="http://im5-tub.yandex.net/i?id=103058974-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077072"/>
            <a:ext cx="4787648" cy="251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женский род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/>
              <a:t>без чистой тетради</a:t>
            </a:r>
          </a:p>
          <a:p>
            <a:pPr algn="ctr">
              <a:buNone/>
            </a:pPr>
            <a:r>
              <a:rPr lang="ru-RU" sz="4000" b="1" dirty="0" smtClean="0"/>
              <a:t>у  берёзовой рощи</a:t>
            </a:r>
          </a:p>
          <a:p>
            <a:pPr algn="ctr">
              <a:buNone/>
            </a:pPr>
            <a:endParaRPr lang="ru-RU" sz="4000" b="1" dirty="0" smtClean="0"/>
          </a:p>
          <a:p>
            <a:endParaRPr lang="ru-RU" dirty="0"/>
          </a:p>
        </p:txBody>
      </p:sp>
      <p:pic>
        <p:nvPicPr>
          <p:cNvPr id="6" name="Picture 2" descr="http://im5-tub.yandex.net/i?id=103058974-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429000"/>
            <a:ext cx="4032448" cy="3165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            Средний род.                    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637112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ru-RU" sz="4000" b="1" dirty="0" smtClean="0"/>
              <a:t>       яркого солнца</a:t>
            </a:r>
          </a:p>
          <a:p>
            <a:pPr algn="ctr">
              <a:buFontTx/>
              <a:buNone/>
            </a:pPr>
            <a:endParaRPr lang="ru-RU" sz="4000" b="1" dirty="0" smtClean="0"/>
          </a:p>
          <a:p>
            <a:pPr algn="ctr">
              <a:buFontTx/>
              <a:buNone/>
            </a:pPr>
            <a:r>
              <a:rPr lang="ru-RU" sz="4000" b="1" dirty="0" smtClean="0"/>
              <a:t>          из глубокого озера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sz="4000" dirty="0" smtClean="0">
                <a:solidFill>
                  <a:srgbClr val="0D0D0D"/>
                </a:solidFill>
              </a:rPr>
              <a:t>          -По какому признаку  разделили</a:t>
            </a:r>
          </a:p>
          <a:p>
            <a:pPr>
              <a:buFontTx/>
              <a:buNone/>
            </a:pPr>
            <a:r>
              <a:rPr lang="ru-RU" sz="4000" dirty="0" smtClean="0">
                <a:solidFill>
                  <a:srgbClr val="0D0D0D"/>
                </a:solidFill>
              </a:rPr>
              <a:t>                   словосочетания?</a:t>
            </a:r>
          </a:p>
          <a:p>
            <a:pPr>
              <a:buFontTx/>
              <a:buNone/>
            </a:pPr>
            <a:r>
              <a:rPr lang="ru-RU" sz="4000" dirty="0" smtClean="0">
                <a:solidFill>
                  <a:srgbClr val="0D0D0D"/>
                </a:solidFill>
              </a:rPr>
              <a:t>          -Что у них общего?</a:t>
            </a:r>
          </a:p>
          <a:p>
            <a:pPr>
              <a:buFontTx/>
              <a:buNone/>
            </a:pPr>
            <a:r>
              <a:rPr lang="ru-RU" sz="4000" dirty="0" smtClean="0">
                <a:solidFill>
                  <a:srgbClr val="0D0D0D"/>
                </a:solidFill>
              </a:rPr>
              <a:t>     (</a:t>
            </a:r>
            <a:r>
              <a:rPr lang="ru-RU" sz="3600" i="1" dirty="0" smtClean="0">
                <a:solidFill>
                  <a:srgbClr val="0D0D0D"/>
                </a:solidFill>
              </a:rPr>
              <a:t>родительный падеж)</a:t>
            </a:r>
            <a:endParaRPr lang="ru-RU" sz="4000" i="1" dirty="0" smtClean="0">
              <a:solidFill>
                <a:srgbClr val="0D0D0D"/>
              </a:solidFill>
            </a:endParaRPr>
          </a:p>
          <a:p>
            <a:pPr>
              <a:buFontTx/>
              <a:buNone/>
            </a:pPr>
            <a:endParaRPr lang="ru-RU" sz="4000" i="1" dirty="0" smtClean="0">
              <a:solidFill>
                <a:srgbClr val="0D0D0D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9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42" name="Picture 2" descr="http://im7-tub.yandex.net/i?id=4992231-1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5941" y="4577674"/>
            <a:ext cx="2090516" cy="2107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784976" cy="28803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Поставьте словосочетания ж.р.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 дательный и предложные падежи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453218" y="3334226"/>
          <a:ext cx="2031188" cy="365760"/>
        </p:xfrm>
        <a:graphic>
          <a:graphicData uri="http://schemas.openxmlformats.org/drawingml/2006/table">
            <a:tbl>
              <a:tblPr/>
              <a:tblGrid>
                <a:gridCol w="1015594"/>
                <a:gridCol w="1015594"/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79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217" name="Picture 1" descr="http://im0-tub.yandex.net/i?id=165744183-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88" y="4222111"/>
            <a:ext cx="2870928" cy="2641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625</TotalTime>
  <Words>302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Имя  прилагательное </vt:lpstr>
      <vt:lpstr>Слайд 2</vt:lpstr>
      <vt:lpstr> Снег (какой?) </vt:lpstr>
      <vt:lpstr>Вставить пропущенные окончания</vt:lpstr>
      <vt:lpstr>Разделите словосочетания на  три группы</vt:lpstr>
      <vt:lpstr>Мужской род</vt:lpstr>
      <vt:lpstr>женский род</vt:lpstr>
      <vt:lpstr>             Средний род.                     </vt:lpstr>
      <vt:lpstr>Поставьте словосочетания ж.р. В дательный и предложные падежи</vt:lpstr>
      <vt:lpstr>Дательный  падеж</vt:lpstr>
      <vt:lpstr>Предложный  падеж</vt:lpstr>
      <vt:lpstr>Красота, точность, правильность речи</vt:lpstr>
      <vt:lpstr>Что дают человеку знания по теме  «Имя прилагательное»?</vt:lpstr>
      <vt:lpstr>    Имя прилагательное очень важно знать,   </vt:lpstr>
      <vt:lpstr>молодцы! Спасибо за урок.</vt:lpstr>
      <vt:lpstr>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</dc:title>
  <dc:creator>алла</dc:creator>
  <cp:lastModifiedBy>алла</cp:lastModifiedBy>
  <cp:revision>82</cp:revision>
  <dcterms:created xsi:type="dcterms:W3CDTF">2010-10-18T17:59:27Z</dcterms:created>
  <dcterms:modified xsi:type="dcterms:W3CDTF">2013-10-21T20:11:44Z</dcterms:modified>
</cp:coreProperties>
</file>