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67" r:id="rId2"/>
    <p:sldId id="286" r:id="rId3"/>
    <p:sldId id="268" r:id="rId4"/>
    <p:sldId id="264" r:id="rId5"/>
    <p:sldId id="265" r:id="rId6"/>
    <p:sldId id="275" r:id="rId7"/>
    <p:sldId id="257" r:id="rId8"/>
    <p:sldId id="263" r:id="rId9"/>
    <p:sldId id="261" r:id="rId10"/>
    <p:sldId id="270" r:id="rId11"/>
    <p:sldId id="273" r:id="rId12"/>
    <p:sldId id="276" r:id="rId13"/>
    <p:sldId id="279" r:id="rId14"/>
    <p:sldId id="278" r:id="rId15"/>
    <p:sldId id="274" r:id="rId16"/>
    <p:sldId id="283" r:id="rId17"/>
    <p:sldId id="284" r:id="rId18"/>
    <p:sldId id="285" r:id="rId19"/>
    <p:sldId id="280" r:id="rId20"/>
    <p:sldId id="281" r:id="rId21"/>
    <p:sldId id="287" r:id="rId22"/>
    <p:sldId id="26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FF"/>
    <a:srgbClr val="00FF99"/>
    <a:srgbClr val="00FFCC"/>
    <a:srgbClr val="B1E2ED"/>
    <a:srgbClr val="59DFF1"/>
    <a:srgbClr val="6FCADF"/>
    <a:srgbClr val="C14388"/>
    <a:srgbClr val="B83D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9B4D4C-39E3-466C-B1B9-F9EE13B9DDC8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81B7FE-774A-42AB-91AA-E3CB7D1AD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CA356B-9E3B-462F-97FB-BFD5E8276B03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BC130A-8284-43D2-B324-7FFB42E6B3FA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A26645-E5D2-4BB9-9CF7-5B8D55D6E4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8BEE-622F-4A37-BA79-FAE28F2C28A7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AE6A-9B8A-4508-9358-D827690C4E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4A5151-05E4-4AD9-9D20-2B26174FC50C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34399D-2B13-4453-B979-4EE9BF1EC6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359E-2984-41A6-943C-D7FF2F186406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7B08-B9D0-45F1-B39B-EE04190AAC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0C40F-8B3E-4E33-B6A1-91F011F85E38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5E11AA-2740-4C3C-9416-0AC06E7EA3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3218-A276-432C-9C25-D7D381F34442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EBC7-9A86-4FA2-8A85-BF57C01A26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4645-21E8-48C2-BF2C-502833B3F077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0028-DC18-4A86-AD1B-BCD41AF783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BE25-8023-4731-BD6C-9B6F6223D250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05DC-9598-4E97-A0FB-BFA2DA7593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8695-6768-48D4-A0AD-894D9AC3208F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3D4E4-4688-4FA5-8796-BA71A2750B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D2F48-7966-4388-8029-92ACED7BC437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980A-1163-4927-9AA6-EB1EE38D34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B9F065-9D86-45A3-B7FA-9374349724EA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E245F-DEE6-44C5-849B-7F8ED64323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0F02A9-6DA8-4B5F-82DC-DB3DBF5C821A}" type="datetimeFigureOut">
              <a:rPr lang="ru-RU"/>
              <a:pPr>
                <a:defRPr/>
              </a:pPr>
              <a:t>24.12.2013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FCE8047-8A3B-4415-BC69-B4A6660A29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54" r:id="rId2"/>
    <p:sldLayoutId id="2147484062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3" r:id="rId9"/>
    <p:sldLayoutId id="2147484060" r:id="rId10"/>
    <p:sldLayoutId id="21474840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785794"/>
            <a:ext cx="5634288" cy="2786082"/>
          </a:xfrm>
        </p:spPr>
        <p:txBody>
          <a:bodyPr/>
          <a:lstStyle/>
          <a:p>
            <a:pPr algn="l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урока </a:t>
            </a:r>
            <a:br>
              <a:rPr lang="ru-RU" dirty="0" smtClean="0"/>
            </a:br>
            <a:r>
              <a:rPr lang="ru-RU" dirty="0" smtClean="0"/>
              <a:t>«площадь многоугольника»</a:t>
            </a: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4214813"/>
            <a:ext cx="5114925" cy="2286000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Учитель математики:</a:t>
            </a:r>
          </a:p>
          <a:p>
            <a:r>
              <a:rPr lang="ru-RU" smtClean="0"/>
              <a:t>Квач Елена</a:t>
            </a:r>
          </a:p>
          <a:p>
            <a:r>
              <a:rPr lang="ru-RU" smtClean="0"/>
              <a:t>Владимировна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EA9B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EA9B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0"/>
                            </p:stCondLst>
                            <p:childTnLst>
                              <p:par>
                                <p:cTn id="10" presetID="20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9DFF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9DFF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800"/>
                            </p:stCondLst>
                            <p:childTnLst>
                              <p:par>
                                <p:cTn id="15" presetID="20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9DFF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9DFF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600"/>
                            </p:stCondLst>
                            <p:childTnLst>
                              <p:par>
                                <p:cTn id="20" presetID="20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9DFF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9DFF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Решить задачу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5364" name="Содержимое 3"/>
          <p:cNvSpPr>
            <a:spLocks noGrp="1"/>
          </p:cNvSpPr>
          <p:nvPr>
            <p:ph sz="half" idx="2"/>
          </p:nvPr>
        </p:nvSpPr>
        <p:spPr>
          <a:xfrm>
            <a:off x="4143375" y="1571625"/>
            <a:ext cx="3929063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Дано:</a:t>
            </a:r>
            <a:r>
              <a:rPr lang="en-US" b="1" smtClean="0"/>
              <a:t> ABCD-</a:t>
            </a: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b="1" smtClean="0"/>
              <a:t>параллелограмм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S</a:t>
            </a:r>
            <a:r>
              <a:rPr lang="en-US" sz="2000" b="1" smtClean="0"/>
              <a:t>ABCD</a:t>
            </a:r>
            <a:r>
              <a:rPr lang="en-US" b="1" smtClean="0"/>
              <a:t>=32</a:t>
            </a:r>
            <a:r>
              <a:rPr lang="ru-RU" b="1" smtClean="0"/>
              <a:t>см</a:t>
            </a:r>
            <a:r>
              <a:rPr lang="ru-RU" b="1" baseline="30000" smtClean="0"/>
              <a:t>2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_______________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Найти: </a:t>
            </a:r>
            <a:r>
              <a:rPr lang="en-US" b="1" smtClean="0"/>
              <a:t>S</a:t>
            </a:r>
            <a:r>
              <a:rPr lang="en-US" sz="2000" b="1" smtClean="0"/>
              <a:t>ABD</a:t>
            </a:r>
            <a:r>
              <a:rPr lang="ru-RU" sz="2000" b="1" smtClean="0"/>
              <a:t> </a:t>
            </a:r>
            <a:r>
              <a:rPr lang="ru-RU" b="1" smtClean="0"/>
              <a:t>и </a:t>
            </a:r>
            <a:r>
              <a:rPr lang="en-US" b="1" smtClean="0"/>
              <a:t>S</a:t>
            </a:r>
            <a:r>
              <a:rPr lang="en-US" sz="2000" b="1" smtClean="0"/>
              <a:t>CD</a:t>
            </a:r>
            <a:r>
              <a:rPr lang="ru-RU" sz="2000" b="1" smtClean="0"/>
              <a:t>В</a:t>
            </a:r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5" name="Параллелограмм 4"/>
          <p:cNvSpPr/>
          <p:nvPr/>
        </p:nvSpPr>
        <p:spPr>
          <a:xfrm>
            <a:off x="714375" y="3000375"/>
            <a:ext cx="3214688" cy="1857375"/>
          </a:xfrm>
          <a:prstGeom prst="parallelogram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43000" y="3000375"/>
            <a:ext cx="2319338" cy="18415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14"/>
          <p:cNvSpPr txBox="1">
            <a:spLocks noChangeArrowheads="1"/>
          </p:cNvSpPr>
          <p:nvPr/>
        </p:nvSpPr>
        <p:spPr bwMode="auto">
          <a:xfrm>
            <a:off x="430213" y="4745038"/>
            <a:ext cx="303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5368" name="TextBox 15"/>
          <p:cNvSpPr txBox="1">
            <a:spLocks noChangeArrowheads="1"/>
          </p:cNvSpPr>
          <p:nvPr/>
        </p:nvSpPr>
        <p:spPr bwMode="auto">
          <a:xfrm rot="10800000" flipV="1">
            <a:off x="857250" y="27146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5369" name="TextBox 16"/>
          <p:cNvSpPr txBox="1">
            <a:spLocks noChangeArrowheads="1"/>
          </p:cNvSpPr>
          <p:nvPr/>
        </p:nvSpPr>
        <p:spPr bwMode="auto">
          <a:xfrm flipH="1">
            <a:off x="3786188" y="264318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  <a:endParaRPr lang="ru-RU" i="1"/>
          </a:p>
        </p:txBody>
      </p:sp>
      <p:sp>
        <p:nvSpPr>
          <p:cNvPr id="15370" name="TextBox 17"/>
          <p:cNvSpPr txBox="1">
            <a:spLocks noChangeArrowheads="1"/>
          </p:cNvSpPr>
          <p:nvPr/>
        </p:nvSpPr>
        <p:spPr bwMode="auto">
          <a:xfrm rot="10800000" flipH="1" flipV="1">
            <a:off x="3427413" y="4700588"/>
            <a:ext cx="788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5" grpId="0" animBg="1"/>
      <p:bldP spid="15367" grpId="0"/>
      <p:bldP spid="15368" grpId="0"/>
      <p:bldP spid="15369" grpId="0"/>
      <p:bldP spid="153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32"/>
          <p:cNvSpPr>
            <a:spLocks noGrp="1"/>
          </p:cNvSpPr>
          <p:nvPr>
            <p:ph sz="half" idx="1"/>
          </p:nvPr>
        </p:nvSpPr>
        <p:spPr>
          <a:xfrm>
            <a:off x="428625" y="1571625"/>
            <a:ext cx="3521075" cy="4525963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                                   </a:t>
            </a: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решить задачу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6388" name="Содержимое 3"/>
          <p:cNvSpPr>
            <a:spLocks noGrp="1"/>
          </p:cNvSpPr>
          <p:nvPr>
            <p:ph sz="half" idx="2"/>
          </p:nvPr>
        </p:nvSpPr>
        <p:spPr>
          <a:xfrm>
            <a:off x="5000625" y="1600200"/>
            <a:ext cx="314325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Дано: </a:t>
            </a:r>
            <a:r>
              <a:rPr lang="en-US" b="1" smtClean="0"/>
              <a:t>ABCD</a:t>
            </a:r>
            <a:r>
              <a:rPr lang="ru-RU" b="1" smtClean="0"/>
              <a:t>-прямоугольник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  </a:t>
            </a:r>
            <a:r>
              <a:rPr lang="en-US" b="1" smtClean="0"/>
              <a:t>CE=DE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   S</a:t>
            </a:r>
            <a:r>
              <a:rPr lang="en-US" sz="2000" b="1" smtClean="0"/>
              <a:t>ABCD</a:t>
            </a:r>
            <a:r>
              <a:rPr lang="en-US" b="1" smtClean="0"/>
              <a:t>=Q</a:t>
            </a:r>
            <a:r>
              <a:rPr lang="ru-RU" b="1" baseline="30000" smtClean="0"/>
              <a:t>  </a:t>
            </a: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en-US" b="1" smtClean="0"/>
              <a:t>______________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Найти: </a:t>
            </a:r>
            <a:r>
              <a:rPr lang="en-US" b="1" smtClean="0"/>
              <a:t>S</a:t>
            </a:r>
            <a:r>
              <a:rPr lang="en-US" sz="2000" b="1" smtClean="0"/>
              <a:t>ABF</a:t>
            </a:r>
            <a:endParaRPr lang="ru-RU" sz="2000" b="1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3071813"/>
            <a:ext cx="2057400" cy="1357312"/>
          </a:xfrm>
          <a:prstGeom prst="rect">
            <a:avLst/>
          </a:prstGeom>
          <a:solidFill>
            <a:srgbClr val="FFD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57250" y="3071813"/>
            <a:ext cx="3857625" cy="135731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28938" y="3071813"/>
            <a:ext cx="1785937" cy="1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57500" y="3413125"/>
            <a:ext cx="142875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2857500" y="4071938"/>
            <a:ext cx="142875" cy="1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26"/>
          <p:cNvSpPr txBox="1">
            <a:spLocks noChangeArrowheads="1"/>
          </p:cNvSpPr>
          <p:nvPr/>
        </p:nvSpPr>
        <p:spPr bwMode="auto">
          <a:xfrm>
            <a:off x="571500" y="4286250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</a:t>
            </a:r>
            <a:endParaRPr lang="ru-RU" sz="2400" b="1"/>
          </a:p>
        </p:txBody>
      </p:sp>
      <p:sp>
        <p:nvSpPr>
          <p:cNvPr id="16395" name="TextBox 29"/>
          <p:cNvSpPr txBox="1">
            <a:spLocks noChangeArrowheads="1"/>
          </p:cNvSpPr>
          <p:nvPr/>
        </p:nvSpPr>
        <p:spPr bwMode="auto">
          <a:xfrm>
            <a:off x="2857500" y="428625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6396" name="TextBox 30"/>
          <p:cNvSpPr txBox="1">
            <a:spLocks noChangeArrowheads="1"/>
          </p:cNvSpPr>
          <p:nvPr/>
        </p:nvSpPr>
        <p:spPr bwMode="auto">
          <a:xfrm>
            <a:off x="2786063" y="2714625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C</a:t>
            </a:r>
            <a:endParaRPr lang="ru-RU" sz="2400" b="1"/>
          </a:p>
        </p:txBody>
      </p:sp>
      <p:sp>
        <p:nvSpPr>
          <p:cNvPr id="16397" name="TextBox 31"/>
          <p:cNvSpPr txBox="1">
            <a:spLocks noChangeArrowheads="1"/>
          </p:cNvSpPr>
          <p:nvPr/>
        </p:nvSpPr>
        <p:spPr bwMode="auto">
          <a:xfrm>
            <a:off x="571500" y="271462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B</a:t>
            </a:r>
            <a:endParaRPr lang="ru-RU" sz="2400" b="1"/>
          </a:p>
        </p:txBody>
      </p:sp>
      <p:sp>
        <p:nvSpPr>
          <p:cNvPr id="16398" name="TextBox 33"/>
          <p:cNvSpPr txBox="1">
            <a:spLocks noChangeArrowheads="1"/>
          </p:cNvSpPr>
          <p:nvPr/>
        </p:nvSpPr>
        <p:spPr bwMode="auto">
          <a:xfrm>
            <a:off x="2857500" y="364331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E</a:t>
            </a:r>
            <a:endParaRPr lang="ru-RU" sz="2400" b="1"/>
          </a:p>
        </p:txBody>
      </p:sp>
      <p:sp>
        <p:nvSpPr>
          <p:cNvPr id="16399" name="TextBox 34"/>
          <p:cNvSpPr txBox="1">
            <a:spLocks noChangeArrowheads="1"/>
          </p:cNvSpPr>
          <p:nvPr/>
        </p:nvSpPr>
        <p:spPr bwMode="auto">
          <a:xfrm>
            <a:off x="4643438" y="278606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F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  <p:bldP spid="5" grpId="0" animBg="1"/>
      <p:bldP spid="16394" grpId="0"/>
      <p:bldP spid="16395" grpId="0"/>
      <p:bldP spid="16396" grpId="0"/>
      <p:bldP spid="16397" grpId="0"/>
      <p:bldP spid="16398" grpId="0"/>
      <p:bldP spid="163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Задача 445(А)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4857750" y="2500313"/>
            <a:ext cx="1271588" cy="257175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638969" y="3150394"/>
            <a:ext cx="2571750" cy="1271588"/>
          </a:xfrm>
          <a:prstGeom prst="rtTriangle">
            <a:avLst/>
          </a:prstGeom>
          <a:solidFill>
            <a:srgbClr val="59D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43063" y="4429125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2800" b="1"/>
              <a:t>S</a:t>
            </a:r>
            <a:r>
              <a:rPr lang="en-US" b="1"/>
              <a:t>1</a:t>
            </a:r>
            <a:endParaRPr lang="ru-RU" b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14625" y="4429125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S</a:t>
            </a:r>
            <a:r>
              <a:rPr lang="en-US" b="1"/>
              <a:t>2</a:t>
            </a:r>
            <a:endParaRPr lang="ru-RU" b="1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286000" y="4857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50" y="5500688"/>
            <a:ext cx="6786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S</a:t>
            </a:r>
            <a:r>
              <a:rPr lang="en-US" sz="2400" b="1"/>
              <a:t>1=15</a:t>
            </a:r>
            <a:r>
              <a:rPr lang="ru-RU" sz="2400" b="1"/>
              <a:t>см</a:t>
            </a:r>
            <a:r>
              <a:rPr lang="ru-RU" sz="2400" b="1" baseline="30000"/>
              <a:t>2</a:t>
            </a:r>
            <a:endParaRPr lang="ru-RU" sz="2400" b="1"/>
          </a:p>
          <a:p>
            <a:r>
              <a:rPr lang="ru-RU" sz="2400" b="1"/>
              <a:t>Найти </a:t>
            </a:r>
            <a:r>
              <a:rPr lang="en-US" sz="3200" b="1"/>
              <a:t>S</a:t>
            </a:r>
            <a:r>
              <a:rPr lang="en-US" sz="2400" b="1"/>
              <a:t> </a:t>
            </a:r>
            <a:r>
              <a:rPr lang="ru-RU" sz="2400" b="1"/>
              <a:t>равнобедренного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Задача 445(б)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 flipH="1">
            <a:off x="1285875" y="2571750"/>
            <a:ext cx="1357313" cy="2500313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3000375" y="3143250"/>
            <a:ext cx="2500313" cy="1357313"/>
          </a:xfrm>
          <a:prstGeom prst="rtTriangle">
            <a:avLst/>
          </a:prstGeom>
          <a:solidFill>
            <a:srgbClr val="59D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643063" y="442912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endParaRPr lang="ru-RU" b="1"/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2286000" y="4857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2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Задача 445(В)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 flipH="1">
            <a:off x="4935538" y="2500313"/>
            <a:ext cx="1363662" cy="257175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707232" y="3150394"/>
            <a:ext cx="2571750" cy="1271587"/>
          </a:xfrm>
          <a:prstGeom prst="rtTriangle">
            <a:avLst/>
          </a:prstGeom>
          <a:solidFill>
            <a:srgbClr val="59D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1643063" y="442912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endParaRPr lang="ru-RU" b="1"/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2286000" y="4857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2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39000" cy="15001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Заполнить таблицу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625" y="2500313"/>
          <a:ext cx="7267605" cy="24288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53521"/>
                <a:gridCol w="1453521"/>
                <a:gridCol w="1453521"/>
                <a:gridCol w="1453521"/>
                <a:gridCol w="1453521"/>
              </a:tblGrid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/>
                        <a:t>S</a:t>
                      </a:r>
                      <a:r>
                        <a:rPr lang="en-US" sz="5400" b="1" dirty="0" smtClean="0"/>
                        <a:t> 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/>
                        <a:t>25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</a:t>
                      </a:r>
                      <a:r>
                        <a:rPr lang="ru-RU" sz="4400" b="1" dirty="0" smtClean="0"/>
                        <a:t>,</a:t>
                      </a:r>
                      <a:r>
                        <a:rPr lang="en-US" sz="4400" b="1" dirty="0" smtClean="0"/>
                        <a:t>69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a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3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  <a:endParaRPr kumimoji="0" lang="ru-RU" sz="4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00313" y="3857625"/>
            <a:ext cx="285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14750" y="2571750"/>
            <a:ext cx="642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29188" y="3786188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00B050"/>
                </a:solidFill>
              </a:rPr>
              <a:t>1,</a:t>
            </a:r>
            <a:r>
              <a:rPr lang="en-US" sz="5400" b="1">
                <a:solidFill>
                  <a:srgbClr val="00B050"/>
                </a:solidFill>
              </a:rPr>
              <a:t>3</a:t>
            </a:r>
            <a:endParaRPr lang="ru-RU" sz="5400" b="1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15063" y="2714625"/>
            <a:ext cx="1500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00B050"/>
                </a:solidFill>
              </a:rPr>
              <a:t>4/9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/>
          <p:cNvSpPr/>
          <p:nvPr/>
        </p:nvSpPr>
        <p:spPr>
          <a:xfrm>
            <a:off x="2500313" y="3071813"/>
            <a:ext cx="2643187" cy="1571625"/>
          </a:xfrm>
          <a:prstGeom prst="rtTriangle">
            <a:avLst/>
          </a:prstGeom>
          <a:solidFill>
            <a:srgbClr val="B1E2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71938" y="428625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30</a:t>
            </a:r>
            <a:endParaRPr lang="ru-RU" b="1"/>
          </a:p>
        </p:txBody>
      </p:sp>
      <p:sp>
        <p:nvSpPr>
          <p:cNvPr id="14" name="Дуга 13"/>
          <p:cNvSpPr/>
          <p:nvPr/>
        </p:nvSpPr>
        <p:spPr>
          <a:xfrm rot="16200000">
            <a:off x="4286250" y="4527551"/>
            <a:ext cx="642937" cy="214312"/>
          </a:xfrm>
          <a:prstGeom prst="arc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4214813"/>
            <a:ext cx="133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Решить задачу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1511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75" y="1600200"/>
            <a:ext cx="2786063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Дано: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ABCD-</a:t>
            </a:r>
            <a:r>
              <a:rPr lang="ru-RU" b="1" smtClean="0"/>
              <a:t>квадрат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CE=</a:t>
            </a:r>
            <a:r>
              <a:rPr lang="ru-RU" b="1" smtClean="0"/>
              <a:t>12см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   CED=30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____________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Найти:</a:t>
            </a:r>
            <a:r>
              <a:rPr lang="en-US" sz="3600" b="1" smtClean="0"/>
              <a:t>S</a:t>
            </a:r>
            <a:r>
              <a:rPr lang="en-US" sz="2000" b="1" smtClean="0"/>
              <a:t>ABCD</a:t>
            </a:r>
            <a:endParaRPr lang="ru-RU" b="1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3071813"/>
            <a:ext cx="1643063" cy="1571625"/>
          </a:xfrm>
          <a:prstGeom prst="rect">
            <a:avLst/>
          </a:prstGeom>
          <a:solidFill>
            <a:srgbClr val="B1E2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5005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714625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B</a:t>
            </a:r>
            <a:endParaRPr lang="ru-RU" sz="2000" b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57438" y="2714625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С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57438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</a:t>
            </a:r>
            <a:endParaRPr lang="ru-RU" b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72063" y="4500563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E</a:t>
            </a:r>
            <a:endParaRPr lang="ru-RU" sz="20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0438" y="3429000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12</a:t>
            </a:r>
            <a:endParaRPr lang="ru-RU" sz="2000" b="1"/>
          </a:p>
        </p:txBody>
      </p:sp>
      <p:sp>
        <p:nvSpPr>
          <p:cNvPr id="215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152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3071813"/>
            <a:ext cx="142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357813" y="3500438"/>
            <a:ext cx="2857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5357812" y="3286126"/>
            <a:ext cx="214313" cy="21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4" grpId="0" animBg="1"/>
      <p:bldP spid="4" grpId="0" build="p"/>
      <p:bldP spid="5" grpId="0" animBg="1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785813" y="2786063"/>
            <a:ext cx="2857500" cy="2571750"/>
          </a:xfrm>
          <a:prstGeom prst="rtTriangle">
            <a:avLst/>
          </a:prstGeom>
          <a:solidFill>
            <a:srgbClr val="B1E2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928688" y="2643188"/>
            <a:ext cx="2571750" cy="2857500"/>
          </a:xfrm>
          <a:prstGeom prst="rtTriangle">
            <a:avLst/>
          </a:prstGeom>
          <a:solidFill>
            <a:srgbClr val="B1E2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Решить задачу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 smtClean="0"/>
              <a:t>Дано:</a:t>
            </a:r>
            <a:endParaRPr lang="en-US" b="1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b="1" dirty="0" smtClean="0"/>
              <a:t>ABCD-</a:t>
            </a:r>
            <a:r>
              <a:rPr lang="ru-RU" b="1" dirty="0" smtClean="0"/>
              <a:t>квадрат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600" b="1" dirty="0" smtClean="0"/>
              <a:t>S</a:t>
            </a:r>
            <a:r>
              <a:rPr lang="en-US" sz="2000" b="1" dirty="0" smtClean="0"/>
              <a:t>ABOCD</a:t>
            </a:r>
            <a:r>
              <a:rPr lang="en-US" b="1" dirty="0" smtClean="0"/>
              <a:t>=48</a:t>
            </a:r>
            <a:r>
              <a:rPr lang="ru-RU" b="1" dirty="0" smtClean="0"/>
              <a:t>см</a:t>
            </a:r>
            <a:r>
              <a:rPr lang="ru-RU" b="1" baseline="30000" dirty="0" smtClean="0"/>
              <a:t>2</a:t>
            </a:r>
            <a:endParaRPr lang="ru-RU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b="1" dirty="0" smtClean="0"/>
              <a:t>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b="1" dirty="0" smtClean="0"/>
              <a:t>Найти:</a:t>
            </a:r>
          </a:p>
          <a:p>
            <a:pPr marL="514350" indent="-514350">
              <a:buFont typeface="Wingdings 2" pitchFamily="18" charset="2"/>
              <a:buAutoNum type="arabicParenR"/>
              <a:defRPr/>
            </a:pPr>
            <a:r>
              <a:rPr lang="en-US" sz="3600" b="1" dirty="0" smtClean="0"/>
              <a:t>S</a:t>
            </a:r>
            <a:r>
              <a:rPr lang="en-US" sz="2000" b="1" dirty="0" smtClean="0"/>
              <a:t>ABCD</a:t>
            </a:r>
            <a:endParaRPr lang="en-US" b="1" dirty="0" smtClean="0"/>
          </a:p>
          <a:p>
            <a:pPr marL="514350" indent="-514350">
              <a:buFont typeface="Wingdings 2" pitchFamily="18" charset="2"/>
              <a:buAutoNum type="arabicParenR"/>
              <a:defRPr/>
            </a:pPr>
            <a:r>
              <a:rPr lang="en-US" sz="3600" b="1" dirty="0" smtClean="0"/>
              <a:t>P</a:t>
            </a:r>
            <a:r>
              <a:rPr lang="en-US" sz="2000" b="1" dirty="0" smtClean="0"/>
              <a:t>ABCD</a:t>
            </a:r>
            <a:endParaRPr lang="en-US" b="1" dirty="0" smtClean="0"/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5" idx="0"/>
            <a:endCxn id="6" idx="4"/>
          </p:cNvCxnSpPr>
          <p:nvPr/>
        </p:nvCxnSpPr>
        <p:spPr>
          <a:xfrm rot="5400000" flipH="1" flipV="1">
            <a:off x="2213769" y="1356519"/>
            <a:ext cx="1588" cy="285750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" y="5286375"/>
            <a:ext cx="214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" y="2428875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0438" y="2428875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С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875" y="5286375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00250" y="4143375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O</a:t>
            </a:r>
            <a:endParaRPr lang="ru-RU" sz="2000" b="1"/>
          </a:p>
        </p:txBody>
      </p:sp>
      <p:cxnSp>
        <p:nvCxnSpPr>
          <p:cNvPr id="19" name="Прямая соединительная линия 18"/>
          <p:cNvCxnSpPr>
            <a:stCxn id="6" idx="5"/>
          </p:cNvCxnSpPr>
          <p:nvPr/>
        </p:nvCxnSpPr>
        <p:spPr>
          <a:xfrm rot="16200000" flipH="1">
            <a:off x="2286000" y="4000501"/>
            <a:ext cx="1285875" cy="14287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build="p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Решить задачу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Дано: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ABKM</a:t>
            </a:r>
            <a:r>
              <a:rPr lang="ru-RU" b="1" smtClean="0"/>
              <a:t>-квадрат</a:t>
            </a:r>
          </a:p>
          <a:p>
            <a:pPr>
              <a:buFont typeface="Wingdings 2" pitchFamily="18" charset="2"/>
              <a:buNone/>
            </a:pPr>
            <a:r>
              <a:rPr lang="en-US" sz="4000" b="1" smtClean="0"/>
              <a:t>P</a:t>
            </a:r>
            <a:r>
              <a:rPr lang="en-US" sz="2400" b="1" smtClean="0"/>
              <a:t>ABKM</a:t>
            </a:r>
            <a:r>
              <a:rPr lang="en-US" b="1" smtClean="0"/>
              <a:t>=64 </a:t>
            </a:r>
            <a:r>
              <a:rPr lang="ru-RU" b="1" smtClean="0"/>
              <a:t>м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______________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Найти:</a:t>
            </a:r>
          </a:p>
          <a:p>
            <a:pPr>
              <a:buFont typeface="Wingdings 2" pitchFamily="18" charset="2"/>
              <a:buNone/>
            </a:pPr>
            <a:r>
              <a:rPr lang="en-US" sz="4400" b="1" smtClean="0"/>
              <a:t>S</a:t>
            </a:r>
            <a:r>
              <a:rPr lang="en-US" sz="2400" b="1" smtClean="0"/>
              <a:t>ABM</a:t>
            </a:r>
            <a:endParaRPr lang="en-US" b="1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857250" y="2571750"/>
            <a:ext cx="2786063" cy="2857500"/>
          </a:xfrm>
          <a:prstGeom prst="rtTriangle">
            <a:avLst/>
          </a:prstGeom>
          <a:solidFill>
            <a:srgbClr val="B1E2ED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260600" y="1179513"/>
            <a:ext cx="1588" cy="278606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212975" y="4000500"/>
            <a:ext cx="2859088" cy="1588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38" y="535781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2938" y="2214563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75" y="2214563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К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875" y="5286375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atMod val="220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714356"/>
            <a:ext cx="3429000" cy="1643074"/>
          </a:xfrm>
        </p:spPr>
        <p:txBody>
          <a:bodyPr/>
          <a:lstStyle/>
          <a:p>
            <a:pPr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Домашнее задание: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571750"/>
            <a:ext cx="3429000" cy="2632075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П.48,49</a:t>
            </a:r>
          </a:p>
          <a:p>
            <a:pPr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№448</a:t>
            </a:r>
          </a:p>
          <a:p>
            <a:pPr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№449</a:t>
            </a:r>
          </a:p>
          <a:p>
            <a:pPr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№450</a:t>
            </a:r>
          </a:p>
        </p:txBody>
      </p:sp>
      <p:pic>
        <p:nvPicPr>
          <p:cNvPr id="24580" name="Picture 4" descr="MCj039674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2143125"/>
            <a:ext cx="1482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MCj03967440000[1]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9330" b="9330"/>
          <a:stretch>
            <a:fillRect/>
          </a:stretch>
        </p:blipFill>
        <p:spPr>
          <a:xfrm rot="21348352">
            <a:off x="642910" y="1000108"/>
            <a:ext cx="4206875" cy="4429156"/>
          </a:xfr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2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2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2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Цели урока: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00B0F0"/>
                </a:solidFill>
              </a:rPr>
              <a:t>Образовательные:</a:t>
            </a:r>
          </a:p>
          <a:p>
            <a:r>
              <a:rPr lang="ru-RU" sz="2000" smtClean="0"/>
              <a:t> Дать представление об измерении площадей многоугольников.</a:t>
            </a:r>
          </a:p>
          <a:p>
            <a:r>
              <a:rPr lang="ru-RU" sz="2000" smtClean="0"/>
              <a:t>Рассмотреть основные свойства площадей.</a:t>
            </a:r>
          </a:p>
          <a:p>
            <a:r>
              <a:rPr lang="ru-RU" sz="2000" smtClean="0"/>
              <a:t>Показать примеры использования изученного теоретического материала в ходе решения задач.</a:t>
            </a:r>
          </a:p>
          <a:p>
            <a:pPr>
              <a:buFont typeface="Wingdings 2" pitchFamily="18" charset="2"/>
              <a:buNone/>
            </a:pPr>
            <a:r>
              <a:rPr lang="ru-RU" sz="2400" b="1" i="1" smtClean="0">
                <a:solidFill>
                  <a:srgbClr val="00B0F0"/>
                </a:solidFill>
              </a:rPr>
              <a:t>Развивающие:</a:t>
            </a:r>
            <a:r>
              <a:rPr lang="ru-RU" sz="2400" smtClean="0"/>
              <a:t> </a:t>
            </a:r>
            <a:r>
              <a:rPr lang="ru-RU" sz="2000" smtClean="0"/>
              <a:t>развить умение вычислять площади фигур, применяя изученные свойства, развитие логического мышления  и  математической культуры.</a:t>
            </a:r>
          </a:p>
          <a:p>
            <a:pPr>
              <a:buFont typeface="Wingdings 2" pitchFamily="18" charset="2"/>
              <a:buNone/>
            </a:pPr>
            <a:r>
              <a:rPr lang="ru-RU" sz="2400" b="1" i="1" smtClean="0">
                <a:solidFill>
                  <a:srgbClr val="00B0F0"/>
                </a:solidFill>
              </a:rPr>
              <a:t>Воспитательные</a:t>
            </a:r>
            <a:r>
              <a:rPr lang="ru-RU" sz="2000" b="1" i="1" smtClean="0">
                <a:solidFill>
                  <a:srgbClr val="00B0F0"/>
                </a:solidFill>
              </a:rPr>
              <a:t>:</a:t>
            </a:r>
            <a:r>
              <a:rPr lang="ru-RU" sz="2000" smtClean="0"/>
              <a:t> воспитание познавательного интереса к геометрии.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8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8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8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8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0" dirty="0" smtClean="0">
                <a:solidFill>
                  <a:srgbClr val="00FF99"/>
                </a:solidFill>
              </a:rPr>
              <a:t>Спасибо за урок</a:t>
            </a:r>
            <a:endParaRPr lang="ru-RU" b="0" dirty="0">
              <a:solidFill>
                <a:srgbClr val="00FF99"/>
              </a:solidFill>
            </a:endParaRPr>
          </a:p>
        </p:txBody>
      </p:sp>
      <p:sp>
        <p:nvSpPr>
          <p:cNvPr id="23555" name="Содержимое 5"/>
          <p:cNvSpPr>
            <a:spLocks noGrp="1"/>
          </p:cNvSpPr>
          <p:nvPr>
            <p:ph idx="1"/>
          </p:nvPr>
        </p:nvSpPr>
        <p:spPr>
          <a:xfrm>
            <a:off x="500063" y="1643063"/>
            <a:ext cx="7239000" cy="48466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smtClean="0">
                <a:solidFill>
                  <a:srgbClr val="C14388"/>
                </a:solidFill>
              </a:rPr>
              <a:t>  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>
                <a:solidFill>
                  <a:srgbClr val="C14388"/>
                </a:solidFill>
              </a:rPr>
              <a:t>  Желаем успехов в учёбе!</a:t>
            </a:r>
          </a:p>
        </p:txBody>
      </p:sp>
      <p:pic>
        <p:nvPicPr>
          <p:cNvPr id="23556" name="Picture 16" descr="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000500"/>
            <a:ext cx="21859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7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4143375"/>
            <a:ext cx="1935162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 descr="BS0055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929188"/>
            <a:ext cx="15240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5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5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95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86063" y="3143250"/>
            <a:ext cx="1357312" cy="1357313"/>
          </a:xfrm>
          <a:prstGeom prst="rect">
            <a:avLst/>
          </a:prstGeom>
          <a:solidFill>
            <a:srgbClr val="B1E2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flipH="1">
            <a:off x="785813" y="3143250"/>
            <a:ext cx="2000250" cy="1357313"/>
          </a:xfrm>
          <a:prstGeom prst="rtTriangle">
            <a:avLst/>
          </a:prstGeom>
          <a:solidFill>
            <a:srgbClr val="B1E2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Дополнительная Задача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6629" name="Содержимое 2"/>
          <p:cNvSpPr>
            <a:spLocks noGrp="1"/>
          </p:cNvSpPr>
          <p:nvPr>
            <p:ph sz="half" idx="1"/>
          </p:nvPr>
        </p:nvSpPr>
        <p:spPr>
          <a:xfrm>
            <a:off x="357188" y="1571625"/>
            <a:ext cx="3900487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3" y="1600200"/>
            <a:ext cx="3643312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Дано: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ABCF-</a:t>
            </a:r>
            <a:r>
              <a:rPr lang="ru-RU" b="1" smtClean="0"/>
              <a:t>прямоугольная трапеция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     ABC=150</a:t>
            </a: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en-US" b="1" smtClean="0"/>
              <a:t>   AB=34</a:t>
            </a:r>
            <a:r>
              <a:rPr lang="ru-RU" b="1" smtClean="0"/>
              <a:t>см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________________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Найти:</a:t>
            </a:r>
            <a:r>
              <a:rPr lang="en-US" b="1" smtClean="0"/>
              <a:t> </a:t>
            </a:r>
            <a:r>
              <a:rPr lang="en-US" sz="4000" b="1" smtClean="0"/>
              <a:t>S</a:t>
            </a:r>
            <a:r>
              <a:rPr lang="en-US" sz="2000" b="1" smtClean="0"/>
              <a:t>MBCF</a:t>
            </a:r>
            <a:endParaRPr lang="ru-RU" b="1" smtClean="0"/>
          </a:p>
        </p:txBody>
      </p:sp>
      <p:sp>
        <p:nvSpPr>
          <p:cNvPr id="8" name="Дуга 7"/>
          <p:cNvSpPr/>
          <p:nvPr/>
        </p:nvSpPr>
        <p:spPr>
          <a:xfrm flipV="1">
            <a:off x="2308225" y="2928938"/>
            <a:ext cx="714375" cy="428625"/>
          </a:xfrm>
          <a:prstGeom prst="arc">
            <a:avLst>
              <a:gd name="adj1" fmla="val 13676948"/>
              <a:gd name="adj2" fmla="val 0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86063" y="3214688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150</a:t>
            </a:r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3143250"/>
            <a:ext cx="133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43188" y="2714625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00500" y="2786063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С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71938" y="4429125"/>
            <a:ext cx="325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71750" y="4572000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M</a:t>
            </a:r>
            <a:endParaRPr lang="ru-RU" sz="2000" b="1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3" y="4429125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A</a:t>
            </a:r>
            <a:endParaRPr lang="ru-RU" sz="2000" b="1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786313" y="3808413"/>
            <a:ext cx="21431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786313" y="3665538"/>
            <a:ext cx="142875" cy="142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50" y="3429000"/>
            <a:ext cx="133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428750" y="3500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34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build="p"/>
      <p:bldP spid="8" grpId="0" animBg="1"/>
      <p:bldP spid="9" grpId="0"/>
      <p:bldP spid="12" grpId="0"/>
      <p:bldP spid="13" grpId="0"/>
      <p:bldP spid="14" grpId="0"/>
      <p:bldP spid="15" grpId="0"/>
      <p:bldP spid="16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дополнительная задача.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500188"/>
            <a:ext cx="3763962" cy="4357687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                        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             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                               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       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                                       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500" y="1600200"/>
            <a:ext cx="4357688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3100" b="1" dirty="0" smtClean="0"/>
              <a:t>Дано: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100" b="1" dirty="0" smtClean="0"/>
              <a:t> </a:t>
            </a:r>
            <a:r>
              <a:rPr lang="en-US" sz="3100" b="1" dirty="0" smtClean="0"/>
              <a:t>ABCD-</a:t>
            </a:r>
            <a:r>
              <a:rPr lang="ru-RU" sz="3100" b="1" dirty="0" smtClean="0"/>
              <a:t>параллелограмм</a:t>
            </a:r>
            <a:endParaRPr lang="en-US" sz="3100" b="1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3100" b="1" dirty="0" smtClean="0"/>
              <a:t> </a:t>
            </a:r>
            <a:r>
              <a:rPr lang="en-US" sz="3100" b="1" dirty="0" smtClean="0"/>
              <a:t>AD=2AB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100" b="1" dirty="0" smtClean="0"/>
              <a:t> </a:t>
            </a:r>
            <a:r>
              <a:rPr lang="en-US" sz="3100" b="1" dirty="0" smtClean="0"/>
              <a:t>AM-</a:t>
            </a:r>
            <a:r>
              <a:rPr lang="ru-RU" sz="3100" b="1" dirty="0" smtClean="0"/>
              <a:t>биссектриса угла </a:t>
            </a:r>
            <a:r>
              <a:rPr lang="en-US" sz="3100" b="1" dirty="0" smtClean="0"/>
              <a:t>BAD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100" b="1" dirty="0" smtClean="0"/>
              <a:t>_______</a:t>
            </a:r>
            <a:r>
              <a:rPr lang="en-US" sz="3100" b="1" dirty="0" smtClean="0"/>
              <a:t>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100" b="1" dirty="0" smtClean="0"/>
              <a:t>Доказать: </a:t>
            </a:r>
            <a:r>
              <a:rPr lang="en-US" sz="3100" b="1" dirty="0" smtClean="0"/>
              <a:t>AN=MN</a:t>
            </a:r>
            <a:endParaRPr lang="ru-RU" sz="3100" b="1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5" name="Параллелограмм 4"/>
          <p:cNvSpPr/>
          <p:nvPr/>
        </p:nvSpPr>
        <p:spPr>
          <a:xfrm>
            <a:off x="571500" y="4214813"/>
            <a:ext cx="2643188" cy="1143000"/>
          </a:xfrm>
          <a:prstGeom prst="parallelogram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71500" y="3000375"/>
            <a:ext cx="3000375" cy="235743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786063" y="3429000"/>
            <a:ext cx="1214438" cy="35718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642938" y="47863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928688" y="50006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521493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A</a:t>
            </a:r>
            <a:endParaRPr lang="ru-RU" sz="2000" b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" y="385762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B</a:t>
            </a:r>
            <a:endParaRPr lang="ru-RU" sz="2000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85938" y="3857625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N</a:t>
            </a:r>
            <a:endParaRPr lang="ru-RU" sz="20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0438" y="2714625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M</a:t>
            </a:r>
            <a:endParaRPr lang="ru-RU" sz="2000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14688" y="4000500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C</a:t>
            </a:r>
            <a:endParaRPr lang="ru-RU" sz="2000" b="1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57500" y="521493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D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8200" grpId="0"/>
      <p:bldP spid="8201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945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Через точку во внутренней области равностороннего треугольника проведены 2 прямые, параллельные двум сторонам треугольника. На какие фигуры разбивается этими прямыми данный треугольник?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 Показать их на рисунке.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71750"/>
            <a:ext cx="3521075" cy="35544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8196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2571750"/>
            <a:ext cx="3521075" cy="35544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571625" y="2500313"/>
            <a:ext cx="4429125" cy="3714750"/>
          </a:xfrm>
          <a:prstGeom prst="triangle">
            <a:avLst>
              <a:gd name="adj" fmla="val 4914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643063" y="4786313"/>
            <a:ext cx="4857750" cy="7143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678782" y="3893344"/>
            <a:ext cx="3500437" cy="2143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86125" y="4500563"/>
            <a:ext cx="447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</a:t>
            </a:r>
          </a:p>
        </p:txBody>
      </p:sp>
      <p:sp>
        <p:nvSpPr>
          <p:cNvPr id="9" name="Блок-схема: узел 8"/>
          <p:cNvSpPr/>
          <p:nvPr/>
        </p:nvSpPr>
        <p:spPr>
          <a:xfrm flipH="1" flipV="1">
            <a:off x="3325813" y="4810125"/>
            <a:ext cx="460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Основные Единицы измерения площадей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b="1" smtClean="0"/>
              <a:t>                квадратный метр – м</a:t>
            </a:r>
            <a:r>
              <a:rPr lang="ru-RU" b="1" baseline="30000" smtClean="0"/>
              <a:t>2     </a:t>
            </a:r>
            <a:endParaRPr lang="ru-RU" b="1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b="1" smtClean="0"/>
              <a:t>                квадратный дециметр – дм</a:t>
            </a:r>
            <a:r>
              <a:rPr lang="ru-RU" b="1" baseline="30000" smtClean="0"/>
              <a:t>2</a:t>
            </a: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b="1" smtClean="0"/>
              <a:t>                квадратный сантиметр – см</a:t>
            </a:r>
            <a:r>
              <a:rPr lang="ru-RU" b="1" baseline="30000" smtClean="0"/>
              <a:t>2</a:t>
            </a:r>
            <a:endParaRPr lang="ru-RU" b="1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b="1" smtClean="0"/>
              <a:t>                квадратный миллиметр- мм</a:t>
            </a:r>
            <a:r>
              <a:rPr lang="ru-RU" b="1" baseline="30000" smtClean="0"/>
              <a:t>2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b="1" baseline="30000" smtClean="0"/>
              <a:t>                        </a:t>
            </a:r>
            <a:r>
              <a:rPr lang="ru-RU" b="1" smtClean="0"/>
              <a:t>квадратный километр – км</a:t>
            </a:r>
            <a:r>
              <a:rPr lang="ru-RU" b="1" baseline="30000" smtClean="0"/>
              <a:t>2</a:t>
            </a: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b="1" smtClean="0"/>
              <a:t>                ар (сотка)-100 м</a:t>
            </a:r>
            <a:r>
              <a:rPr lang="ru-RU" b="1" baseline="30000" smtClean="0"/>
              <a:t>2     </a:t>
            </a:r>
            <a:endParaRPr lang="ru-RU" b="1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b="1" smtClean="0"/>
              <a:t>                га (гектар)- 10000 м</a:t>
            </a:r>
            <a:r>
              <a:rPr lang="ru-RU" b="1" baseline="30000" smtClean="0"/>
              <a:t>2     </a:t>
            </a:r>
            <a:endParaRPr lang="ru-RU" b="1" smtClean="0"/>
          </a:p>
          <a:p>
            <a:pPr algn="just"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8573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tx2"/>
                </a:solidFill>
              </a:rPr>
              <a:t>Найти площадь прямоугольника, если площадь маленького квадрата равна 1 </a:t>
            </a:r>
            <a:r>
              <a:rPr lang="ru-RU" sz="2800" dirty="0" smtClean="0">
                <a:solidFill>
                  <a:schemeClr val="tx2"/>
                </a:solidFill>
              </a:rPr>
              <a:t>см</a:t>
            </a:r>
            <a:r>
              <a:rPr lang="ru-RU" sz="2800" baseline="30000" dirty="0" smtClean="0">
                <a:solidFill>
                  <a:schemeClr val="tx2"/>
                </a:solidFill>
              </a:rPr>
              <a:t>2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7239000" cy="48466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                                                     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11339" name="Group 75"/>
          <p:cNvGraphicFramePr>
            <a:graphicFrameLocks noGrp="1"/>
          </p:cNvGraphicFramePr>
          <p:nvPr/>
        </p:nvGraphicFramePr>
        <p:xfrm>
          <a:off x="1979613" y="1916113"/>
          <a:ext cx="4464050" cy="3241675"/>
        </p:xfrm>
        <a:graphic>
          <a:graphicData uri="http://schemas.openxmlformats.org/drawingml/2006/table">
            <a:tbl>
              <a:tblPr/>
              <a:tblGrid>
                <a:gridCol w="638175"/>
                <a:gridCol w="636587"/>
                <a:gridCol w="638175"/>
                <a:gridCol w="638175"/>
                <a:gridCol w="638175"/>
                <a:gridCol w="636588"/>
                <a:gridCol w="6381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6119813"/>
            <a:ext cx="70723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Площадь прямоугольника равна 7•5=35(см</a:t>
            </a:r>
            <a:r>
              <a:rPr lang="ru-RU" sz="2400" b="1" baseline="30000"/>
              <a:t>2</a:t>
            </a:r>
            <a:r>
              <a:rPr lang="ru-RU" sz="2400" b="1"/>
              <a:t>)</a:t>
            </a:r>
          </a:p>
          <a:p>
            <a:r>
              <a:rPr lang="ru-RU"/>
              <a:t> </a:t>
            </a:r>
          </a:p>
        </p:txBody>
      </p:sp>
      <p:sp>
        <p:nvSpPr>
          <p:cNvPr id="10295" name="TextBox 5"/>
          <p:cNvSpPr txBox="1">
            <a:spLocks noChangeArrowheads="1"/>
          </p:cNvSpPr>
          <p:nvPr/>
        </p:nvSpPr>
        <p:spPr bwMode="auto">
          <a:xfrm>
            <a:off x="2000250" y="514350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1</a:t>
            </a:r>
            <a:r>
              <a:rPr lang="ru-RU" b="1"/>
              <a:t>см</a:t>
            </a:r>
          </a:p>
        </p:txBody>
      </p:sp>
      <p:sp>
        <p:nvSpPr>
          <p:cNvPr id="10296" name="TextBox 6"/>
          <p:cNvSpPr txBox="1">
            <a:spLocks noChangeArrowheads="1"/>
          </p:cNvSpPr>
          <p:nvPr/>
        </p:nvSpPr>
        <p:spPr bwMode="auto">
          <a:xfrm>
            <a:off x="1428750" y="471487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1см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715125" y="1928813"/>
            <a:ext cx="285750" cy="321468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4036219" y="3321844"/>
            <a:ext cx="357187" cy="442912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72313" y="33575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71938" y="57150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0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Измерение площадей многоугольников способом разбиения фигуры на квадраты.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>
          <a:xfrm>
            <a:off x="357188" y="1643063"/>
            <a:ext cx="3521075" cy="4525962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 </a:t>
            </a:r>
            <a:endParaRPr lang="ru-RU" sz="1800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    </a:t>
            </a:r>
          </a:p>
        </p:txBody>
      </p:sp>
      <p:sp>
        <p:nvSpPr>
          <p:cNvPr id="11268" name="Содержимое 174"/>
          <p:cNvSpPr>
            <a:spLocks noGrp="1"/>
          </p:cNvSpPr>
          <p:nvPr>
            <p:ph sz="half" idx="2"/>
          </p:nvPr>
        </p:nvSpPr>
        <p:spPr>
          <a:xfrm>
            <a:off x="4857750" y="1600200"/>
            <a:ext cx="2841625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5" name="Прямоугольный треугольник 54"/>
          <p:cNvSpPr/>
          <p:nvPr/>
        </p:nvSpPr>
        <p:spPr>
          <a:xfrm>
            <a:off x="3786188" y="2500313"/>
            <a:ext cx="714375" cy="1571625"/>
          </a:xfrm>
          <a:prstGeom prst="rtTriangle">
            <a:avLst/>
          </a:prstGeom>
          <a:solidFill>
            <a:srgbClr val="FFD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Прямоугольный треугольник 52"/>
          <p:cNvSpPr/>
          <p:nvPr/>
        </p:nvSpPr>
        <p:spPr>
          <a:xfrm>
            <a:off x="5662613" y="2071688"/>
            <a:ext cx="1562100" cy="3000375"/>
          </a:xfrm>
          <a:prstGeom prst="rtTriangle">
            <a:avLst/>
          </a:prstGeom>
          <a:solidFill>
            <a:srgbClr val="FFD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1" name="TextBox 68"/>
          <p:cNvSpPr txBox="1">
            <a:spLocks noChangeArrowheads="1"/>
          </p:cNvSpPr>
          <p:nvPr/>
        </p:nvSpPr>
        <p:spPr bwMode="auto">
          <a:xfrm>
            <a:off x="571500" y="2143125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11272" name="TextBox 69"/>
          <p:cNvSpPr txBox="1">
            <a:spLocks noChangeArrowheads="1"/>
          </p:cNvSpPr>
          <p:nvPr/>
        </p:nvSpPr>
        <p:spPr bwMode="auto">
          <a:xfrm>
            <a:off x="3786188" y="2214563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12311" name="TextBox 72"/>
          <p:cNvSpPr txBox="1">
            <a:spLocks noChangeArrowheads="1"/>
          </p:cNvSpPr>
          <p:nvPr/>
        </p:nvSpPr>
        <p:spPr bwMode="auto">
          <a:xfrm rot="10800000" flipV="1">
            <a:off x="6786563" y="490061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    С</a:t>
            </a:r>
          </a:p>
        </p:txBody>
      </p:sp>
      <p:sp>
        <p:nvSpPr>
          <p:cNvPr id="11274" name="TextBox 80"/>
          <p:cNvSpPr txBox="1">
            <a:spLocks noChangeArrowheads="1"/>
          </p:cNvSpPr>
          <p:nvPr/>
        </p:nvSpPr>
        <p:spPr bwMode="auto">
          <a:xfrm>
            <a:off x="500063" y="4000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</a:t>
            </a:r>
            <a:endParaRPr lang="ru-RU" b="1"/>
          </a:p>
        </p:txBody>
      </p:sp>
      <p:sp>
        <p:nvSpPr>
          <p:cNvPr id="11275" name="TextBox 81"/>
          <p:cNvSpPr txBox="1">
            <a:spLocks noChangeArrowheads="1"/>
          </p:cNvSpPr>
          <p:nvPr/>
        </p:nvSpPr>
        <p:spPr bwMode="auto">
          <a:xfrm>
            <a:off x="6000750" y="407193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318" name="TextBox 85"/>
          <p:cNvSpPr txBox="1">
            <a:spLocks noChangeArrowheads="1"/>
          </p:cNvSpPr>
          <p:nvPr/>
        </p:nvSpPr>
        <p:spPr bwMode="auto">
          <a:xfrm rot="10800000" flipV="1">
            <a:off x="5357813" y="4949825"/>
            <a:ext cx="714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K</a:t>
            </a:r>
            <a:endParaRPr lang="ru-RU" b="1"/>
          </a:p>
        </p:txBody>
      </p:sp>
      <p:sp>
        <p:nvSpPr>
          <p:cNvPr id="12319" name="TextBox 86"/>
          <p:cNvSpPr txBox="1">
            <a:spLocks noChangeArrowheads="1"/>
          </p:cNvSpPr>
          <p:nvPr/>
        </p:nvSpPr>
        <p:spPr bwMode="auto">
          <a:xfrm>
            <a:off x="5500688" y="178593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11278" name="TextBox 87"/>
          <p:cNvSpPr txBox="1">
            <a:spLocks noChangeArrowheads="1"/>
          </p:cNvSpPr>
          <p:nvPr/>
        </p:nvSpPr>
        <p:spPr bwMode="auto">
          <a:xfrm>
            <a:off x="857250" y="2214563"/>
            <a:ext cx="460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          </a:t>
            </a:r>
          </a:p>
        </p:txBody>
      </p:sp>
      <p:sp>
        <p:nvSpPr>
          <p:cNvPr id="11279" name="TextBox 91"/>
          <p:cNvSpPr txBox="1">
            <a:spLocks noChangeArrowheads="1"/>
          </p:cNvSpPr>
          <p:nvPr/>
        </p:nvSpPr>
        <p:spPr bwMode="auto">
          <a:xfrm>
            <a:off x="1071563" y="4071938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1дм</a:t>
            </a:r>
          </a:p>
        </p:txBody>
      </p:sp>
      <p:sp>
        <p:nvSpPr>
          <p:cNvPr id="12322" name="TextBox 92"/>
          <p:cNvSpPr txBox="1">
            <a:spLocks noChangeArrowheads="1"/>
          </p:cNvSpPr>
          <p:nvPr/>
        </p:nvSpPr>
        <p:spPr bwMode="auto">
          <a:xfrm rot="10800000" flipV="1">
            <a:off x="5572125" y="5065713"/>
            <a:ext cx="1198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1см</a:t>
            </a:r>
          </a:p>
        </p:txBody>
      </p:sp>
      <p:sp>
        <p:nvSpPr>
          <p:cNvPr id="12324" name="TextBox 94"/>
          <p:cNvSpPr txBox="1">
            <a:spLocks noChangeArrowheads="1"/>
          </p:cNvSpPr>
          <p:nvPr/>
        </p:nvSpPr>
        <p:spPr bwMode="auto">
          <a:xfrm>
            <a:off x="1571625" y="5715000"/>
            <a:ext cx="47148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S</a:t>
            </a:r>
            <a:r>
              <a:rPr lang="en-US" sz="2000" b="1"/>
              <a:t>ABCD    2</a:t>
            </a:r>
            <a:r>
              <a:rPr lang="ru-RU" sz="2000" b="1"/>
              <a:t>дм</a:t>
            </a:r>
            <a:r>
              <a:rPr lang="ru-RU" sz="2000" b="1" baseline="30000"/>
              <a:t>2</a:t>
            </a:r>
            <a:r>
              <a:rPr lang="en-US" sz="2000" b="1"/>
              <a:t> </a:t>
            </a:r>
            <a:r>
              <a:rPr lang="ru-RU" sz="2000" b="1"/>
              <a:t>12см</a:t>
            </a:r>
            <a:r>
              <a:rPr lang="ru-RU" sz="2000" b="1" baseline="30000"/>
              <a:t>2  </a:t>
            </a:r>
            <a:r>
              <a:rPr lang="ru-RU" sz="2000" b="1"/>
              <a:t>или  2,12дм</a:t>
            </a:r>
            <a:r>
              <a:rPr lang="ru-RU" sz="2000" b="1" baseline="30000"/>
              <a:t>2</a:t>
            </a:r>
            <a:endParaRPr lang="ru-RU" sz="2000"/>
          </a:p>
          <a:p>
            <a:endParaRPr lang="ru-RU" sz="2000"/>
          </a:p>
          <a:p>
            <a:r>
              <a:rPr lang="ru-RU" sz="2000" b="1" baseline="30000"/>
              <a:t>   </a:t>
            </a:r>
            <a:endParaRPr lang="ru-RU" sz="2000" b="1"/>
          </a:p>
          <a:p>
            <a:r>
              <a:rPr lang="en-US"/>
              <a:t>  </a:t>
            </a:r>
            <a:endParaRPr lang="ru-RU"/>
          </a:p>
        </p:txBody>
      </p:sp>
      <p:sp>
        <p:nvSpPr>
          <p:cNvPr id="112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2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5786438"/>
            <a:ext cx="257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Прямоугольник 66"/>
          <p:cNvSpPr/>
          <p:nvPr/>
        </p:nvSpPr>
        <p:spPr>
          <a:xfrm>
            <a:off x="785813" y="2500313"/>
            <a:ext cx="3000375" cy="1571625"/>
          </a:xfrm>
          <a:prstGeom prst="rect">
            <a:avLst/>
          </a:prstGeom>
          <a:solidFill>
            <a:srgbClr val="FFD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9" name="Прямая соединительная линия 68"/>
          <p:cNvCxnSpPr>
            <a:endCxn id="67" idx="2"/>
          </p:cNvCxnSpPr>
          <p:nvPr/>
        </p:nvCxnSpPr>
        <p:spPr>
          <a:xfrm rot="5400000">
            <a:off x="1498601" y="3286125"/>
            <a:ext cx="1573212" cy="1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6" name="TextBox 69"/>
          <p:cNvSpPr txBox="1">
            <a:spLocks noChangeArrowheads="1"/>
          </p:cNvSpPr>
          <p:nvPr/>
        </p:nvSpPr>
        <p:spPr bwMode="auto">
          <a:xfrm>
            <a:off x="4429125" y="392906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</a:t>
            </a:r>
          </a:p>
        </p:txBody>
      </p:sp>
      <p:sp>
        <p:nvSpPr>
          <p:cNvPr id="11287" name="TextBox 70"/>
          <p:cNvSpPr txBox="1">
            <a:spLocks noChangeArrowheads="1"/>
          </p:cNvSpPr>
          <p:nvPr/>
        </p:nvSpPr>
        <p:spPr bwMode="auto">
          <a:xfrm>
            <a:off x="3643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К</a:t>
            </a:r>
          </a:p>
        </p:txBody>
      </p:sp>
      <p:sp>
        <p:nvSpPr>
          <p:cNvPr id="11288" name="TextBox 71"/>
          <p:cNvSpPr txBox="1">
            <a:spLocks noChangeArrowheads="1"/>
          </p:cNvSpPr>
          <p:nvPr/>
        </p:nvSpPr>
        <p:spPr bwMode="auto">
          <a:xfrm>
            <a:off x="214313" y="3071813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1дм</a:t>
            </a:r>
          </a:p>
        </p:txBody>
      </p:sp>
      <p:cxnSp>
        <p:nvCxnSpPr>
          <p:cNvPr id="74" name="Прямая соединительная линия 73"/>
          <p:cNvCxnSpPr>
            <a:stCxn id="53" idx="1"/>
            <a:endCxn id="53" idx="5"/>
          </p:cNvCxnSpPr>
          <p:nvPr/>
        </p:nvCxnSpPr>
        <p:spPr>
          <a:xfrm rot="10800000" flipH="1">
            <a:off x="5662613" y="3571875"/>
            <a:ext cx="781050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53" idx="5"/>
            <a:endCxn id="53" idx="3"/>
          </p:cNvCxnSpPr>
          <p:nvPr/>
        </p:nvCxnSpPr>
        <p:spPr>
          <a:xfrm>
            <a:off x="6443663" y="3571875"/>
            <a:ext cx="1587" cy="15001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6466681" y="4714082"/>
            <a:ext cx="714375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670550" y="2792413"/>
            <a:ext cx="357188" cy="1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5643563" y="3963988"/>
            <a:ext cx="1000125" cy="1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5670550" y="4714875"/>
            <a:ext cx="1357313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643563" y="2428875"/>
            <a:ext cx="214312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>
            <a:off x="5643563" y="3170238"/>
            <a:ext cx="571500" cy="1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5643563" y="4338638"/>
            <a:ext cx="1214437" cy="1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rot="16200000" flipH="1">
            <a:off x="4889500" y="3916363"/>
            <a:ext cx="2287587" cy="26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>
            <a:spLocks noChangeArrowheads="1"/>
          </p:cNvSpPr>
          <p:nvPr/>
        </p:nvSpPr>
        <p:spPr bwMode="auto">
          <a:xfrm>
            <a:off x="5214938" y="4714875"/>
            <a:ext cx="73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1см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3035300" y="3298825"/>
            <a:ext cx="1500188" cy="1588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005138" y="3279775"/>
            <a:ext cx="1560512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2311" grpId="0"/>
      <p:bldP spid="12318" grpId="0"/>
      <p:bldP spid="12319" grpId="0"/>
      <p:bldP spid="11279" grpId="0"/>
      <p:bldP spid="12322" grpId="0"/>
      <p:bldP spid="12324" grpId="0"/>
      <p:bldP spid="11287" grpId="0"/>
      <p:bldP spid="11288" grpId="0"/>
      <p:bldP spid="170" grpId="0"/>
      <p:bldP spid="17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Равные многоугольники имеют равные площади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1077913" y="2133600"/>
            <a:ext cx="1676400" cy="1447800"/>
          </a:xfrm>
          <a:prstGeom prst="triangle">
            <a:avLst>
              <a:gd name="adj" fmla="val 83333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2819400" y="2133600"/>
            <a:ext cx="1676400" cy="1447800"/>
          </a:xfrm>
          <a:prstGeom prst="triangle">
            <a:avLst>
              <a:gd name="adj" fmla="val 83333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4929188" y="2286000"/>
            <a:ext cx="1219200" cy="1066800"/>
          </a:xfrm>
          <a:prstGeom prst="plus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6500813" y="2286000"/>
            <a:ext cx="1219200" cy="1066800"/>
          </a:xfrm>
          <a:prstGeom prst="plus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1066800" y="4343400"/>
            <a:ext cx="1752600" cy="914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7" name="AutoShape 10"/>
          <p:cNvSpPr>
            <a:spLocks noChangeArrowheads="1"/>
          </p:cNvSpPr>
          <p:nvPr/>
        </p:nvSpPr>
        <p:spPr bwMode="auto">
          <a:xfrm>
            <a:off x="1752600" y="5562600"/>
            <a:ext cx="1752600" cy="914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>
            <a:off x="6215063" y="4713288"/>
            <a:ext cx="1862137" cy="1562100"/>
          </a:xfrm>
          <a:prstGeom prst="hexagon">
            <a:avLst>
              <a:gd name="adj" fmla="val 30265"/>
              <a:gd name="vf" fmla="val 115470"/>
            </a:avLst>
          </a:prstGeom>
          <a:solidFill>
            <a:srgbClr val="99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4343400" y="4143375"/>
            <a:ext cx="1514475" cy="1266825"/>
          </a:xfrm>
          <a:prstGeom prst="hexagon">
            <a:avLst>
              <a:gd name="adj" fmla="val 30264"/>
              <a:gd name="vf" fmla="val 115470"/>
            </a:avLst>
          </a:prstGeom>
          <a:solidFill>
            <a:srgbClr val="99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7 L 0.18924 -0.00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8575E-6 L 0.21268 0.12581 " pathEditMode="relative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Если многоугольник состоит из нескольких частей, то его площадь равна сумме площадей этих частей.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315" name="Содержимое 4"/>
          <p:cNvSpPr>
            <a:spLocks noGrp="1"/>
          </p:cNvSpPr>
          <p:nvPr>
            <p:ph idx="1"/>
          </p:nvPr>
        </p:nvSpPr>
        <p:spPr>
          <a:xfrm>
            <a:off x="457200" y="2071688"/>
            <a:ext cx="7239000" cy="438467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algn="ctr"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                   </a:t>
            </a:r>
            <a:endParaRPr lang="ru-RU" smtClean="0"/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1457325" y="2582863"/>
            <a:ext cx="4976813" cy="3000375"/>
          </a:xfrm>
          <a:prstGeom prst="hexagon">
            <a:avLst>
              <a:gd name="adj" fmla="val 43972"/>
              <a:gd name="vf" fmla="val 115470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2786063" y="2571750"/>
            <a:ext cx="0" cy="2971800"/>
          </a:xfrm>
          <a:prstGeom prst="line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 flipV="1">
            <a:off x="2786063" y="2571750"/>
            <a:ext cx="2357437" cy="3000375"/>
          </a:xfrm>
          <a:prstGeom prst="line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133600" y="3810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rebuchet MS" pitchFamily="34" charset="0"/>
              </a:rPr>
              <a:t>S</a:t>
            </a:r>
            <a:r>
              <a:rPr lang="ru-RU" b="1">
                <a:latin typeface="Trebuchet MS" pitchFamily="34" charset="0"/>
              </a:rPr>
              <a:t>1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3505200" y="3124200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rebuchet MS" pitchFamily="34" charset="0"/>
              </a:rPr>
              <a:t>S</a:t>
            </a:r>
            <a:r>
              <a:rPr lang="ru-RU" b="1">
                <a:latin typeface="Trebuchet MS" pitchFamily="34" charset="0"/>
              </a:rPr>
              <a:t>2</a:t>
            </a: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4724400" y="3581400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rebuchet MS" pitchFamily="34" charset="0"/>
              </a:rPr>
              <a:t>S</a:t>
            </a:r>
            <a:r>
              <a:rPr lang="ru-RU" b="1">
                <a:latin typeface="Trebuchet MS" pitchFamily="34" charset="0"/>
              </a:rPr>
              <a:t>3</a:t>
            </a: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857750" y="4857750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rebuchet MS" pitchFamily="34" charset="0"/>
              </a:rPr>
              <a:t>S</a:t>
            </a:r>
            <a:r>
              <a:rPr lang="ru-RU" b="1">
                <a:latin typeface="Trebuchet MS" pitchFamily="34" charset="0"/>
              </a:rPr>
              <a:t>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43063" y="5786438"/>
            <a:ext cx="52863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      </a:t>
            </a:r>
            <a:r>
              <a:rPr lang="en-US" sz="4400" b="1"/>
              <a:t>S</a:t>
            </a:r>
            <a:r>
              <a:rPr lang="en-US" sz="3200" b="1"/>
              <a:t>=</a:t>
            </a:r>
            <a:r>
              <a:rPr lang="en-US" sz="4000" b="1"/>
              <a:t>S</a:t>
            </a:r>
            <a:r>
              <a:rPr lang="en-US" sz="3200" b="1"/>
              <a:t>1+</a:t>
            </a:r>
            <a:r>
              <a:rPr lang="en-US" sz="4000" b="1"/>
              <a:t>S</a:t>
            </a:r>
            <a:r>
              <a:rPr lang="en-US" sz="3200" b="1"/>
              <a:t>2+</a:t>
            </a:r>
            <a:r>
              <a:rPr lang="en-US" sz="4000" b="1"/>
              <a:t>S</a:t>
            </a:r>
            <a:r>
              <a:rPr lang="en-US" sz="3200" b="1"/>
              <a:t>3+</a:t>
            </a:r>
            <a:r>
              <a:rPr lang="en-US" sz="4000" b="1"/>
              <a:t>S</a:t>
            </a:r>
            <a:r>
              <a:rPr lang="en-US" sz="3200" b="1"/>
              <a:t>4</a:t>
            </a:r>
            <a:endParaRPr lang="ru-RU" sz="3200" b="1"/>
          </a:p>
        </p:txBody>
      </p:sp>
      <p:cxnSp>
        <p:nvCxnSpPr>
          <p:cNvPr id="15" name="Прямая соединительная линия 14"/>
          <p:cNvCxnSpPr>
            <a:stCxn id="13318" idx="0"/>
            <a:endCxn id="13316" idx="2"/>
          </p:cNvCxnSpPr>
          <p:nvPr/>
        </p:nvCxnSpPr>
        <p:spPr>
          <a:xfrm rot="5400000" flipH="1" flipV="1">
            <a:off x="3865563" y="3003550"/>
            <a:ext cx="1489075" cy="36480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20" grpId="0"/>
      <p:bldP spid="13321" grpId="0"/>
      <p:bldP spid="13322" grpId="0"/>
      <p:bldP spid="13323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Площадь квадрата равна квадрату его стороны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grpSp>
        <p:nvGrpSpPr>
          <p:cNvPr id="3" name="Group 6"/>
          <p:cNvGrpSpPr>
            <a:grpSpLocks noGrp="1"/>
          </p:cNvGrpSpPr>
          <p:nvPr>
            <p:ph idx="1"/>
          </p:nvPr>
        </p:nvGrpSpPr>
        <p:grpSpPr bwMode="auto">
          <a:xfrm>
            <a:off x="1714500" y="2071688"/>
            <a:ext cx="4429125" cy="3857625"/>
            <a:chOff x="1371" y="1621"/>
            <a:chExt cx="1135" cy="1432"/>
          </a:xfrm>
        </p:grpSpPr>
        <p:sp>
          <p:nvSpPr>
            <p:cNvPr id="14341" name="Rectangle 3"/>
            <p:cNvSpPr>
              <a:spLocks noChangeArrowheads="1"/>
            </p:cNvSpPr>
            <p:nvPr/>
          </p:nvSpPr>
          <p:spPr bwMode="auto">
            <a:xfrm>
              <a:off x="1371" y="1621"/>
              <a:ext cx="1024" cy="143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rebuchet MS" pitchFamily="34" charset="0"/>
              </a:endParaRPr>
            </a:p>
          </p:txBody>
        </p:sp>
        <p:sp>
          <p:nvSpPr>
            <p:cNvPr id="14342" name="Rectangle 4"/>
            <p:cNvSpPr>
              <a:spLocks noChangeArrowheads="1"/>
            </p:cNvSpPr>
            <p:nvPr/>
          </p:nvSpPr>
          <p:spPr bwMode="auto">
            <a:xfrm>
              <a:off x="2395" y="2178"/>
              <a:ext cx="11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>
                  <a:latin typeface="Trebuchet MS" pitchFamily="34" charset="0"/>
                </a:rPr>
                <a:t>а</a:t>
              </a:r>
            </a:p>
          </p:txBody>
        </p:sp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1728" y="2177"/>
              <a:ext cx="366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Trebuchet MS" pitchFamily="34" charset="0"/>
                </a:rPr>
                <a:t>S=</a:t>
              </a:r>
              <a:r>
                <a:rPr lang="ru-RU" sz="4000">
                  <a:latin typeface="Trebuchet MS" pitchFamily="34" charset="0"/>
                </a:rPr>
                <a:t>а</a:t>
              </a:r>
              <a:r>
                <a:rPr lang="ru-RU" sz="4000" baseline="30000">
                  <a:latin typeface="Trebuchet MS" pitchFamily="34" charset="0"/>
                </a:rPr>
                <a:t>2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29000" y="5715000"/>
            <a:ext cx="434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latin typeface="Trebuchet MS" pitchFamily="34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435</Words>
  <Application>Microsoft Office PowerPoint</Application>
  <PresentationFormat>Экран (4:3)</PresentationFormat>
  <Paragraphs>257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Trebuchet MS</vt:lpstr>
      <vt:lpstr>Wingdings 2</vt:lpstr>
      <vt:lpstr>Wingdings</vt:lpstr>
      <vt:lpstr>Calibri</vt:lpstr>
      <vt:lpstr>Изящная</vt:lpstr>
      <vt:lpstr> Тема урока  «площадь многоугольника»</vt:lpstr>
      <vt:lpstr>Цели урока:</vt:lpstr>
      <vt:lpstr>Через точку во внутренней области равностороннего треугольника проведены 2 прямые, параллельные двум сторонам треугольника. На какие фигуры разбивается этими прямыми данный треугольник?  Показать их на рисунке.</vt:lpstr>
      <vt:lpstr>Основные Единицы измерения площадей</vt:lpstr>
      <vt:lpstr>Найти площадь прямоугольника, если площадь маленького квадрата равна 1 см2 </vt:lpstr>
      <vt:lpstr>Измерение площадей многоугольников способом разбиения фигуры на квадраты.</vt:lpstr>
      <vt:lpstr>Равные многоугольники имеют равные площади </vt:lpstr>
      <vt:lpstr>Если многоугольник состоит из нескольких частей, то его площадь равна сумме площадей этих частей.</vt:lpstr>
      <vt:lpstr>Площадь квадрата равна квадрату его стороны </vt:lpstr>
      <vt:lpstr>Решить задачу</vt:lpstr>
      <vt:lpstr>решить задачу</vt:lpstr>
      <vt:lpstr>Задача 445(А)</vt:lpstr>
      <vt:lpstr>Задача 445(б)</vt:lpstr>
      <vt:lpstr>Задача 445(В)</vt:lpstr>
      <vt:lpstr>  Заполнить таблицу </vt:lpstr>
      <vt:lpstr>Решить задачу</vt:lpstr>
      <vt:lpstr>Решить задачу</vt:lpstr>
      <vt:lpstr>Решить задачу</vt:lpstr>
      <vt:lpstr>Домашнее задание:</vt:lpstr>
      <vt:lpstr>Спасибо за урок</vt:lpstr>
      <vt:lpstr>Дополнительная Задача</vt:lpstr>
      <vt:lpstr>дополнительная задача.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ппроо</dc:title>
  <dc:creator>Customer</dc:creator>
  <cp:lastModifiedBy>Tata</cp:lastModifiedBy>
  <cp:revision>179</cp:revision>
  <dcterms:created xsi:type="dcterms:W3CDTF">2009-11-07T05:17:04Z</dcterms:created>
  <dcterms:modified xsi:type="dcterms:W3CDTF">2013-12-24T16:21:34Z</dcterms:modified>
</cp:coreProperties>
</file>