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29" r:id="rId2"/>
    <p:sldId id="263" r:id="rId3"/>
    <p:sldId id="300" r:id="rId4"/>
    <p:sldId id="303" r:id="rId5"/>
    <p:sldId id="257" r:id="rId6"/>
    <p:sldId id="305" r:id="rId7"/>
    <p:sldId id="306" r:id="rId8"/>
    <p:sldId id="321" r:id="rId9"/>
    <p:sldId id="273" r:id="rId10"/>
    <p:sldId id="307" r:id="rId11"/>
    <p:sldId id="311" r:id="rId12"/>
    <p:sldId id="312" r:id="rId13"/>
    <p:sldId id="323" r:id="rId14"/>
    <p:sldId id="314" r:id="rId15"/>
    <p:sldId id="309" r:id="rId16"/>
    <p:sldId id="318" r:id="rId17"/>
    <p:sldId id="330" r:id="rId18"/>
    <p:sldId id="282" r:id="rId19"/>
    <p:sldId id="316" r:id="rId20"/>
    <p:sldId id="327" r:id="rId21"/>
    <p:sldId id="317" r:id="rId22"/>
    <p:sldId id="319" r:id="rId23"/>
    <p:sldId id="328" r:id="rId24"/>
    <p:sldId id="320" r:id="rId25"/>
    <p:sldId id="291" r:id="rId26"/>
    <p:sldId id="279" r:id="rId2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A0000"/>
    <a:srgbClr val="FF4747"/>
    <a:srgbClr val="4D4DD3"/>
    <a:srgbClr val="FFFF0D"/>
    <a:srgbClr val="FFFF99"/>
    <a:srgbClr val="FFFF00"/>
    <a:srgbClr val="FF00FF"/>
    <a:srgbClr val="9966FF"/>
    <a:srgbClr val="00FF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149" autoAdjust="0"/>
    <p:restoredTop sz="94563" autoAdjust="0"/>
  </p:normalViewPr>
  <p:slideViewPr>
    <p:cSldViewPr>
      <p:cViewPr>
        <p:scale>
          <a:sx n="50" d="100"/>
          <a:sy n="50" d="100"/>
        </p:scale>
        <p:origin x="-954" y="-3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2" d="100"/>
        <a:sy n="62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021832-8EE8-46A8-A85E-79C9A51DEFB3}" type="datetimeFigureOut">
              <a:rPr lang="ru-RU" smtClean="0"/>
              <a:pPr/>
              <a:t>29.10.2013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6BDB60-763D-49E4-8846-0E199495FAF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14000">
    <p:fade thruBlk="1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021832-8EE8-46A8-A85E-79C9A51DEFB3}" type="datetimeFigureOut">
              <a:rPr lang="ru-RU" smtClean="0"/>
              <a:pPr/>
              <a:t>29.10.2013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6BDB60-763D-49E4-8846-0E199495FAF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14000">
    <p:fade thruBlk="1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021832-8EE8-46A8-A85E-79C9A51DEFB3}" type="datetimeFigureOut">
              <a:rPr lang="ru-RU" smtClean="0"/>
              <a:pPr/>
              <a:t>29.10.2013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6BDB60-763D-49E4-8846-0E199495FAF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14000">
    <p:fade thruBlk="1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021832-8EE8-46A8-A85E-79C9A51DEFB3}" type="datetimeFigureOut">
              <a:rPr lang="ru-RU" smtClean="0"/>
              <a:pPr/>
              <a:t>29.10.2013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6BDB60-763D-49E4-8846-0E199495FAF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14000">
    <p:fade thruBlk="1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021832-8EE8-46A8-A85E-79C9A51DEFB3}" type="datetimeFigureOut">
              <a:rPr lang="ru-RU" smtClean="0"/>
              <a:pPr/>
              <a:t>29.10.2013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6BDB60-763D-49E4-8846-0E199495FAF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14000">
    <p:fade thruBlk="1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021832-8EE8-46A8-A85E-79C9A51DEFB3}" type="datetimeFigureOut">
              <a:rPr lang="ru-RU" smtClean="0"/>
              <a:pPr/>
              <a:t>29.10.2013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6BDB60-763D-49E4-8846-0E199495FAF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14000">
    <p:fade thruBlk="1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021832-8EE8-46A8-A85E-79C9A51DEFB3}" type="datetimeFigureOut">
              <a:rPr lang="ru-RU" smtClean="0"/>
              <a:pPr/>
              <a:t>29.10.2013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6BDB60-763D-49E4-8846-0E199495FAF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14000">
    <p:fade thruBlk="1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021832-8EE8-46A8-A85E-79C9A51DEFB3}" type="datetimeFigureOut">
              <a:rPr lang="ru-RU" smtClean="0"/>
              <a:pPr/>
              <a:t>29.10.2013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6BDB60-763D-49E4-8846-0E199495FAF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14000">
    <p:fade thruBlk="1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021832-8EE8-46A8-A85E-79C9A51DEFB3}" type="datetimeFigureOut">
              <a:rPr lang="ru-RU" smtClean="0"/>
              <a:pPr/>
              <a:t>29.10.2013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6BDB60-763D-49E4-8846-0E199495FAF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14000">
    <p:fade thruBlk="1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021832-8EE8-46A8-A85E-79C9A51DEFB3}" type="datetimeFigureOut">
              <a:rPr lang="ru-RU" smtClean="0"/>
              <a:pPr/>
              <a:t>29.10.2013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6BDB60-763D-49E4-8846-0E199495FAF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14000">
    <p:fade thruBlk="1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021832-8EE8-46A8-A85E-79C9A51DEFB3}" type="datetimeFigureOut">
              <a:rPr lang="ru-RU" smtClean="0"/>
              <a:pPr/>
              <a:t>29.10.2013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6BDB60-763D-49E4-8846-0E199495FAF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14000">
    <p:fade thruBlk="1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021832-8EE8-46A8-A85E-79C9A51DEFB3}" type="datetimeFigureOut">
              <a:rPr lang="ru-RU" smtClean="0"/>
              <a:pPr/>
              <a:t>29.10.2013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6BDB60-763D-49E4-8846-0E199495FAFE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 advClick="0" advTm="14000">
    <p:fade thruBlk="1"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3.jpeg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8.jpeg"/><Relationship Id="rId5" Type="http://schemas.openxmlformats.org/officeDocument/2006/relationships/image" Target="../media/image37.jpeg"/><Relationship Id="rId4" Type="http://schemas.openxmlformats.org/officeDocument/2006/relationships/image" Target="../media/image36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2.gi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7.jpe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gif"/><Relationship Id="rId2" Type="http://schemas.openxmlformats.org/officeDocument/2006/relationships/image" Target="../media/image15.w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85786" y="500042"/>
            <a:ext cx="7772400" cy="1470025"/>
          </a:xfrm>
        </p:spPr>
        <p:txBody>
          <a:bodyPr>
            <a:normAutofit/>
          </a:bodyPr>
          <a:lstStyle/>
          <a:p>
            <a:r>
              <a:rPr lang="ru-RU" dirty="0" smtClean="0"/>
              <a:t> 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357422" y="3857628"/>
            <a:ext cx="6400800" cy="1752600"/>
          </a:xfrm>
        </p:spPr>
        <p:txBody>
          <a:bodyPr>
            <a:normAutofit/>
          </a:bodyPr>
          <a:lstStyle/>
          <a:p>
            <a:pPr algn="r"/>
            <a:r>
              <a:rPr lang="ru-RU" sz="36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Мягченкова</a:t>
            </a:r>
            <a:r>
              <a:rPr lang="ru-RU" sz="3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С.Ю.</a:t>
            </a:r>
          </a:p>
          <a:p>
            <a:pPr algn="r"/>
            <a:r>
              <a:rPr lang="ru-RU" sz="2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учитель начальных классов</a:t>
            </a:r>
          </a:p>
          <a:p>
            <a:pPr algn="r"/>
            <a:r>
              <a:rPr lang="ru-RU" sz="2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МОУ </a:t>
            </a:r>
            <a:r>
              <a:rPr lang="ru-RU" sz="28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Нагорьевская</a:t>
            </a:r>
            <a:r>
              <a:rPr lang="ru-RU" sz="2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СОШ  </a:t>
            </a:r>
            <a:endParaRPr lang="ru-RU" sz="28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500298" y="6000768"/>
            <a:ext cx="42862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/>
              <a:t> 2013 г</a:t>
            </a:r>
            <a:endParaRPr lang="ru-RU" sz="24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785786" y="1785926"/>
            <a:ext cx="764386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400" b="1" dirty="0" smtClean="0">
                <a:solidFill>
                  <a:srgbClr val="EA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ФГОС </a:t>
            </a:r>
          </a:p>
          <a:p>
            <a:pPr algn="ctr"/>
            <a:r>
              <a:rPr lang="ru-RU" sz="5400" b="1" dirty="0" smtClean="0">
                <a:solidFill>
                  <a:srgbClr val="EA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глазами учителя</a:t>
            </a:r>
            <a:endParaRPr lang="ru-RU" sz="5400" b="1" dirty="0">
              <a:solidFill>
                <a:srgbClr val="EA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7" name="Picture 3" descr="OurNewSchool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572899" y="571480"/>
            <a:ext cx="2571101" cy="1714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fgos_deti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0034" y="500042"/>
            <a:ext cx="1717743" cy="2071702"/>
          </a:xfrm>
          <a:prstGeom prst="rect">
            <a:avLst/>
          </a:prstGeom>
        </p:spPr>
      </p:pic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285728"/>
            <a:ext cx="8229600" cy="1143000"/>
          </a:xfrm>
        </p:spPr>
        <p:txBody>
          <a:bodyPr>
            <a:noAutofit/>
          </a:bodyPr>
          <a:lstStyle/>
          <a:p>
            <a:pPr algn="l"/>
            <a:endParaRPr lang="ru-RU" sz="1000" dirty="0"/>
          </a:p>
        </p:txBody>
      </p:sp>
      <p:pic>
        <p:nvPicPr>
          <p:cNvPr id="7172" name="Picture 4" descr="C:\Users\Светлана\Pictures\97d2860871f3d35e35f6eb0477d3015a_XL.jpg"/>
          <p:cNvPicPr>
            <a:picLocks noChangeAspect="1" noChangeArrowheads="1"/>
          </p:cNvPicPr>
          <p:nvPr/>
        </p:nvPicPr>
        <p:blipFill>
          <a:blip r:embed="rId2"/>
          <a:srcRect l="18518" t="5085" r="14815" b="6780"/>
          <a:stretch>
            <a:fillRect/>
          </a:stretch>
        </p:blipFill>
        <p:spPr bwMode="auto">
          <a:xfrm>
            <a:off x="928662" y="2000240"/>
            <a:ext cx="2286016" cy="3496260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3214678" y="857232"/>
            <a:ext cx="1928826" cy="48782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ct val="0"/>
              </a:spcBef>
            </a:pPr>
            <a:r>
              <a:rPr lang="ru-RU" sz="311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ea"/>
                <a:cs typeface="+mj-cs"/>
              </a:rPr>
              <a:t>=</a:t>
            </a:r>
            <a:endParaRPr lang="ru-RU" sz="311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+mj-ea"/>
              <a:cs typeface="+mj-cs"/>
            </a:endParaRPr>
          </a:p>
        </p:txBody>
      </p:sp>
      <p:pic>
        <p:nvPicPr>
          <p:cNvPr id="4098" name="Picture 2" descr="C:\Users\Светлана\Pictures\Новая папка\vokabeltrainer.png"/>
          <p:cNvPicPr>
            <a:picLocks noChangeAspect="1" noChangeArrowheads="1"/>
          </p:cNvPicPr>
          <p:nvPr/>
        </p:nvPicPr>
        <p:blipFill>
          <a:blip r:embed="rId3"/>
          <a:srcRect l="19516" r="25809"/>
          <a:stretch>
            <a:fillRect/>
          </a:stretch>
        </p:blipFill>
        <p:spPr bwMode="auto">
          <a:xfrm>
            <a:off x="5143503" y="1000108"/>
            <a:ext cx="3735187" cy="4357718"/>
          </a:xfrm>
          <a:prstGeom prst="rect">
            <a:avLst/>
          </a:prstGeom>
          <a:noFill/>
        </p:spPr>
      </p:pic>
    </p:spTree>
  </p:cSld>
  <p:clrMapOvr>
    <a:masterClrMapping/>
  </p:clrMapOvr>
  <p:transition spd="slow" advClick="0" advTm="12000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Содержимое 5" descr="teacher_700x452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14414" y="1785926"/>
            <a:ext cx="7000924" cy="4429156"/>
          </a:xfrm>
        </p:spPr>
      </p:pic>
      <p:sp>
        <p:nvSpPr>
          <p:cNvPr id="4" name="TextBox 3"/>
          <p:cNvSpPr txBox="1"/>
          <p:nvPr/>
        </p:nvSpPr>
        <p:spPr>
          <a:xfrm>
            <a:off x="857224" y="571480"/>
            <a:ext cx="828677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В споре рождается истина</a:t>
            </a:r>
            <a:endParaRPr lang="ru-RU" sz="44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slow" advClick="0" advTm="12000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7" name="Содержимое 6"/>
          <p:cNvSpPr>
            <a:spLocks noGrp="1"/>
          </p:cNvSpPr>
          <p:nvPr>
            <p:ph idx="1"/>
          </p:nvPr>
        </p:nvSpPr>
        <p:spPr>
          <a:xfrm>
            <a:off x="457200" y="1600200"/>
            <a:ext cx="4757742" cy="4525963"/>
          </a:xfrm>
        </p:spPr>
        <p:txBody>
          <a:bodyPr/>
          <a:lstStyle/>
          <a:p>
            <a:endParaRPr lang="ru-RU" dirty="0" smtClean="0"/>
          </a:p>
          <a:p>
            <a:endParaRPr lang="ru-RU" dirty="0"/>
          </a:p>
        </p:txBody>
      </p:sp>
      <p:pic>
        <p:nvPicPr>
          <p:cNvPr id="5" name="Рисунок 4" descr="0018-033-5.-CHemu-nas-uchat-religii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5786" y="500042"/>
            <a:ext cx="7810555" cy="5857915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786182" y="1785926"/>
            <a:ext cx="2000264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5000" b="1" dirty="0" smtClean="0">
                <a:solidFill>
                  <a:srgbClr val="FF0000"/>
                </a:solidFill>
                <a:latin typeface="Comic Sans MS" pitchFamily="66" charset="0"/>
              </a:rPr>
              <a:t>я</a:t>
            </a:r>
            <a:endParaRPr lang="ru-RU" sz="15000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ransition spd="slow" advClick="0" advTm="12000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4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4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194" name="Picture 2" descr="C:\Users\Светлана\Pictures\Новая папка\1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488" y="857232"/>
            <a:ext cx="3409947" cy="5114921"/>
          </a:xfrm>
          <a:prstGeom prst="rect">
            <a:avLst/>
          </a:prstGeom>
          <a:noFill/>
        </p:spPr>
      </p:pic>
      <p:sp>
        <p:nvSpPr>
          <p:cNvPr id="5" name="Скругленный прямоугольник 4"/>
          <p:cNvSpPr/>
          <p:nvPr/>
        </p:nvSpPr>
        <p:spPr>
          <a:xfrm>
            <a:off x="357158" y="1142984"/>
            <a:ext cx="2357454" cy="1143008"/>
          </a:xfrm>
          <a:prstGeom prst="roundRect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357158" y="2857496"/>
            <a:ext cx="2357454" cy="1143008"/>
          </a:xfrm>
          <a:prstGeom prst="roundRect">
            <a:avLst/>
          </a:prstGeom>
          <a:solidFill>
            <a:srgbClr val="FF474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357158" y="4572008"/>
            <a:ext cx="2357454" cy="1143008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6429388" y="2857496"/>
            <a:ext cx="2357454" cy="1143008"/>
          </a:xfrm>
          <a:prstGeom prst="roundRect">
            <a:avLst/>
          </a:prstGeom>
          <a:solidFill>
            <a:srgbClr val="00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6429388" y="1142984"/>
            <a:ext cx="2357454" cy="1143008"/>
          </a:xfrm>
          <a:prstGeom prst="roundRect">
            <a:avLst/>
          </a:prstGeom>
          <a:solidFill>
            <a:srgbClr val="9966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6429388" y="4572008"/>
            <a:ext cx="2357454" cy="1143008"/>
          </a:xfrm>
          <a:prstGeom prst="roundRect">
            <a:avLst/>
          </a:prstGeom>
          <a:solidFill>
            <a:srgbClr val="FF00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TextBox 15"/>
          <p:cNvSpPr txBox="1"/>
          <p:nvPr/>
        </p:nvSpPr>
        <p:spPr>
          <a:xfrm>
            <a:off x="357158" y="1428736"/>
            <a:ext cx="24288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Компетентный</a:t>
            </a:r>
            <a:endParaRPr lang="ru-RU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28596" y="3143248"/>
            <a:ext cx="235745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Воспитанный </a:t>
            </a:r>
            <a:endParaRPr lang="ru-RU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28596" y="4857760"/>
            <a:ext cx="235745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Толерантный </a:t>
            </a:r>
            <a:endParaRPr lang="ru-RU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6429388" y="1428736"/>
            <a:ext cx="235745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Активный </a:t>
            </a:r>
            <a:endParaRPr lang="ru-RU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6357950" y="3143248"/>
            <a:ext cx="24288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Внимательный  </a:t>
            </a:r>
            <a:endParaRPr lang="ru-RU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6286512" y="4857760"/>
            <a:ext cx="25717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Трудолюбивый </a:t>
            </a:r>
            <a:endParaRPr lang="ru-RU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</p:spTree>
  </p:cSld>
  <p:clrMapOvr>
    <a:masterClrMapping/>
  </p:clrMapOvr>
  <p:transition spd="slow" advClick="0" advTm="12000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800" decel="100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" accel="1000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40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6000"/>
                            </p:stCondLst>
                            <p:childTnLst>
                              <p:par>
                                <p:cTn id="2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80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0000"/>
                            </p:stCondLst>
                            <p:childTnLst>
                              <p:par>
                                <p:cTn id="4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2000"/>
                            </p:stCondLst>
                            <p:childTnLst>
                              <p:par>
                                <p:cTn id="4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6" grpId="0"/>
      <p:bldP spid="17" grpId="0"/>
      <p:bldP spid="18" grpId="0"/>
      <p:bldP spid="19" grpId="0"/>
      <p:bldP spid="20" grpId="0"/>
      <p:bldP spid="21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642918"/>
            <a:ext cx="8229600" cy="1071570"/>
          </a:xfrm>
        </p:spPr>
        <p:txBody>
          <a:bodyPr>
            <a:noAutofit/>
          </a:bodyPr>
          <a:lstStyle/>
          <a:p>
            <a:r>
              <a:rPr lang="ru-RU" sz="40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Системно-деятельностный</a:t>
            </a:r>
            <a:r>
              <a:rPr lang="ru-RU" sz="4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подход</a:t>
            </a:r>
            <a:endParaRPr lang="ru-RU" sz="40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4" name="Рисунок 3" descr="99739756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7158" y="2903621"/>
            <a:ext cx="4572032" cy="3588025"/>
          </a:xfrm>
          <a:prstGeom prst="rect">
            <a:avLst/>
          </a:prstGeom>
        </p:spPr>
      </p:pic>
      <p:pic>
        <p:nvPicPr>
          <p:cNvPr id="5" name="Рисунок 4" descr="483_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57752" y="1857364"/>
            <a:ext cx="3929058" cy="2828922"/>
          </a:xfrm>
          <a:prstGeom prst="rect">
            <a:avLst/>
          </a:prstGeom>
        </p:spPr>
      </p:pic>
    </p:spTree>
  </p:cSld>
  <p:clrMapOvr>
    <a:masterClrMapping/>
  </p:clrMapOvr>
  <p:transition spd="slow" advClick="0" advTm="12000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3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000"/>
                            </p:stCondLst>
                            <p:childTnLst>
                              <p:par>
                                <p:cTn id="15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" accel="1000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Светлана\Pictures\photos0-800x600 (1).jpe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071538" y="928670"/>
            <a:ext cx="7136899" cy="5352675"/>
          </a:xfrm>
          <a:prstGeom prst="rect">
            <a:avLst/>
          </a:prstGeom>
          <a:noFill/>
        </p:spPr>
      </p:pic>
      <p:sp>
        <p:nvSpPr>
          <p:cNvPr id="6" name="Скругленный прямоугольник 5"/>
          <p:cNvSpPr/>
          <p:nvPr/>
        </p:nvSpPr>
        <p:spPr>
          <a:xfrm>
            <a:off x="500034" y="785794"/>
            <a:ext cx="2571768" cy="928694"/>
          </a:xfrm>
          <a:prstGeom prst="roundRect">
            <a:avLst/>
          </a:prstGeom>
          <a:solidFill>
            <a:srgbClr val="FFFF0D">
              <a:alpha val="81176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571473" y="785794"/>
            <a:ext cx="2428891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Bef>
                <a:spcPct val="0"/>
              </a:spcBef>
            </a:pPr>
            <a:r>
              <a:rPr lang="ru-RU" sz="5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Arial Unicode MS" pitchFamily="34" charset="-128"/>
                <a:cs typeface="Arial" pitchFamily="34" charset="0"/>
              </a:rPr>
              <a:t>Цель!</a:t>
            </a:r>
            <a:endParaRPr lang="ru-RU" sz="5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ea typeface="Arial Unicode MS" pitchFamily="34" charset="-128"/>
              <a:cs typeface="Arial" pitchFamily="34" charset="0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5715008" y="5286388"/>
            <a:ext cx="2928958" cy="928694"/>
          </a:xfrm>
          <a:prstGeom prst="roundRect">
            <a:avLst/>
          </a:prstGeom>
          <a:solidFill>
            <a:srgbClr val="FFFF0D">
              <a:alpha val="81176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5786446" y="5286388"/>
            <a:ext cx="300039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5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+mj-ea"/>
                <a:cs typeface="Arial" pitchFamily="34" charset="0"/>
              </a:rPr>
              <a:t>Задачи!</a:t>
            </a:r>
            <a:endParaRPr lang="ru-RU" sz="5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slow" advClick="0" advTm="13000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800" decel="100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" accel="1000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1" animBg="1"/>
      <p:bldP spid="4" grpId="1"/>
      <p:bldP spid="7" grpId="0" animBg="1"/>
      <p:bldP spid="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2" name="Picture 4" descr="C:\Users\Светлана\Pictures\20851_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348" y="428604"/>
            <a:ext cx="6429388" cy="6132029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2643174" y="2428869"/>
            <a:ext cx="25003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ПРОЕКТ</a:t>
            </a:r>
            <a:endParaRPr lang="ru-RU" sz="3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pic>
        <p:nvPicPr>
          <p:cNvPr id="5" name="Рисунок 4" descr="дом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15008" y="428604"/>
            <a:ext cx="3121364" cy="2214578"/>
          </a:xfrm>
          <a:prstGeom prst="rect">
            <a:avLst/>
          </a:prstGeom>
        </p:spPr>
      </p:pic>
    </p:spTree>
  </p:cSld>
  <p:clrMapOvr>
    <a:masterClrMapping/>
  </p:clrMapOvr>
  <p:transition spd="slow" advClick="0" advTm="9000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54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4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 flipH="1">
            <a:off x="500034" y="500042"/>
            <a:ext cx="342902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b="1" dirty="0" smtClean="0">
                <a:solidFill>
                  <a:srgbClr val="C00000"/>
                </a:solidFill>
                <a:latin typeface="Comic Sans MS" pitchFamily="66" charset="0"/>
              </a:rPr>
              <a:t> </a:t>
            </a:r>
            <a:r>
              <a:rPr lang="ru-RU" sz="4800" b="1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sz="4800" b="1" dirty="0">
              <a:solidFill>
                <a:schemeClr val="accent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14348" y="5000636"/>
            <a:ext cx="407196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проблема</a:t>
            </a:r>
            <a:endParaRPr lang="ru-RU" sz="44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571604" y="4071942"/>
            <a:ext cx="500066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проектирование</a:t>
            </a:r>
            <a:endParaRPr lang="ru-RU" sz="44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500298" y="3214686"/>
            <a:ext cx="621510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поиск информации</a:t>
            </a:r>
            <a:endParaRPr lang="ru-RU" sz="44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357554" y="2357430"/>
            <a:ext cx="278608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продукт</a:t>
            </a:r>
            <a:endParaRPr lang="ru-RU" sz="44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286248" y="1428737"/>
            <a:ext cx="407196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презентация</a:t>
            </a:r>
            <a:endParaRPr lang="ru-RU" sz="44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143504" y="500042"/>
            <a:ext cx="350046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 </a:t>
            </a:r>
            <a:r>
              <a:rPr lang="ru-RU" sz="44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портфолио</a:t>
            </a:r>
            <a:endParaRPr lang="ru-RU" sz="44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2" name="Рисунок 11" descr="i (11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86512" y="4482452"/>
            <a:ext cx="2519842" cy="1880763"/>
          </a:xfrm>
          <a:prstGeom prst="rect">
            <a:avLst/>
          </a:prstGeom>
        </p:spPr>
      </p:pic>
      <p:pic>
        <p:nvPicPr>
          <p:cNvPr id="13" name="Рисунок 12" descr="дев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8597" y="428604"/>
            <a:ext cx="2928957" cy="2214578"/>
          </a:xfrm>
          <a:prstGeom prst="rect">
            <a:avLst/>
          </a:prstGeom>
        </p:spPr>
      </p:pic>
    </p:spTree>
  </p:cSld>
  <p:clrMapOvr>
    <a:masterClrMapping/>
  </p:clrMapOvr>
  <p:transition spd="slow" advClick="0" advTm="14000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9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9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9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9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9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9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457200" y="500042"/>
            <a:ext cx="8229600" cy="785818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Варианты </a:t>
            </a:r>
            <a:r>
              <a:rPr kumimoji="0" lang="ru-RU" sz="44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портфолио</a:t>
            </a:r>
            <a:endParaRPr kumimoji="0" lang="ru-RU" sz="4400" b="1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3929066"/>
            <a:ext cx="1928826" cy="23944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Рисунок 9" descr="8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00232" y="3000372"/>
            <a:ext cx="1876424" cy="2655317"/>
          </a:xfrm>
          <a:prstGeom prst="rect">
            <a:avLst/>
          </a:prstGeom>
        </p:spPr>
      </p:pic>
      <p:pic>
        <p:nvPicPr>
          <p:cNvPr id="11" name="Рисунок 10" descr="19311-8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43504" y="1785926"/>
            <a:ext cx="1857388" cy="2435475"/>
          </a:xfrm>
          <a:prstGeom prst="rect">
            <a:avLst/>
          </a:prstGeom>
        </p:spPr>
      </p:pic>
      <p:pic>
        <p:nvPicPr>
          <p:cNvPr id="12" name="Рисунок 11" descr="91145769_large_22_moya_uspevaemost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428992" y="2428868"/>
            <a:ext cx="1857388" cy="2465197"/>
          </a:xfrm>
          <a:prstGeom prst="rect">
            <a:avLst/>
          </a:prstGeom>
        </p:spPr>
      </p:pic>
      <p:pic>
        <p:nvPicPr>
          <p:cNvPr id="13" name="Рисунок 12" descr="78647226_moi_lyubimuye_predmetuy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929454" y="1285860"/>
            <a:ext cx="1785950" cy="2454405"/>
          </a:xfrm>
          <a:prstGeom prst="rect">
            <a:avLst/>
          </a:prstGeom>
        </p:spPr>
      </p:pic>
    </p:spTree>
  </p:cSld>
  <p:clrMapOvr>
    <a:masterClrMapping/>
  </p:clrMapOvr>
  <p:transition spd="slow" advClick="0" advTm="11000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9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5" name="Picture 5" descr="C:\Users\Светлана\Pictures\i (25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606369">
            <a:off x="5502025" y="1568208"/>
            <a:ext cx="3444297" cy="2557646"/>
          </a:xfrm>
          <a:prstGeom prst="rect">
            <a:avLst/>
          </a:prstGeom>
          <a:noFill/>
        </p:spPr>
      </p:pic>
      <p:pic>
        <p:nvPicPr>
          <p:cNvPr id="5126" name="Picture 6" descr="C:\Users\Светлана\Pictures\1346139007.jpg"/>
          <p:cNvPicPr>
            <a:picLocks noChangeAspect="1" noChangeArrowheads="1"/>
          </p:cNvPicPr>
          <p:nvPr/>
        </p:nvPicPr>
        <p:blipFill>
          <a:blip r:embed="rId3"/>
          <a:srcRect l="8783"/>
          <a:stretch>
            <a:fillRect/>
          </a:stretch>
        </p:blipFill>
        <p:spPr bwMode="auto">
          <a:xfrm rot="21176342">
            <a:off x="642910" y="1563656"/>
            <a:ext cx="3500462" cy="2527887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571472" y="571480"/>
            <a:ext cx="807249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Внеурочная деятельность</a:t>
            </a:r>
            <a:endParaRPr lang="ru-RU" sz="4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5124" name="Picture 4" descr="C:\Users\Светлана\Pictures\i (19).jpg"/>
          <p:cNvPicPr>
            <a:picLocks noChangeAspect="1" noChangeArrowheads="1"/>
          </p:cNvPicPr>
          <p:nvPr/>
        </p:nvPicPr>
        <p:blipFill>
          <a:blip r:embed="rId4"/>
          <a:srcRect t="5933" b="9367"/>
          <a:stretch>
            <a:fillRect/>
          </a:stretch>
        </p:blipFill>
        <p:spPr bwMode="auto">
          <a:xfrm>
            <a:off x="1357290" y="4357694"/>
            <a:ext cx="2500330" cy="2062772"/>
          </a:xfrm>
          <a:prstGeom prst="rect">
            <a:avLst/>
          </a:prstGeom>
          <a:noFill/>
        </p:spPr>
      </p:pic>
      <p:pic>
        <p:nvPicPr>
          <p:cNvPr id="5123" name="Picture 3" descr="C:\Users\Светлана\Pictures\i (18).jpg"/>
          <p:cNvPicPr>
            <a:picLocks noChangeAspect="1" noChangeArrowheads="1"/>
          </p:cNvPicPr>
          <p:nvPr/>
        </p:nvPicPr>
        <p:blipFill>
          <a:blip r:embed="rId5"/>
          <a:srcRect t="12253" b="8100"/>
          <a:stretch>
            <a:fillRect/>
          </a:stretch>
        </p:blipFill>
        <p:spPr bwMode="auto">
          <a:xfrm>
            <a:off x="5429256" y="4286256"/>
            <a:ext cx="2722488" cy="2071702"/>
          </a:xfrm>
          <a:prstGeom prst="rect">
            <a:avLst/>
          </a:prstGeom>
          <a:noFill/>
        </p:spPr>
      </p:pic>
      <p:pic>
        <p:nvPicPr>
          <p:cNvPr id="9" name="Picture 8" descr="C:\Users\Светлана\Pictures\298725_s608x342 (1).jpg"/>
          <p:cNvPicPr>
            <a:picLocks noChangeAspect="1" noChangeArrowheads="1"/>
          </p:cNvPicPr>
          <p:nvPr/>
        </p:nvPicPr>
        <p:blipFill>
          <a:blip r:embed="rId6"/>
          <a:srcRect l="21056" t="20766" r="22208"/>
          <a:stretch>
            <a:fillRect/>
          </a:stretch>
        </p:blipFill>
        <p:spPr bwMode="auto">
          <a:xfrm>
            <a:off x="3357555" y="2683338"/>
            <a:ext cx="2928958" cy="2287723"/>
          </a:xfrm>
          <a:prstGeom prst="rect">
            <a:avLst/>
          </a:prstGeom>
          <a:noFill/>
        </p:spPr>
      </p:pic>
    </p:spTree>
  </p:cSld>
  <p:clrMapOvr>
    <a:masterClrMapping/>
  </p:clrMapOvr>
  <p:transition spd="slow" advClick="0" advTm="13000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51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800" decel="10000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" accel="1000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51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800" decel="100000" fill="hold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" accel="1000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Grp="1" noChangeArrowheads="1"/>
          </p:cNvSpPr>
          <p:nvPr>
            <p:ph idx="1"/>
          </p:nvPr>
        </p:nvSpPr>
        <p:spPr>
          <a:xfrm>
            <a:off x="457200" y="1214422"/>
            <a:ext cx="8229600" cy="4911741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4400" b="1" dirty="0" smtClean="0">
                <a:solidFill>
                  <a:srgbClr val="FF0000"/>
                </a:solidFill>
                <a:latin typeface="Segoe Script" pitchFamily="34" charset="0"/>
              </a:rPr>
              <a:t> </a:t>
            </a:r>
            <a:r>
              <a:rPr lang="ru-RU" sz="36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«Всегда есть много причин ничего не изменять.</a:t>
            </a:r>
            <a:r>
              <a:rPr lang="en-US" sz="36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36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Но одна причина для изменений </a:t>
            </a:r>
            <a:br>
              <a:rPr lang="ru-RU" sz="36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</a:br>
            <a:r>
              <a:rPr lang="ru-RU" sz="36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есть всегда – желание жить лучше»</a:t>
            </a:r>
            <a:r>
              <a:rPr lang="ru-RU" sz="3600" dirty="0" smtClean="0">
                <a:latin typeface="Arial" pitchFamily="34" charset="0"/>
                <a:cs typeface="Arial" pitchFamily="34" charset="0"/>
              </a:rPr>
              <a:t> </a:t>
            </a:r>
          </a:p>
          <a:p>
            <a:pPr algn="r">
              <a:buNone/>
            </a:pPr>
            <a:r>
              <a:rPr lang="ru-RU" sz="3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800" b="1" dirty="0" smtClean="0">
                <a:latin typeface="Arial" pitchFamily="34" charset="0"/>
                <a:cs typeface="Arial" pitchFamily="34" charset="0"/>
              </a:rPr>
              <a:t>Иванов А. В.</a:t>
            </a:r>
            <a:endParaRPr lang="ru-RU" sz="28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Picture 3" descr="OurNewSchool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57158" y="4643446"/>
            <a:ext cx="2058981" cy="13730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Click="0" advTm="20000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6" name="Содержимое 5" descr="100_3996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t="17722" b="4302"/>
          <a:stretch>
            <a:fillRect/>
          </a:stretch>
        </p:blipFill>
        <p:spPr>
          <a:xfrm>
            <a:off x="1000100" y="1714488"/>
            <a:ext cx="7358114" cy="4431701"/>
          </a:xfrm>
        </p:spPr>
      </p:pic>
      <p:sp>
        <p:nvSpPr>
          <p:cNvPr id="5" name="TextBox 4"/>
          <p:cNvSpPr txBox="1"/>
          <p:nvPr/>
        </p:nvSpPr>
        <p:spPr>
          <a:xfrm>
            <a:off x="1428728" y="571480"/>
            <a:ext cx="628654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Родители довольны</a:t>
            </a:r>
            <a:endParaRPr lang="ru-RU" sz="44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slow" advClick="0" advTm="13000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3" name="Picture 3" descr="C:\Users\Светлана\Pictures\Новая папка\513f5d0b728a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429256" y="1542780"/>
            <a:ext cx="3071834" cy="2749666"/>
          </a:xfrm>
          <a:prstGeom prst="rect">
            <a:avLst/>
          </a:prstGeom>
          <a:noFill/>
        </p:spPr>
      </p:pic>
      <p:pic>
        <p:nvPicPr>
          <p:cNvPr id="10242" name="Picture 2" descr="C:\Users\Светлана\Pictures\Новая папка\singing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596" y="1657208"/>
            <a:ext cx="3357585" cy="2819159"/>
          </a:xfrm>
          <a:prstGeom prst="rect">
            <a:avLst/>
          </a:prstGeom>
          <a:noFill/>
        </p:spPr>
      </p:pic>
      <p:pic>
        <p:nvPicPr>
          <p:cNvPr id="6148" name="Picture 4" descr="C:\Users\Светлана\Pictures\51329140_988h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286116" y="4000504"/>
            <a:ext cx="2714644" cy="2352691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785786" y="571480"/>
            <a:ext cx="814393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Ребята заняты весь день…</a:t>
            </a:r>
            <a:endParaRPr lang="ru-RU" sz="44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slow" advClick="0" advTm="11000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3000"/>
                            </p:stCondLst>
                            <p:childTnLst>
                              <p:par>
                                <p:cTn id="16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102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102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0"/>
                            </p:stCondLst>
                            <p:childTnLst>
                              <p:par>
                                <p:cTn id="21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5643570" y="3643314"/>
            <a:ext cx="3000396" cy="1071570"/>
          </a:xfrm>
          <a:prstGeom prst="roundRect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5643570" y="2143116"/>
            <a:ext cx="3000396" cy="1071570"/>
          </a:xfrm>
          <a:prstGeom prst="roundRect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5572132" y="571480"/>
            <a:ext cx="3000396" cy="1071570"/>
          </a:xfrm>
          <a:prstGeom prst="roundRect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194" name="Picture 2" descr="C:\Users\Светлана\Pictures\uchitel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428604"/>
            <a:ext cx="4786346" cy="5694525"/>
          </a:xfrm>
          <a:prstGeom prst="rect">
            <a:avLst/>
          </a:prstGeom>
          <a:noFill/>
        </p:spPr>
      </p:pic>
      <p:pic>
        <p:nvPicPr>
          <p:cNvPr id="8196" name="Picture 4" descr="C:\Users\Светлана\Pictures\Концепция_jpg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71802" y="3214686"/>
            <a:ext cx="2071702" cy="2571768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5429256" y="2357430"/>
            <a:ext cx="32861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Актуализация</a:t>
            </a:r>
            <a:endParaRPr lang="ru-RU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643570" y="857232"/>
            <a:ext cx="278608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Мотивация </a:t>
            </a:r>
            <a:endParaRPr lang="ru-RU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8" name="TextBox 7"/>
          <p:cNvSpPr txBox="1"/>
          <p:nvPr/>
        </p:nvSpPr>
        <p:spPr>
          <a:xfrm flipH="1">
            <a:off x="5929322" y="3929066"/>
            <a:ext cx="24289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Концепция</a:t>
            </a:r>
            <a:endParaRPr lang="ru-RU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5643570" y="5072074"/>
            <a:ext cx="3000396" cy="1071570"/>
          </a:xfrm>
          <a:prstGeom prst="roundRect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TextBox 16"/>
          <p:cNvSpPr txBox="1"/>
          <p:nvPr/>
        </p:nvSpPr>
        <p:spPr>
          <a:xfrm flipH="1">
            <a:off x="5572132" y="5357826"/>
            <a:ext cx="307183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Активизация</a:t>
            </a:r>
            <a:endParaRPr lang="ru-RU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</p:spTree>
  </p:cSld>
  <p:clrMapOvr>
    <a:masterClrMapping/>
  </p:clrMapOvr>
  <p:transition spd="slow" advClick="0" advTm="13000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0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40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600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8000"/>
                            </p:stCondLst>
                            <p:childTnLst>
                              <p:par>
                                <p:cTn id="3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4" grpId="0" animBg="1"/>
      <p:bldP spid="10" grpId="0" animBg="1"/>
      <p:bldP spid="6" grpId="0"/>
      <p:bldP spid="7" grpId="0"/>
      <p:bldP spid="8" grpId="0"/>
      <p:bldP spid="16" grpId="0" animBg="1"/>
      <p:bldP spid="17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11220017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2976" y="1500174"/>
            <a:ext cx="6858048" cy="4778328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214415" y="571480"/>
            <a:ext cx="721523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Призвание – УЧИТЕЛЬ</a:t>
            </a:r>
            <a:r>
              <a:rPr lang="ru-RU" sz="4400" b="1" dirty="0" smtClean="0">
                <a:solidFill>
                  <a:srgbClr val="FF0000"/>
                </a:solidFill>
                <a:latin typeface="Comic Sans MS" pitchFamily="66" charset="0"/>
              </a:rPr>
              <a:t>!</a:t>
            </a:r>
            <a:endParaRPr lang="ru-RU" sz="4400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ransition spd="med" advClick="0" advTm="13000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allAtOnce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7" name="Picture 3" descr="C:\Users\Светлана\Pictures\Новая папка\0,,6381796_4,00.jpg"/>
          <p:cNvPicPr>
            <a:picLocks noChangeAspect="1" noChangeArrowheads="1"/>
          </p:cNvPicPr>
          <p:nvPr/>
        </p:nvPicPr>
        <p:blipFill>
          <a:blip r:embed="rId2"/>
          <a:srcRect b="8618"/>
          <a:stretch>
            <a:fillRect/>
          </a:stretch>
        </p:blipFill>
        <p:spPr bwMode="auto">
          <a:xfrm>
            <a:off x="571472" y="1357298"/>
            <a:ext cx="7929618" cy="5072098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3000364" y="571480"/>
            <a:ext cx="314327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РОССИЯ</a:t>
            </a:r>
            <a:endParaRPr lang="ru-RU" sz="4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Рисунок 6" descr="fgos_deti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7158" y="357167"/>
            <a:ext cx="1571625" cy="1785950"/>
          </a:xfrm>
          <a:prstGeom prst="rect">
            <a:avLst/>
          </a:prstGeom>
        </p:spPr>
      </p:pic>
      <p:pic>
        <p:nvPicPr>
          <p:cNvPr id="8" name="Рисунок 7" descr="i (23)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58016" y="357166"/>
            <a:ext cx="1933575" cy="142875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786181" y="5857892"/>
            <a:ext cx="250033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latin typeface="Comic Sans MS" pitchFamily="66" charset="0"/>
              </a:rPr>
              <a:t>место</a:t>
            </a:r>
            <a:endParaRPr lang="ru-RU" sz="4000" b="1" dirty="0">
              <a:latin typeface="Comic Sans MS" pitchFamily="66" charset="0"/>
            </a:endParaRPr>
          </a:p>
        </p:txBody>
      </p:sp>
    </p:spTree>
  </p:cSld>
  <p:clrMapOvr>
    <a:masterClrMapping/>
  </p:clrMapOvr>
  <p:transition spd="slow" advClick="0" advTm="13000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3000" fill="hold"/>
                                        <p:tgtEl>
                                          <p:spTgt spid="112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3000" fill="hold"/>
                                        <p:tgtEl>
                                          <p:spTgt spid="112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37" presetClass="entr" presetSubtype="0" fill="hold" grpId="2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9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2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3"/>
          <p:cNvSpPr txBox="1">
            <a:spLocks noChangeArrowheads="1"/>
          </p:cNvSpPr>
          <p:nvPr/>
        </p:nvSpPr>
        <p:spPr bwMode="auto">
          <a:xfrm>
            <a:off x="714348" y="571480"/>
            <a:ext cx="7643866" cy="42165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ru-RU" sz="4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Что даёт нам ФГОС ?  </a:t>
            </a:r>
            <a:endParaRPr lang="ru-RU" sz="44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endParaRPr lang="ru-RU" sz="2800" b="1" dirty="0" smtClean="0">
              <a:latin typeface="Comic Sans MS" pitchFamily="66" charset="0"/>
            </a:endParaRPr>
          </a:p>
          <a:p>
            <a:r>
              <a:rPr lang="ru-RU" sz="2800" b="1" dirty="0" smtClean="0">
                <a:latin typeface="Arial" pitchFamily="34" charset="0"/>
                <a:cs typeface="Arial" pitchFamily="34" charset="0"/>
              </a:rPr>
              <a:t>- современное рабочее место;</a:t>
            </a:r>
            <a:endParaRPr lang="ru-RU" sz="2800" b="1" dirty="0">
              <a:latin typeface="Arial" pitchFamily="34" charset="0"/>
              <a:cs typeface="Arial" pitchFamily="34" charset="0"/>
            </a:endParaRPr>
          </a:p>
          <a:p>
            <a:r>
              <a:rPr lang="ru-RU" sz="2800" b="1" dirty="0" smtClean="0">
                <a:latin typeface="Arial" pitchFamily="34" charset="0"/>
                <a:cs typeface="Arial" pitchFamily="34" charset="0"/>
              </a:rPr>
              <a:t>- большие возможности для развития                      ребенка;</a:t>
            </a:r>
            <a:endParaRPr lang="ru-RU" sz="2800" b="1" dirty="0">
              <a:latin typeface="Arial" pitchFamily="34" charset="0"/>
              <a:cs typeface="Arial" pitchFamily="34" charset="0"/>
            </a:endParaRPr>
          </a:p>
          <a:p>
            <a:r>
              <a:rPr lang="ru-RU" sz="2800" b="1" dirty="0" smtClean="0">
                <a:latin typeface="Arial" pitchFamily="34" charset="0"/>
                <a:cs typeface="Arial" pitchFamily="34" charset="0"/>
              </a:rPr>
              <a:t>- обновление профессиональной компетенции;</a:t>
            </a:r>
          </a:p>
          <a:p>
            <a:pPr>
              <a:buFontTx/>
              <a:buChar char="-"/>
            </a:pPr>
            <a:endParaRPr lang="ru-RU" sz="2800" b="1" dirty="0" smtClean="0">
              <a:latin typeface="Arial" pitchFamily="34" charset="0"/>
              <a:cs typeface="Arial" pitchFamily="34" charset="0"/>
            </a:endParaRPr>
          </a:p>
          <a:p>
            <a:pPr>
              <a:buFontTx/>
              <a:buChar char="-"/>
            </a:pPr>
            <a:endParaRPr lang="ru-RU" sz="28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Picture 5" descr="1049339411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71604" y="4929198"/>
            <a:ext cx="5929354" cy="1633533"/>
          </a:xfrm>
          <a:prstGeom prst="rect">
            <a:avLst/>
          </a:prstGeom>
          <a:noFill/>
          <a:ln w="28575">
            <a:solidFill>
              <a:schemeClr val="bg2"/>
            </a:solidFill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785786" y="3429000"/>
            <a:ext cx="974260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2800" b="1" dirty="0" smtClean="0">
              <a:latin typeface="Comic Sans MS" pitchFamily="66" charset="0"/>
            </a:endParaRPr>
          </a:p>
          <a:p>
            <a:r>
              <a:rPr lang="ru-RU" sz="2800" b="1" dirty="0" smtClean="0">
                <a:latin typeface="Arial" pitchFamily="34" charset="0"/>
                <a:cs typeface="Arial" pitchFamily="34" charset="0"/>
              </a:rPr>
              <a:t>- новая система оценивания обучающихся</a:t>
            </a:r>
            <a:r>
              <a:rPr lang="ru-RU" sz="3200" b="1" dirty="0" smtClean="0">
                <a:latin typeface="Arial" pitchFamily="34" charset="0"/>
                <a:cs typeface="Arial" pitchFamily="34" charset="0"/>
              </a:rPr>
              <a:t>.</a:t>
            </a:r>
            <a:endParaRPr lang="ru-RU" sz="3200" b="1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slow" advClick="0" advTm="15000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800" decel="100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" accel="1000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3000"/>
                            </p:stCondLst>
                            <p:childTnLst>
                              <p:par>
                                <p:cTn id="16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800" decel="100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" accel="1000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0"/>
                            </p:stCondLst>
                            <p:childTnLst>
                              <p:par>
                                <p:cTn id="23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800" decel="100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" accel="1000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7000"/>
                            </p:stCondLst>
                            <p:childTnLst>
                              <p:par>
                                <p:cTn id="30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800" decel="100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" accel="1000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9000"/>
                            </p:stCondLst>
                            <p:childTnLst>
                              <p:par>
                                <p:cTn id="37" presetID="37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" accel="1000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4" descr="deti"/>
          <p:cNvPicPr>
            <a:picLocks noGrp="1" noChangeAspect="1" noChangeArrowheads="1" noCro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7286644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7544"/>
          <a:stretch>
            <a:fillRect/>
          </a:stretch>
        </p:blipFill>
        <p:spPr bwMode="auto">
          <a:xfrm>
            <a:off x="6286512" y="0"/>
            <a:ext cx="3357554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WordArt 8"/>
          <p:cNvSpPr>
            <a:spLocks noChangeArrowheads="1" noChangeShapeType="1" noTextEdit="1"/>
          </p:cNvSpPr>
          <p:nvPr/>
        </p:nvSpPr>
        <p:spPr bwMode="auto">
          <a:xfrm>
            <a:off x="3786182" y="1142985"/>
            <a:ext cx="5357818" cy="185738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47657"/>
              </a:avLst>
            </a:prstTxWarp>
          </a:bodyPr>
          <a:lstStyle/>
          <a:p>
            <a:pPr algn="ctr"/>
            <a:endParaRPr lang="ru-RU" sz="3600" b="1" kern="10" dirty="0">
              <a:ln w="12700">
                <a:solidFill>
                  <a:srgbClr val="993300"/>
                </a:solidFill>
                <a:round/>
                <a:headEnd/>
                <a:tailEnd/>
              </a:ln>
              <a:solidFill>
                <a:srgbClr val="FF6600"/>
              </a:solidFill>
              <a:effectLst>
                <a:outerShdw dist="35921" dir="2700000" sy="50000" kx="2115830" algn="bl" rotWithShape="0">
                  <a:srgbClr val="C0C0C0">
                    <a:alpha val="79999"/>
                  </a:srgbClr>
                </a:outerShdw>
              </a:effectLst>
              <a:latin typeface="Arial"/>
              <a:cs typeface="Arial"/>
            </a:endParaRPr>
          </a:p>
          <a:p>
            <a:pPr algn="ctr"/>
            <a:r>
              <a:rPr lang="ru-RU" sz="3600" b="1" kern="10" dirty="0">
                <a:ln w="12700">
                  <a:solidFill>
                    <a:srgbClr val="993300"/>
                  </a:solidFill>
                  <a:round/>
                  <a:headEnd/>
                  <a:tailEnd/>
                </a:ln>
                <a:solidFill>
                  <a:srgbClr val="FF6600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"/>
                <a:cs typeface="Arial"/>
              </a:rPr>
              <a:t>Ребёнок – это ценность!</a:t>
            </a:r>
          </a:p>
        </p:txBody>
      </p:sp>
    </p:spTree>
  </p:cSld>
  <p:clrMapOvr>
    <a:masterClrMapping/>
  </p:clrMapOvr>
  <p:transition spd="slow" advClick="0" advTm="10000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6" dur="2500" autoRev="1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>
                                      <p:cBhvr>
                                        <p:cTn id="7" dur="2500" autoRev="1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8" dur="2500" autoRev="1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2500" autoRev="1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27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11" dur="2500" autoRev="1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>
                                      <p:cBhvr>
                                        <p:cTn id="12" dur="2500" autoRev="1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3" dur="2500" autoRev="1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" dur="2500" autoRev="1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5" descr="Fgos123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357166"/>
            <a:ext cx="8643998" cy="6123004"/>
          </a:xfrm>
          <a:prstGeom prst="rect">
            <a:avLst/>
          </a:prstGeom>
          <a:noFill/>
        </p:spPr>
      </p:pic>
    </p:spTree>
  </p:cSld>
  <p:clrMapOvr>
    <a:masterClrMapping/>
  </p:clrMapOvr>
  <p:transition spd="slow" advClick="0" advTm="17000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C:\Users\Светлана\Desktop\1346823337_zakon-ob-obrazovanii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57158" y="2000241"/>
            <a:ext cx="5766380" cy="4482414"/>
          </a:xfrm>
          <a:prstGeom prst="rect">
            <a:avLst/>
          </a:prstGeom>
          <a:noFill/>
        </p:spPr>
      </p:pic>
      <p:pic>
        <p:nvPicPr>
          <p:cNvPr id="2051" name="Picture 3" descr="C:\Users\Светлана\Desktop\nshf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85984" y="357166"/>
            <a:ext cx="6496067" cy="2285992"/>
          </a:xfrm>
          <a:prstGeom prst="rect">
            <a:avLst/>
          </a:prstGeom>
          <a:noFill/>
        </p:spPr>
      </p:pic>
      <p:pic>
        <p:nvPicPr>
          <p:cNvPr id="2052" name="Picture 4" descr="C:\Users\Светлана\Desktop\Fgos.jpg"/>
          <p:cNvPicPr>
            <a:picLocks noChangeAspect="1" noChangeArrowheads="1"/>
          </p:cNvPicPr>
          <p:nvPr/>
        </p:nvPicPr>
        <p:blipFill>
          <a:blip r:embed="rId4"/>
          <a:stretch>
            <a:fillRect/>
          </a:stretch>
        </p:blipFill>
        <p:spPr bwMode="auto">
          <a:xfrm>
            <a:off x="6286512" y="2714620"/>
            <a:ext cx="2500330" cy="3750496"/>
          </a:xfrm>
          <a:prstGeom prst="rect">
            <a:avLst/>
          </a:prstGeom>
          <a:noFill/>
        </p:spPr>
      </p:pic>
    </p:spTree>
  </p:cSld>
  <p:clrMapOvr>
    <a:masterClrMapping/>
  </p:clrMapOvr>
  <p:transition spd="slow" advClick="0" advTm="17000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074" name="Picture 2" descr="C:\Users\Светлана\Desktop\0002-002-Obrazovatelnaja-sistema-SHkola-210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357166"/>
            <a:ext cx="8215370" cy="6161528"/>
          </a:xfrm>
          <a:prstGeom prst="rect">
            <a:avLst/>
          </a:prstGeom>
          <a:noFill/>
        </p:spPr>
      </p:pic>
    </p:spTree>
  </p:cSld>
  <p:clrMapOvr>
    <a:masterClrMapping/>
  </p:clrMapOvr>
  <p:transition spd="slow" advClick="0" advTm="15000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2286000" y="3105835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8" name="Содержимое 7" descr="фото класса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l="2528"/>
          <a:stretch>
            <a:fillRect/>
          </a:stretch>
        </p:blipFill>
        <p:spPr>
          <a:xfrm>
            <a:off x="357158" y="1285860"/>
            <a:ext cx="8502534" cy="5072098"/>
          </a:xfrm>
        </p:spPr>
      </p:pic>
      <p:pic>
        <p:nvPicPr>
          <p:cNvPr id="5" name="Рисунок 4" descr="e64728a05989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57356" y="214290"/>
            <a:ext cx="5429288" cy="1143008"/>
          </a:xfrm>
          <a:prstGeom prst="rect">
            <a:avLst/>
          </a:prstGeom>
        </p:spPr>
      </p:pic>
    </p:spTree>
  </p:cSld>
  <p:clrMapOvr>
    <a:masterClrMapping/>
  </p:clrMapOvr>
  <p:transition spd="med" advClick="0" advTm="20000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Светлана\Pictures\Новая папка\FGOS (1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5786" y="571480"/>
            <a:ext cx="7733536" cy="3786214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3108" y="1643050"/>
            <a:ext cx="5114932" cy="1654164"/>
          </a:xfrm>
        </p:spPr>
        <p:txBody>
          <a:bodyPr>
            <a:noAutofit/>
          </a:bodyPr>
          <a:lstStyle/>
          <a:p>
            <a:r>
              <a:rPr lang="ru-RU" sz="413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?</a:t>
            </a:r>
            <a:endParaRPr lang="ru-RU" sz="413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" name="Picture 2" descr="C:\Users\Светлана\Pictures\0001-001-Raboty-uchaschikhsja-v-protsesse-osvoenija-OpenOffice.jpg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571472" y="3643314"/>
            <a:ext cx="3216318" cy="2612360"/>
          </a:xfrm>
          <a:prstGeom prst="rect">
            <a:avLst/>
          </a:prstGeom>
          <a:noFill/>
        </p:spPr>
      </p:pic>
      <p:pic>
        <p:nvPicPr>
          <p:cNvPr id="7" name="Picture 6" descr="IMG_091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86379" y="3571876"/>
            <a:ext cx="3521391" cy="26432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Click="0" advTm="12000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700" decel="100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00" accel="100000" fill="hold">
                                          <p:stCondLst>
                                            <p:cond delay="270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3000"/>
                            </p:stCondLst>
                            <p:childTnLst>
                              <p:par>
                                <p:cTn id="12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428604"/>
            <a:ext cx="9144000" cy="989034"/>
          </a:xfrm>
        </p:spPr>
        <p:txBody>
          <a:bodyPr>
            <a:normAutofit/>
          </a:bodyPr>
          <a:lstStyle/>
          <a:p>
            <a:r>
              <a:rPr lang="ru-RU" sz="4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Курсы повышения квалификации</a:t>
            </a:r>
            <a:endParaRPr lang="ru-RU" sz="40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571744"/>
            <a:ext cx="5186370" cy="3554419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3075" name="Picture 3" descr="C:\Users\Светлана\Pictures\Новая папка\1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57290" y="1571612"/>
            <a:ext cx="6572296" cy="4607752"/>
          </a:xfrm>
          <a:prstGeom prst="rect">
            <a:avLst/>
          </a:prstGeom>
          <a:noFill/>
        </p:spPr>
      </p:pic>
    </p:spTree>
  </p:cSld>
  <p:clrMapOvr>
    <a:masterClrMapping/>
  </p:clrMapOvr>
  <p:transition spd="slow" advClick="0" advTm="12000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3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2528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>
          <a:xfrm>
            <a:off x="457200" y="571480"/>
            <a:ext cx="4972056" cy="2428892"/>
          </a:xfrm>
          <a:prstGeom prst="cloudCallout">
            <a:avLst/>
          </a:prstGeom>
          <a:solidFill>
            <a:schemeClr val="bg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algn="ctr">
              <a:buNone/>
            </a:pPr>
            <a:r>
              <a:rPr lang="ru-RU" sz="4400" b="1" spc="50" dirty="0" smtClean="0">
                <a:ln w="5715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Как я учу?</a:t>
            </a:r>
            <a:endParaRPr lang="ru-RU" sz="52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Picture 36" descr="j042416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314" y="3143248"/>
            <a:ext cx="3750496" cy="32147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Выноска-облако 5"/>
          <p:cNvSpPr/>
          <p:nvPr/>
        </p:nvSpPr>
        <p:spPr>
          <a:xfrm flipH="1">
            <a:off x="4214810" y="1285860"/>
            <a:ext cx="4929190" cy="2857520"/>
          </a:xfrm>
          <a:prstGeom prst="cloudCallout">
            <a:avLst/>
          </a:prstGeom>
          <a:solidFill>
            <a:schemeClr val="bg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sz="3600" b="1" spc="50" dirty="0" smtClean="0">
              <a:ln w="5715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r>
              <a:rPr lang="ru-RU" sz="3600" b="1" spc="50" dirty="0" smtClean="0">
                <a:ln w="5715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Что я учу?</a:t>
            </a:r>
          </a:p>
          <a:p>
            <a:endParaRPr lang="ru-RU" sz="1000" b="1" spc="50" dirty="0" smtClean="0">
              <a:ln w="5715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r>
              <a:rPr lang="ru-RU" sz="3600" b="1" spc="50" dirty="0" smtClean="0">
                <a:ln w="5715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Зачем я учу?</a:t>
            </a:r>
          </a:p>
          <a:p>
            <a:endParaRPr lang="ru-RU" sz="3600" b="1" spc="50" dirty="0" smtClean="0">
              <a:ln w="5715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r>
              <a:rPr lang="ru-RU" sz="3600" b="1" spc="50" dirty="0" smtClean="0">
                <a:ln w="5715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endParaRPr lang="ru-RU" sz="36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Picture 5" descr="987a952c6565c030ea8aa84ec1e352a8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00562" y="3714752"/>
            <a:ext cx="4411297" cy="27146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Click="0" advTm="12000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4" fill="hold" grpId="2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2" build="p" animBg="1"/>
      <p:bldP spid="6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1506</TotalTime>
  <Words>137</Words>
  <Application>Microsoft Office PowerPoint</Application>
  <PresentationFormat>Экран (4:3)</PresentationFormat>
  <Paragraphs>62</Paragraphs>
  <Slides>26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26</vt:i4>
      </vt:variant>
    </vt:vector>
  </HeadingPairs>
  <TitlesOfParts>
    <vt:vector size="27" baseType="lpstr">
      <vt:lpstr>Тема Office</vt:lpstr>
      <vt:lpstr>  </vt:lpstr>
      <vt:lpstr>Слайд 2</vt:lpstr>
      <vt:lpstr>Слайд 3</vt:lpstr>
      <vt:lpstr>Слайд 4</vt:lpstr>
      <vt:lpstr>Слайд 5</vt:lpstr>
      <vt:lpstr>Слайд 6</vt:lpstr>
      <vt:lpstr>?</vt:lpstr>
      <vt:lpstr>Курсы повышения квалификации</vt:lpstr>
      <vt:lpstr>Слайд 9</vt:lpstr>
      <vt:lpstr>Слайд 10</vt:lpstr>
      <vt:lpstr>Слайд 11</vt:lpstr>
      <vt:lpstr> </vt:lpstr>
      <vt:lpstr>Слайд 13</vt:lpstr>
      <vt:lpstr>Системно-деятельностный подход</vt:lpstr>
      <vt:lpstr> 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ФГОС</dc:title>
  <dc:creator>Светлана</dc:creator>
  <cp:lastModifiedBy>Светлана</cp:lastModifiedBy>
  <cp:revision>163</cp:revision>
  <dcterms:created xsi:type="dcterms:W3CDTF">2013-07-12T16:49:58Z</dcterms:created>
  <dcterms:modified xsi:type="dcterms:W3CDTF">2013-10-29T16:36:13Z</dcterms:modified>
</cp:coreProperties>
</file>