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handoutMasterIdLst>
    <p:handoutMasterId r:id="rId24"/>
  </p:handoutMasterIdLst>
  <p:sldIdLst>
    <p:sldId id="271" r:id="rId3"/>
    <p:sldId id="278" r:id="rId4"/>
    <p:sldId id="257" r:id="rId5"/>
    <p:sldId id="258" r:id="rId6"/>
    <p:sldId id="259" r:id="rId7"/>
    <p:sldId id="263" r:id="rId8"/>
    <p:sldId id="268" r:id="rId9"/>
    <p:sldId id="267" r:id="rId10"/>
    <p:sldId id="280" r:id="rId11"/>
    <p:sldId id="281" r:id="rId12"/>
    <p:sldId id="272" r:id="rId13"/>
    <p:sldId id="266" r:id="rId14"/>
    <p:sldId id="260" r:id="rId15"/>
    <p:sldId id="269" r:id="rId16"/>
    <p:sldId id="265" r:id="rId17"/>
    <p:sldId id="270" r:id="rId18"/>
    <p:sldId id="273" r:id="rId19"/>
    <p:sldId id="275" r:id="rId20"/>
    <p:sldId id="277" r:id="rId21"/>
    <p:sldId id="276" r:id="rId22"/>
    <p:sldId id="26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34" d="100"/>
          <a:sy n="34" d="100"/>
        </p:scale>
        <p:origin x="-2178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E14F3-7E9A-4C5A-9E90-20A3ABDDF365}" type="datetimeFigureOut">
              <a:rPr lang="ru-RU" smtClean="0"/>
              <a:pPr/>
              <a:t>19.10.2013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C8658-C44B-4497-83FA-D5D7BBC62A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03D5C-DA45-4DA8-B5AD-6D7DB53D56B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56B0D-D207-4E58-9C4F-42546D20699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41043-75DB-47A1-AE2B-644F40CA552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39DE2-8091-4A92-9404-5C7EE835F91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3B4C1-3262-4871-AB07-5629F84B263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752F4-2038-4F97-ADE0-47582AA282F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A914B-20AA-4648-9B5A-D3BC7C0022E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7E0FE-AA6F-432B-9121-BDA494E1058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F9724-068D-4668-A0E2-7780243C1E4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6679E5-CCBF-4441-8D58-1190B0F8962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C2837-C4D5-42FF-A0C8-4F9D9803A9D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19.10.2013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2423E2-E328-4DC1-8720-63AF1D337502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1057;&#1083;&#1086;&#1085;&#1105;&#1085;&#1086;&#1082;.flv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76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im6-tub.yandex.net/i?id=149802554-71-72" TargetMode="External"/><Relationship Id="rId3" Type="http://schemas.openxmlformats.org/officeDocument/2006/relationships/hyperlink" Target="http://club.foto.ru/gallery/images/photo/2004/09/21/278740.jpg" TargetMode="External"/><Relationship Id="rId7" Type="http://schemas.openxmlformats.org/officeDocument/2006/relationships/hyperlink" Target="http://ripenutrition.files.wordpress.com/2009/12/mum_fotolia_2831447.jpg" TargetMode="External"/><Relationship Id="rId2" Type="http://schemas.openxmlformats.org/officeDocument/2006/relationships/hyperlink" Target="http://st.free-lance.ru/users/guingly/upload/f_4bfec7899eacc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orod.tomsk.ru/i/u/1539/23ljubopytstvo.jpg" TargetMode="External"/><Relationship Id="rId5" Type="http://schemas.openxmlformats.org/officeDocument/2006/relationships/hyperlink" Target="http://www.chitalnya.ru/upload/400/6045264443382621.jpg" TargetMode="External"/><Relationship Id="rId4" Type="http://schemas.openxmlformats.org/officeDocument/2006/relationships/hyperlink" Target="http://img0.liveinternet.ru/images/attach/c/1/58/552/58552572_1272830834_d0b8d0b7d183d187d0b5d0bdd0b8d0b5d18dd0bad0bed0bdd0bed0bcd0b8d0bad0b8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8.jpe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1057;&#1083;&#1086;&#1085;&#1105;&#1085;&#1086;&#1082;.flv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Admin\&#1056;&#1072;&#1073;&#1086;&#1095;&#1080;&#1081;%20&#1089;&#1090;&#1086;&#1083;\&#1047;&#1072;&#1085;&#1103;&#1090;&#1080;&#1077;%201.%20&#1063;&#1090;&#1086;%20&#1090;&#1072;&#1082;&#1086;&#1077;%20&#1080;&#1089;&#1089;&#1083;&#1077;&#1076;&#1086;&#1074;&#1072;&#1085;&#1080;&#1077;\&#1060;&#1080;&#1083;&#1100;&#1084;%20&#1057;&#1083;&#1086;&#1085;&#1105;&#1085;&#1086;&#1082;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1772816"/>
            <a:ext cx="6400800" cy="1752600"/>
          </a:xfrm>
        </p:spPr>
        <p:txBody>
          <a:bodyPr/>
          <a:lstStyle/>
          <a:p>
            <a:r>
              <a:rPr lang="ru-RU" dirty="0" smtClean="0"/>
              <a:t>Для всех любознательных,</a:t>
            </a:r>
          </a:p>
          <a:p>
            <a:r>
              <a:rPr lang="ru-RU" dirty="0" smtClean="0"/>
              <a:t>для тех, кто умеет мечтать и </a:t>
            </a:r>
          </a:p>
          <a:p>
            <a:r>
              <a:rPr lang="ru-RU" dirty="0" smtClean="0"/>
              <a:t>хочет научиться осуществлять </a:t>
            </a:r>
          </a:p>
          <a:p>
            <a:r>
              <a:rPr lang="ru-RU" dirty="0" smtClean="0"/>
              <a:t>свои замыслы.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Основы проектно-исследовательской деятельности.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1028" descr="ag00317_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509120"/>
            <a:ext cx="1391816" cy="1786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3851831"/>
            <a:ext cx="1872208" cy="26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3131840" y="2852936"/>
            <a:ext cx="3240360" cy="108012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Исследование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Выгнутая вниз стрелка 18"/>
          <p:cNvSpPr/>
          <p:nvPr/>
        </p:nvSpPr>
        <p:spPr>
          <a:xfrm>
            <a:off x="1547664" y="3645024"/>
            <a:ext cx="2520280" cy="5760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0" y="2852936"/>
            <a:ext cx="2771800" cy="1080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332656"/>
            <a:ext cx="7498080" cy="569972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b="1" dirty="0" smtClean="0">
                <a:ln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Открытия и изобретения </a:t>
            </a:r>
          </a:p>
          <a:p>
            <a:pPr algn="ctr">
              <a:buNone/>
            </a:pPr>
            <a:r>
              <a:rPr lang="ru-RU" b="1" dirty="0" smtClean="0">
                <a:ln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начинаются с </a:t>
            </a:r>
            <a:r>
              <a:rPr lang="ru-RU" sz="3600" b="1" dirty="0" smtClean="0">
                <a:ln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исследования</a:t>
            </a:r>
            <a:r>
              <a:rPr lang="ru-RU" b="1" dirty="0" smtClean="0">
                <a:ln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800" b="1" dirty="0" smtClean="0">
              <a:ln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ln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 исследование начинается …</a:t>
            </a:r>
          </a:p>
          <a:p>
            <a:pPr algn="ctr">
              <a:buNone/>
            </a:pPr>
            <a:r>
              <a:rPr lang="ru-RU" sz="3600" b="1" dirty="0" smtClean="0">
                <a:ln/>
                <a:solidFill>
                  <a:schemeClr val="accent3"/>
                </a:solidFill>
                <a:latin typeface="Calibri" pitchFamily="34" charset="0"/>
                <a:cs typeface="Times New Roman" pitchFamily="18" charset="0"/>
              </a:rPr>
              <a:t>С  ЧЕГО?</a:t>
            </a:r>
            <a:r>
              <a:rPr lang="ru-RU" sz="1400" b="1" dirty="0" smtClean="0">
                <a:ln/>
                <a:solidFill>
                  <a:schemeClr val="accent3"/>
                </a:solidFill>
                <a:latin typeface="Arial" pitchFamily="34" charset="0"/>
              </a:rPr>
              <a:t/>
            </a:r>
            <a:br>
              <a:rPr lang="ru-RU" sz="1400" b="1" dirty="0" smtClean="0">
                <a:ln/>
                <a:solidFill>
                  <a:schemeClr val="accent3"/>
                </a:solidFill>
                <a:latin typeface="Arial" pitchFamily="34" charset="0"/>
              </a:rPr>
            </a:b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5" name="Рисунок 1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3" y="4653136"/>
            <a:ext cx="2852074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85" name="AutoShape 17"/>
          <p:cNvSpPr>
            <a:spLocks noChangeArrowheads="1"/>
          </p:cNvSpPr>
          <p:nvPr/>
        </p:nvSpPr>
        <p:spPr bwMode="auto">
          <a:xfrm>
            <a:off x="6804248" y="2852936"/>
            <a:ext cx="2339752" cy="108012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Открытия</a:t>
            </a:r>
            <a:r>
              <a:rPr lang="ru-RU" sz="2800" dirty="0" smtClean="0">
                <a:solidFill>
                  <a:schemeClr val="tx1"/>
                </a:solidFill>
                <a:latin typeface="Calibri" pitchFamily="34" charset="0"/>
              </a:rPr>
              <a:t>, изобретения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3000372"/>
            <a:ext cx="25922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В о </a:t>
            </a:r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п</a:t>
            </a:r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р</a:t>
            </a:r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о</a:t>
            </a:r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 с</a:t>
            </a:r>
            <a:endParaRPr lang="ru-RU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8" name="Выгнутая вверх стрелка 17"/>
          <p:cNvSpPr/>
          <p:nvPr/>
        </p:nvSpPr>
        <p:spPr>
          <a:xfrm>
            <a:off x="5580112" y="2420888"/>
            <a:ext cx="2664296" cy="4320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293096"/>
            <a:ext cx="2873896" cy="215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1196752"/>
            <a:ext cx="1284734" cy="171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11760" y="3501008"/>
            <a:ext cx="6400800" cy="1752600"/>
          </a:xfrm>
        </p:spPr>
        <p:txBody>
          <a:bodyPr/>
          <a:lstStyle/>
          <a:p>
            <a:r>
              <a:rPr lang="ru-RU" sz="3600" dirty="0" smtClean="0"/>
              <a:t>Это поиск ответа на вопрос,</a:t>
            </a:r>
          </a:p>
          <a:p>
            <a:r>
              <a:rPr lang="ru-RU" sz="3600" dirty="0" smtClean="0"/>
              <a:t>поиск новых знаний.</a:t>
            </a:r>
            <a:endParaRPr lang="ru-RU" sz="3600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/>
          <a:lstStyle/>
          <a:p>
            <a:r>
              <a:rPr lang="ru-RU" sz="5400" b="1" dirty="0" smtClean="0"/>
              <a:t>Так что же такое исследование?</a:t>
            </a:r>
            <a:endParaRPr lang="ru-RU" sz="5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19872" y="3645024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84168" y="4293096"/>
            <a:ext cx="158417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8100392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Кто может быть исследователем?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556792"/>
            <a:ext cx="531379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859428" y="5589240"/>
            <a:ext cx="7833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Животные   и   ЧЕЛОВЕК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/>
              <a:t>Что интересует животных?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1872208" cy="249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484784"/>
            <a:ext cx="195478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356992"/>
            <a:ext cx="419303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293096"/>
            <a:ext cx="267521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5076056" y="1412776"/>
            <a:ext cx="406794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Опасно ли?</a:t>
            </a:r>
          </a:p>
          <a:p>
            <a:pPr algn="ctr"/>
            <a:r>
              <a:rPr lang="ru-RU" sz="3200" b="1" dirty="0" smtClean="0">
                <a:ln/>
                <a:solidFill>
                  <a:schemeClr val="accent3"/>
                </a:solidFill>
              </a:rPr>
              <a:t>Съедобно ли?</a:t>
            </a:r>
          </a:p>
          <a:p>
            <a:pPr algn="ctr"/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Годится  ли для жилья?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dvAuto="100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Зачем исследует  человек?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980728"/>
            <a:ext cx="7498080" cy="516064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Взрослые</a:t>
            </a:r>
            <a:r>
              <a:rPr lang="ru-RU" sz="2800" dirty="0" smtClean="0"/>
              <a:t>  ищут истину и новые знания, которые ещё неизвестны человечеству. </a:t>
            </a:r>
          </a:p>
          <a:p>
            <a:pPr>
              <a:buNone/>
            </a:pPr>
            <a:endParaRPr lang="ru-RU" sz="1100" dirty="0" smtClean="0"/>
          </a:p>
          <a:p>
            <a:pPr lvl="1"/>
            <a:r>
              <a:rPr lang="ru-RU" sz="2400" i="1" dirty="0" smtClean="0"/>
              <a:t>Их цель –  сделать открытие, а на его основе –  изобретение, которое </a:t>
            </a:r>
            <a:r>
              <a:rPr lang="ru-RU" sz="2400" b="1" i="1" dirty="0" smtClean="0">
                <a:solidFill>
                  <a:srgbClr val="FF0000"/>
                </a:solidFill>
              </a:rPr>
              <a:t>«улучшит»  (?)   </a:t>
            </a:r>
            <a:r>
              <a:rPr lang="ru-RU" sz="2400" i="1" dirty="0" smtClean="0"/>
              <a:t>нашу жизнь    (и не только нашу).</a:t>
            </a:r>
            <a:endParaRPr lang="ru-RU" sz="24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05064"/>
            <a:ext cx="3218658" cy="2349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077072"/>
            <a:ext cx="3188279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Зачем занимаются исследованием ДЕТИ 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Дети ищут ответы на вопросы о том, как устроен этот мир, по каким законам  он живёт.</a:t>
            </a:r>
          </a:p>
          <a:p>
            <a:pPr lvl="1"/>
            <a:r>
              <a:rPr lang="ru-RU" sz="2400" i="1" dirty="0" smtClean="0"/>
              <a:t>Цель их исследования -  узнать , понять и освоить этот мир, чтобы успешно в нём жить.</a:t>
            </a:r>
            <a:endParaRPr lang="ru-RU" sz="2400" i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293096"/>
            <a:ext cx="2448272" cy="183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293096"/>
            <a:ext cx="2419656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8547" b="12603"/>
          <a:stretch>
            <a:fillRect/>
          </a:stretch>
        </p:blipFill>
        <p:spPr bwMode="auto">
          <a:xfrm>
            <a:off x="1259632" y="4293096"/>
            <a:ext cx="2304256" cy="1853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Бытовые исследования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340768"/>
            <a:ext cx="3491881" cy="523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80728"/>
            <a:ext cx="3672408" cy="220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377421"/>
            <a:ext cx="2736304" cy="3480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Каким был бы окружающий мир, если бы люди не умели его исследовать?</a:t>
            </a:r>
            <a:endParaRPr lang="ru-RU" b="1" dirty="0"/>
          </a:p>
        </p:txBody>
      </p:sp>
      <p:pic>
        <p:nvPicPr>
          <p:cNvPr id="2050" name="Picture 2" descr="C:\Documents and Settings\1\Local Settings\Temporary Internet Files\Content.IE5\CFWR8X0H\MC90043441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04664"/>
            <a:ext cx="1440160" cy="1620180"/>
          </a:xfrm>
          <a:prstGeom prst="rect">
            <a:avLst/>
          </a:prstGeom>
          <a:noFill/>
        </p:spPr>
      </p:pic>
      <p:pic>
        <p:nvPicPr>
          <p:cNvPr id="2051" name="Picture 3" descr="C:\Documents and Settings\1\Local Settings\Temporary Internet Files\Content.IE5\D49Y1PAO\MC90029258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836712"/>
            <a:ext cx="1760220" cy="924458"/>
          </a:xfrm>
          <a:prstGeom prst="rect">
            <a:avLst/>
          </a:prstGeom>
          <a:noFill/>
        </p:spPr>
      </p:pic>
      <p:pic>
        <p:nvPicPr>
          <p:cNvPr id="7" name="Picture 1028" descr="ag00317_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4509120"/>
            <a:ext cx="1391816" cy="1786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Занимательная физика.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Эксперимент   на себе.</a:t>
            </a:r>
            <a:endParaRPr lang="ru-RU" dirty="0"/>
          </a:p>
        </p:txBody>
      </p:sp>
      <p:pic>
        <p:nvPicPr>
          <p:cNvPr id="4" name="Рисунок 3" descr="В таком положении невозможно подняться со стул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204864"/>
            <a:ext cx="259228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Домашнее задание.</a:t>
            </a:r>
            <a:br>
              <a:rPr lang="ru-RU" sz="4400" b="1" dirty="0" smtClean="0"/>
            </a:br>
            <a:r>
              <a:rPr lang="ru-RU" sz="4400" b="1" dirty="0" smtClean="0"/>
              <a:t> </a:t>
            </a:r>
            <a:r>
              <a:rPr lang="ru-RU" sz="3600" b="1" dirty="0" smtClean="0"/>
              <a:t>Одно на выбор.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 Подготовить сообщение об одном из изобретений человечества.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Рассказать об одном из  своих  исследований окружающего мира в раннем детстве «Когда я был маленьким ...». Рассказ можно дополнить рисунком или фотографией.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Сфотографировать (или нарисовать) своего домашнего питомца, когда тот что-либо исследует.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Найти ответ на свой второй вопрос  из  задания №7  «Я – исследователь». </a:t>
            </a:r>
          </a:p>
          <a:p>
            <a:endParaRPr lang="ru-RU" dirty="0"/>
          </a:p>
        </p:txBody>
      </p:sp>
      <p:pic>
        <p:nvPicPr>
          <p:cNvPr id="6" name="Рисунок 5" descr="C:\Documents and Settings\1\Рабочий стол\значки домашнее задание.tif"/>
          <p:cNvPicPr/>
          <p:nvPr/>
        </p:nvPicPr>
        <p:blipFill>
          <a:blip r:embed="rId2" cstate="print"/>
          <a:srcRect l="52191" t="2043" r="3899" b="66049"/>
          <a:stretch>
            <a:fillRect/>
          </a:stretch>
        </p:blipFill>
        <p:spPr bwMode="auto">
          <a:xfrm>
            <a:off x="1331640" y="332656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260648"/>
            <a:ext cx="6400800" cy="1752600"/>
          </a:xfrm>
        </p:spPr>
        <p:txBody>
          <a:bodyPr/>
          <a:lstStyle/>
          <a:p>
            <a:r>
              <a:rPr lang="ru-RU" dirty="0" smtClean="0"/>
              <a:t>Занятие 1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971600" y="1268760"/>
            <a:ext cx="7772400" cy="14700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такое исследование?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1028" descr="ag00317_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509120"/>
            <a:ext cx="1391816" cy="1786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835696" y="2348880"/>
            <a:ext cx="6836296" cy="14700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3600" b="1" i="1" dirty="0" smtClean="0"/>
              <a:t>На следующем занятии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b="1" i="1" dirty="0" smtClean="0"/>
              <a:t>БУДЕМ УЧИТЬСЯ ВИДЕТЬ ПРОБЛЕМЫ </a:t>
            </a:r>
            <a:br>
              <a:rPr lang="ru-RU" b="1" i="1" dirty="0" smtClean="0"/>
            </a:br>
            <a:r>
              <a:rPr lang="ru-RU" b="1" i="1" dirty="0" smtClean="0"/>
              <a:t>И УЧИТЬСЯ </a:t>
            </a:r>
            <a:br>
              <a:rPr lang="ru-RU" b="1" i="1" dirty="0" smtClean="0"/>
            </a:br>
            <a:r>
              <a:rPr lang="ru-RU" b="1" i="1" dirty="0" smtClean="0"/>
              <a:t>ЗАДАВАТЬ </a:t>
            </a:r>
            <a:br>
              <a:rPr lang="ru-RU" b="1" i="1" dirty="0" smtClean="0"/>
            </a:br>
            <a:r>
              <a:rPr lang="ru-RU" b="1" i="1" dirty="0" smtClean="0"/>
              <a:t>ВОПРОСЫ.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4500570"/>
            <a:ext cx="4104456" cy="274042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Ссылки на рисунки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4948808"/>
            <a:ext cx="6016712" cy="1909192"/>
          </a:xfrm>
        </p:spPr>
        <p:txBody>
          <a:bodyPr>
            <a:noAutofit/>
          </a:bodyPr>
          <a:lstStyle/>
          <a:p>
            <a:r>
              <a:rPr lang="ru-RU" sz="700" dirty="0" err="1" smtClean="0"/>
              <a:t>Многоэтажка</a:t>
            </a:r>
            <a:r>
              <a:rPr lang="ru-RU" sz="700" dirty="0" smtClean="0"/>
              <a:t> </a:t>
            </a:r>
            <a:r>
              <a:rPr lang="en-US" sz="700" dirty="0" smtClean="0">
                <a:hlinkClick r:id="rId2"/>
              </a:rPr>
              <a:t>http://st.free-lance.ru/users/guingly/upload/f_4bfec7899eacc.jpg</a:t>
            </a:r>
            <a:endParaRPr lang="ru-RU" sz="700" dirty="0" smtClean="0"/>
          </a:p>
          <a:p>
            <a:r>
              <a:rPr lang="ru-RU" sz="700" dirty="0" smtClean="0"/>
              <a:t>Ребёнок </a:t>
            </a:r>
            <a:r>
              <a:rPr lang="ru-RU" sz="700" dirty="0" smtClean="0"/>
              <a:t>– исследователь. </a:t>
            </a:r>
            <a:r>
              <a:rPr lang="en-US" sz="700" dirty="0" smtClean="0">
                <a:hlinkClick r:id="rId3"/>
              </a:rPr>
              <a:t>http://club.foto.ru/gallery/images/photo/2004/09/21/278740.jpg</a:t>
            </a:r>
            <a:endParaRPr lang="ru-RU" sz="700" dirty="0" smtClean="0"/>
          </a:p>
          <a:p>
            <a:r>
              <a:rPr lang="ru-RU" sz="700" dirty="0" smtClean="0"/>
              <a:t>Учёный-исследователь </a:t>
            </a:r>
            <a:r>
              <a:rPr lang="en-US" sz="700" dirty="0" smtClean="0">
                <a:hlinkClick r:id="rId4"/>
              </a:rPr>
              <a:t>http://img0.liveinternet.ru/images/attach/c/1/58/552/58552572_1272830834_d0b8d0b7d183d187d0b5d0bdd0b8d0b5d18dd0bad0bed0bdd0bed0bcd0b8d0bad0b8.jpg</a:t>
            </a:r>
            <a:endParaRPr lang="ru-RU" sz="700" dirty="0" smtClean="0"/>
          </a:p>
          <a:p>
            <a:r>
              <a:rPr lang="ru-RU" sz="700" dirty="0" smtClean="0"/>
              <a:t>Кот-исследователь </a:t>
            </a:r>
            <a:r>
              <a:rPr lang="en-US" sz="700" dirty="0" smtClean="0">
                <a:hlinkClick r:id="rId5"/>
              </a:rPr>
              <a:t>http://www.chitalnya.ru/upload/400/6045264443382621.jpg</a:t>
            </a:r>
            <a:endParaRPr lang="ru-RU" sz="700" dirty="0" smtClean="0"/>
          </a:p>
          <a:p>
            <a:r>
              <a:rPr lang="en-US" sz="700" dirty="0" smtClean="0">
                <a:hlinkClick r:id="rId6"/>
              </a:rPr>
              <a:t>http://gorod.tomsk.ru/i/u/1539/23ljubopytstvo.jpg</a:t>
            </a:r>
            <a:endParaRPr lang="ru-RU" sz="700" dirty="0" smtClean="0"/>
          </a:p>
          <a:p>
            <a:r>
              <a:rPr lang="en-US" sz="700" dirty="0" smtClean="0"/>
              <a:t>http://www.welldes.com/images/photos/medium/d75f487e44295e2df8009fa9520c7891.jpg</a:t>
            </a:r>
            <a:endParaRPr lang="ru-RU" sz="700" dirty="0" smtClean="0"/>
          </a:p>
          <a:p>
            <a:r>
              <a:rPr lang="ru-RU" sz="700" dirty="0" smtClean="0"/>
              <a:t>Мама с дочкой </a:t>
            </a:r>
            <a:r>
              <a:rPr lang="en-US" sz="700" dirty="0" smtClean="0">
                <a:hlinkClick r:id="rId7"/>
              </a:rPr>
              <a:t>http://ripenutrition.files.wordpress.com/2009/12/mum_fotolia_2831447.jpg</a:t>
            </a:r>
            <a:endParaRPr lang="ru-RU" sz="700" dirty="0" smtClean="0"/>
          </a:p>
          <a:p>
            <a:r>
              <a:rPr lang="ru-RU" sz="700" dirty="0" smtClean="0"/>
              <a:t>Девочка с книгой </a:t>
            </a:r>
            <a:r>
              <a:rPr lang="en-US" sz="700" dirty="0" smtClean="0">
                <a:hlinkClick r:id="rId8"/>
              </a:rPr>
              <a:t>http://im6-tub.yandex.net/i?id=149802554-71-72</a:t>
            </a:r>
            <a:endParaRPr lang="ru-RU" sz="700" dirty="0" smtClean="0"/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052736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404664"/>
            <a:ext cx="2387104" cy="349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Задание №1.</a:t>
            </a:r>
            <a:br>
              <a:rPr lang="ru-RU" dirty="0" smtClean="0"/>
            </a:br>
            <a:r>
              <a:rPr lang="ru-RU" dirty="0" smtClean="0"/>
              <a:t>Догадайся, что  надо  дорисовать?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1907704" y="4005064"/>
            <a:ext cx="1800200" cy="108012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1042" y="2924944"/>
            <a:ext cx="932958" cy="124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r="6340"/>
          <a:stretch>
            <a:fillRect/>
          </a:stretch>
        </p:blipFill>
        <p:spPr bwMode="auto">
          <a:xfrm>
            <a:off x="-684584" y="4464496"/>
            <a:ext cx="3648207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Прямая со стрелкой 25"/>
          <p:cNvCxnSpPr/>
          <p:nvPr/>
        </p:nvCxnSpPr>
        <p:spPr>
          <a:xfrm flipV="1">
            <a:off x="5364088" y="2924944"/>
            <a:ext cx="1800200" cy="108012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Рисунок 4"/>
          <p:cNvPicPr/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2420888"/>
            <a:ext cx="230425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888" y="3789040"/>
            <a:ext cx="115212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Задание №2.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836712"/>
            <a:ext cx="7498080" cy="4800600"/>
          </a:xfrm>
        </p:spPr>
        <p:txBody>
          <a:bodyPr/>
          <a:lstStyle/>
          <a:p>
            <a:r>
              <a:rPr lang="ru-RU" dirty="0" smtClean="0"/>
              <a:t>Какое жилище строили кроты</a:t>
            </a:r>
            <a:endParaRPr lang="ru-RU" dirty="0"/>
          </a:p>
        </p:txBody>
      </p:sp>
      <p:pic>
        <p:nvPicPr>
          <p:cNvPr id="4" name="Рисунок 3" descr="C:\Documents and Settings\1\Рабочий стол\так-так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1988840"/>
            <a:ext cx="15121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187624" y="1556792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Тысячи лет назад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211960" y="1484784"/>
            <a:ext cx="22322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200 лет назад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588224" y="1556792"/>
            <a:ext cx="22322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В наше время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092280" y="0"/>
            <a:ext cx="2051720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1115616" y="5157192"/>
            <a:ext cx="7776864" cy="10081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Какую особенность вы заметили?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13" name="Рисунок 12" descr="C:\Documents and Settings\1\Рабочий стол\так-так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3968" y="1988840"/>
            <a:ext cx="15121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1\Рабочий стол\так-так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1916832"/>
            <a:ext cx="15121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259632" y="3429000"/>
            <a:ext cx="831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Сравни, это с тем, как со временем менялось жилище человека</a:t>
            </a:r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r="6340"/>
          <a:stretch>
            <a:fillRect/>
          </a:stretch>
        </p:blipFill>
        <p:spPr bwMode="auto">
          <a:xfrm>
            <a:off x="1763688" y="3933056"/>
            <a:ext cx="1369933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3968" y="3861048"/>
            <a:ext cx="122413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3789040"/>
            <a:ext cx="792088" cy="116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Игра-аукцион </a:t>
            </a:r>
            <a:br>
              <a:rPr lang="ru-RU" dirty="0" smtClean="0"/>
            </a:br>
            <a:r>
              <a:rPr lang="ru-RU" dirty="0" smtClean="0"/>
              <a:t>«Дом, который построил сам»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Разбейтесь на команды</a:t>
            </a:r>
          </a:p>
          <a:p>
            <a:r>
              <a:rPr lang="ru-RU" sz="2800" dirty="0" smtClean="0"/>
              <a:t>Выберите одного из представленных здесь «строителей»:</a:t>
            </a:r>
          </a:p>
          <a:p>
            <a:pPr>
              <a:buNone/>
            </a:pPr>
            <a:r>
              <a:rPr lang="ru-RU" sz="2400" b="1" dirty="0" smtClean="0"/>
              <a:t>		</a:t>
            </a:r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endParaRPr lang="ru-RU" sz="2800" dirty="0" smtClean="0"/>
          </a:p>
          <a:p>
            <a:r>
              <a:rPr lang="ru-RU" sz="2800" dirty="0" smtClean="0"/>
              <a:t>Победит команда, назвавшая  как можно больше  типов жилища, которые  этот «строитель» сам себе может соорудить.</a:t>
            </a:r>
            <a:endParaRPr lang="ru-RU" sz="2800" dirty="0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996952"/>
            <a:ext cx="1147031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852936"/>
            <a:ext cx="1169333" cy="880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3356992"/>
            <a:ext cx="1254997" cy="937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573016"/>
            <a:ext cx="1248138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2924944"/>
            <a:ext cx="936104" cy="140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0" y="0"/>
            <a:ext cx="749808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Типы жилища человека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340768"/>
            <a:ext cx="1259632" cy="8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852936"/>
            <a:ext cx="1008112" cy="75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6"/>
            <a:ext cx="100062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412776"/>
            <a:ext cx="936104" cy="69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1340768"/>
            <a:ext cx="107567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1268760"/>
            <a:ext cx="1224136" cy="91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1340768"/>
            <a:ext cx="1584177" cy="89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0" y="2132856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Шалаш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475656" y="2132856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Вигвам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627784" y="2132856"/>
            <a:ext cx="1115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Чум, яранга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067944" y="2204864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Юрта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796136" y="2276872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Типи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7380312" y="2204864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Иглу</a:t>
            </a:r>
            <a:endParaRPr lang="ru-RU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2852936"/>
            <a:ext cx="1008112" cy="71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07904" y="2852936"/>
            <a:ext cx="112512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2555776" y="3645024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Шатёр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1115616" y="364502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Землянка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707904" y="364502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Хижина</a:t>
            </a:r>
            <a:endParaRPr lang="ru-RU" dirty="0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72200" y="2852936"/>
            <a:ext cx="1008112" cy="6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6372200" y="357301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Пальясо</a:t>
            </a:r>
            <a:endParaRPr lang="ru-RU" dirty="0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852937"/>
            <a:ext cx="96439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0" y="364502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Изба</a:t>
            </a:r>
            <a:endParaRPr lang="ru-RU" dirty="0"/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96336" y="2924944"/>
            <a:ext cx="9721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7524328" y="357301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Рондавель</a:t>
            </a:r>
            <a:endParaRPr lang="ru-RU" dirty="0"/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149080"/>
            <a:ext cx="1043608" cy="6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0" y="4797152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Дворец</a:t>
            </a:r>
            <a:endParaRPr lang="ru-RU" dirty="0"/>
          </a:p>
        </p:txBody>
      </p:sp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76056" y="2852936"/>
            <a:ext cx="936104" cy="70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5076056" y="357301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Хата</a:t>
            </a:r>
            <a:endParaRPr lang="ru-RU" dirty="0"/>
          </a:p>
        </p:txBody>
      </p:sp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03648" y="4221088"/>
            <a:ext cx="1224136" cy="81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1403648" y="5013176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Пентхаус</a:t>
            </a:r>
            <a:endParaRPr lang="ru-RU" dirty="0"/>
          </a:p>
        </p:txBody>
      </p:sp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43808" y="4149080"/>
            <a:ext cx="648072" cy="87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2699792" y="5013176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Келья</a:t>
            </a:r>
            <a:endParaRPr lang="ru-RU" dirty="0"/>
          </a:p>
        </p:txBody>
      </p:sp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779912" y="4149080"/>
            <a:ext cx="124813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>
            <a:off x="3779912" y="5013176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Вилла</a:t>
            </a:r>
            <a:endParaRPr lang="ru-RU" dirty="0"/>
          </a:p>
        </p:txBody>
      </p:sp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236296" y="4149080"/>
            <a:ext cx="1440160" cy="94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7308304" y="508518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Гостиница</a:t>
            </a:r>
          </a:p>
          <a:p>
            <a:endParaRPr lang="ru-RU" dirty="0"/>
          </a:p>
        </p:txBody>
      </p:sp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292080" y="4221088"/>
            <a:ext cx="1196553" cy="89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5292080" y="5013176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Коттедж</a:t>
            </a:r>
            <a:endParaRPr lang="ru-RU" dirty="0"/>
          </a:p>
        </p:txBody>
      </p:sp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835696" y="5445224"/>
            <a:ext cx="1068710" cy="8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1763688" y="6237312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Крепость</a:t>
            </a:r>
            <a:endParaRPr lang="ru-RU" dirty="0"/>
          </a:p>
        </p:txBody>
      </p:sp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3103" y="5240610"/>
            <a:ext cx="856489" cy="1284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Box 51"/>
          <p:cNvSpPr txBox="1"/>
          <p:nvPr/>
        </p:nvSpPr>
        <p:spPr>
          <a:xfrm>
            <a:off x="0" y="6488668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Небоскрёб</a:t>
            </a:r>
            <a:endParaRPr lang="ru-RU" dirty="0"/>
          </a:p>
        </p:txBody>
      </p:sp>
      <p:pic>
        <p:nvPicPr>
          <p:cNvPr id="4120" name="Picture 24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203848" y="5445224"/>
            <a:ext cx="1080120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53"/>
          <p:cNvSpPr txBox="1"/>
          <p:nvPr/>
        </p:nvSpPr>
        <p:spPr>
          <a:xfrm>
            <a:off x="3203848" y="6237312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Дача</a:t>
            </a:r>
            <a:endParaRPr lang="ru-RU" dirty="0"/>
          </a:p>
        </p:txBody>
      </p:sp>
      <p:pic>
        <p:nvPicPr>
          <p:cNvPr id="4121" name="Picture 25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499992" y="5445224"/>
            <a:ext cx="1008112" cy="75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55"/>
          <p:cNvSpPr txBox="1"/>
          <p:nvPr/>
        </p:nvSpPr>
        <p:spPr>
          <a:xfrm>
            <a:off x="3203848" y="6237312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Дача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4427984" y="6237312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Таунхаус</a:t>
            </a:r>
            <a:endParaRPr lang="ru-RU" dirty="0"/>
          </a:p>
        </p:txBody>
      </p:sp>
      <p:pic>
        <p:nvPicPr>
          <p:cNvPr id="4122" name="Picture 2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940151" y="5373216"/>
            <a:ext cx="108390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Box 58"/>
          <p:cNvSpPr txBox="1"/>
          <p:nvPr/>
        </p:nvSpPr>
        <p:spPr>
          <a:xfrm>
            <a:off x="5868144" y="6237312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Барак</a:t>
            </a:r>
            <a:endParaRPr lang="ru-RU" dirty="0"/>
          </a:p>
        </p:txBody>
      </p:sp>
      <p:pic>
        <p:nvPicPr>
          <p:cNvPr id="4123" name="Picture 27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380312" y="5445224"/>
            <a:ext cx="1080120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TextBox 60"/>
          <p:cNvSpPr txBox="1"/>
          <p:nvPr/>
        </p:nvSpPr>
        <p:spPr>
          <a:xfrm>
            <a:off x="7380312" y="6237312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Лофт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Самые великие изобретения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5"/>
            <a:ext cx="1656184" cy="132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484784"/>
            <a:ext cx="1326739" cy="12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412776"/>
            <a:ext cx="1656184" cy="115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996952"/>
            <a:ext cx="1368151" cy="94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2924944"/>
            <a:ext cx="1296144" cy="1097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3140968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3429000"/>
            <a:ext cx="1008112" cy="75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608" y="5085184"/>
            <a:ext cx="1887715" cy="121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6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5085184"/>
            <a:ext cx="1457264" cy="110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7" name="Picture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192" y="2852936"/>
            <a:ext cx="131894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115616" y="6396335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*Что позволяет человеку делать  открытия, изобретать?</a:t>
            </a:r>
            <a:endParaRPr lang="ru-RU" sz="2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12360" y="2492896"/>
            <a:ext cx="1008112" cy="145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27984" y="1484784"/>
            <a:ext cx="1530896" cy="102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04048" y="5085184"/>
            <a:ext cx="1440160" cy="113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84" y="5157192"/>
            <a:ext cx="949131" cy="97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36296" y="5229200"/>
            <a:ext cx="829347" cy="99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6300192" y="1412776"/>
            <a:ext cx="755576" cy="57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Овал 29"/>
          <p:cNvSpPr/>
          <p:nvPr/>
        </p:nvSpPr>
        <p:spPr>
          <a:xfrm>
            <a:off x="8172400" y="609329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8460432" y="609329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8748464" y="609329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3851831"/>
            <a:ext cx="1872208" cy="26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3131840" y="2852936"/>
            <a:ext cx="3240360" cy="108012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Исследование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Выгнутая вниз стрелка 18"/>
          <p:cNvSpPr/>
          <p:nvPr/>
        </p:nvSpPr>
        <p:spPr>
          <a:xfrm>
            <a:off x="1547664" y="3645024"/>
            <a:ext cx="2520280" cy="5760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0" y="2852936"/>
            <a:ext cx="2771800" cy="1080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332656"/>
            <a:ext cx="7498080" cy="569972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b="1" dirty="0" smtClean="0">
                <a:ln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Открытия и изобретения </a:t>
            </a:r>
          </a:p>
          <a:p>
            <a:pPr algn="ctr">
              <a:buNone/>
            </a:pPr>
            <a:r>
              <a:rPr lang="ru-RU" b="1" dirty="0" smtClean="0">
                <a:ln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начинаются с </a:t>
            </a:r>
            <a:r>
              <a:rPr lang="ru-RU" sz="3600" b="1" dirty="0" smtClean="0">
                <a:ln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исследования</a:t>
            </a:r>
            <a:r>
              <a:rPr lang="ru-RU" b="1" dirty="0" smtClean="0">
                <a:ln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800" b="1" dirty="0" smtClean="0">
              <a:ln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ln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 исследование начинается …</a:t>
            </a:r>
          </a:p>
          <a:p>
            <a:pPr algn="ctr">
              <a:buNone/>
            </a:pPr>
            <a:r>
              <a:rPr lang="ru-RU" sz="3600" b="1" dirty="0" smtClean="0">
                <a:ln/>
                <a:solidFill>
                  <a:schemeClr val="accent3"/>
                </a:solidFill>
                <a:latin typeface="Calibri" pitchFamily="34" charset="0"/>
                <a:cs typeface="Times New Roman" pitchFamily="18" charset="0"/>
              </a:rPr>
              <a:t>С   ЧЕГО?</a:t>
            </a:r>
            <a:r>
              <a:rPr lang="ru-RU" sz="1400" b="1" dirty="0" smtClean="0">
                <a:ln/>
                <a:solidFill>
                  <a:schemeClr val="accent3"/>
                </a:solidFill>
                <a:latin typeface="Arial" pitchFamily="34" charset="0"/>
              </a:rPr>
              <a:t/>
            </a:r>
            <a:br>
              <a:rPr lang="ru-RU" sz="1400" b="1" dirty="0" smtClean="0">
                <a:ln/>
                <a:solidFill>
                  <a:schemeClr val="accent3"/>
                </a:solidFill>
                <a:latin typeface="Arial" pitchFamily="34" charset="0"/>
              </a:rPr>
            </a:b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5" name="Рисунок 1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3" y="4653136"/>
            <a:ext cx="2852074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85" name="AutoShape 17"/>
          <p:cNvSpPr>
            <a:spLocks noChangeArrowheads="1"/>
          </p:cNvSpPr>
          <p:nvPr/>
        </p:nvSpPr>
        <p:spPr bwMode="auto">
          <a:xfrm>
            <a:off x="6804248" y="2852936"/>
            <a:ext cx="2339752" cy="108012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Открытия</a:t>
            </a:r>
            <a:r>
              <a:rPr lang="ru-RU" sz="2800" dirty="0" smtClean="0">
                <a:solidFill>
                  <a:schemeClr val="tx1"/>
                </a:solidFill>
                <a:latin typeface="Calibri" pitchFamily="34" charset="0"/>
              </a:rPr>
              <a:t>, изобретения</a:t>
            </a:r>
          </a:p>
        </p:txBody>
      </p:sp>
      <p:sp>
        <p:nvSpPr>
          <p:cNvPr id="18" name="Выгнутая вверх стрелка 17"/>
          <p:cNvSpPr/>
          <p:nvPr/>
        </p:nvSpPr>
        <p:spPr>
          <a:xfrm>
            <a:off x="5580112" y="2420888"/>
            <a:ext cx="2664296" cy="4320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293096"/>
            <a:ext cx="2873896" cy="215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1196752"/>
            <a:ext cx="1284734" cy="171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 чего начинается исследование?</a:t>
            </a:r>
            <a:endParaRPr lang="ru-RU" dirty="0"/>
          </a:p>
        </p:txBody>
      </p:sp>
      <p:pic>
        <p:nvPicPr>
          <p:cNvPr id="5" name="Фильм Слонёнок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85918" y="1357298"/>
            <a:ext cx="6608770" cy="4956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8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624</TotalTime>
  <Words>359</Words>
  <Application>Microsoft Office PowerPoint</Application>
  <PresentationFormat>Экран (4:3)</PresentationFormat>
  <Paragraphs>106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Солнцестояние</vt:lpstr>
      <vt:lpstr>1_Оформление по умолчанию</vt:lpstr>
      <vt:lpstr>Основы проектно-исследовательской деятельности.</vt:lpstr>
      <vt:lpstr>Что такое исследование?</vt:lpstr>
      <vt:lpstr>Задание №1. Догадайся, что  надо  дорисовать?</vt:lpstr>
      <vt:lpstr>Задание №2. </vt:lpstr>
      <vt:lpstr>Игра-аукцион  «Дом, который построил сам»</vt:lpstr>
      <vt:lpstr>Типы жилища человека</vt:lpstr>
      <vt:lpstr>Самые великие изобретения</vt:lpstr>
      <vt:lpstr>Слайд 8</vt:lpstr>
      <vt:lpstr>С чего начинается исследование?</vt:lpstr>
      <vt:lpstr>Слайд 10</vt:lpstr>
      <vt:lpstr>Так что же такое исследование?</vt:lpstr>
      <vt:lpstr>Кто может быть исследователем?</vt:lpstr>
      <vt:lpstr>Что интересует животных?</vt:lpstr>
      <vt:lpstr>Зачем исследует  человек? </vt:lpstr>
      <vt:lpstr>Зачем занимаются исследованием ДЕТИ ?</vt:lpstr>
      <vt:lpstr>Бытовые исследования</vt:lpstr>
      <vt:lpstr>Каким был бы окружающий мир, если бы люди не умели его исследовать?</vt:lpstr>
      <vt:lpstr>Занимательная физика.</vt:lpstr>
      <vt:lpstr>Домашнее задание.  Одно на выбор.</vt:lpstr>
      <vt:lpstr>На следующем занятии БУДЕМ УЧИТЬСЯ ВИДЕТЬ ПРОБЛЕМЫ  И УЧИТЬСЯ  ЗАДАВАТЬ  ВОПРОСЫ.</vt:lpstr>
      <vt:lpstr>Ссылки на рисунки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исследование?</dc:title>
  <cp:lastModifiedBy>Admin</cp:lastModifiedBy>
  <cp:revision>72</cp:revision>
  <dcterms:modified xsi:type="dcterms:W3CDTF">2013-10-19T19:39:30Z</dcterms:modified>
</cp:coreProperties>
</file>