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3" r:id="rId2"/>
    <p:sldId id="257" r:id="rId3"/>
    <p:sldId id="31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6" r:id="rId13"/>
    <p:sldId id="351" r:id="rId14"/>
    <p:sldId id="331" r:id="rId15"/>
    <p:sldId id="289" r:id="rId16"/>
    <p:sldId id="282" r:id="rId17"/>
    <p:sldId id="286" r:id="rId18"/>
    <p:sldId id="283" r:id="rId19"/>
    <p:sldId id="287" r:id="rId20"/>
    <p:sldId id="284" r:id="rId21"/>
    <p:sldId id="288" r:id="rId22"/>
    <p:sldId id="359" r:id="rId23"/>
    <p:sldId id="285" r:id="rId24"/>
    <p:sldId id="290" r:id="rId25"/>
    <p:sldId id="332" r:id="rId26"/>
    <p:sldId id="305" r:id="rId27"/>
    <p:sldId id="360" r:id="rId28"/>
    <p:sldId id="363" r:id="rId29"/>
    <p:sldId id="333" r:id="rId30"/>
    <p:sldId id="361" r:id="rId31"/>
    <p:sldId id="276" r:id="rId32"/>
    <p:sldId id="362" r:id="rId33"/>
    <p:sldId id="334" r:id="rId34"/>
    <p:sldId id="340" r:id="rId35"/>
    <p:sldId id="364" r:id="rId36"/>
    <p:sldId id="367" r:id="rId37"/>
    <p:sldId id="369" r:id="rId38"/>
    <p:sldId id="370" r:id="rId39"/>
    <p:sldId id="365" r:id="rId40"/>
    <p:sldId id="339" r:id="rId41"/>
    <p:sldId id="30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 varScale="1">
        <p:scale>
          <a:sx n="63" d="100"/>
          <a:sy n="63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C33F-4A82-49C4-A038-79E26CE4E6A5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5D5B-4057-4168-AC09-12EA47B1C5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Заполнить пустое пространство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552E0-CE82-4561-90CA-5036B3DE0A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6718C-B943-4512-B3A7-45CCAA809ED6}" type="slidenum">
              <a:rPr lang="ru-RU"/>
              <a:pPr/>
              <a:t>39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E78B87-E592-4A4B-8A49-59BA2E2D87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D0A6-028E-4787-88CA-09C48123372C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CEE8-41F4-4069-9069-E71EB1949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88;&#1103;&#1076;&#1082;&#1072;%202.mp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78;&#1076;&#1080;&#1082;.mp3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68.jpe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g-fotki.yandex.ru/get/3413/ili-555-ili.b/0_294b9_5e6ddd46_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240088" cy="251936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2" name="Picture 6" descr="FOTO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1320">
            <a:off x="5435600" y="3716338"/>
            <a:ext cx="3159125" cy="21653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 descr="FOTO21"/>
          <p:cNvPicPr>
            <a:picLocks noChangeAspect="1" noChangeArrowheads="1"/>
          </p:cNvPicPr>
          <p:nvPr/>
        </p:nvPicPr>
        <p:blipFill>
          <a:blip r:embed="rId4" cstate="print"/>
          <a:srcRect b="3062"/>
          <a:stretch>
            <a:fillRect/>
          </a:stretch>
        </p:blipFill>
        <p:spPr bwMode="auto">
          <a:xfrm rot="-1387660">
            <a:off x="468313" y="3716338"/>
            <a:ext cx="3268662" cy="21605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772400" cy="3529013"/>
          </a:xfrm>
        </p:spPr>
        <p:txBody>
          <a:bodyPr>
            <a:normAutofit fontScale="90000"/>
          </a:bodyPr>
          <a:lstStyle/>
          <a:p>
            <a:r>
              <a:rPr lang="ru-RU" sz="5400" i="1" dirty="0">
                <a:solidFill>
                  <a:srgbClr val="FF3300"/>
                </a:solidFill>
              </a:rPr>
              <a:t>Интегрированный урок по теме </a:t>
            </a:r>
            <a:br>
              <a:rPr lang="ru-RU" sz="5400" i="1" dirty="0">
                <a:solidFill>
                  <a:srgbClr val="FF3300"/>
                </a:solidFill>
              </a:rPr>
            </a:br>
            <a:r>
              <a:rPr lang="ru-RU" sz="2000" i="1" dirty="0">
                <a:solidFill>
                  <a:srgbClr val="FF3300"/>
                </a:solidFill>
              </a:rPr>
              <a:t/>
            </a:r>
            <a:br>
              <a:rPr lang="ru-RU" sz="2000" i="1" dirty="0">
                <a:solidFill>
                  <a:srgbClr val="FF3300"/>
                </a:solidFill>
              </a:rPr>
            </a:br>
            <a:r>
              <a:rPr lang="ru-RU" sz="5400" b="1" dirty="0">
                <a:solidFill>
                  <a:srgbClr val="FF3300"/>
                </a:solidFill>
              </a:rPr>
              <a:t>«</a:t>
            </a:r>
            <a:r>
              <a:rPr lang="ru-RU" sz="5400" b="1" dirty="0" smtClean="0">
                <a:solidFill>
                  <a:srgbClr val="FF3300"/>
                </a:solidFill>
              </a:rPr>
              <a:t>Вода</a:t>
            </a:r>
            <a:r>
              <a:rPr lang="en-US" sz="5400" b="1" dirty="0" smtClean="0">
                <a:solidFill>
                  <a:srgbClr val="FF3300"/>
                </a:solidFill>
              </a:rPr>
              <a:t> – </a:t>
            </a:r>
            <a:r>
              <a:rPr lang="ru-RU" sz="5400" b="1" dirty="0" smtClean="0">
                <a:solidFill>
                  <a:srgbClr val="FF3300"/>
                </a:solidFill>
              </a:rPr>
              <a:t>источник жизни: три состояния воды. 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661025"/>
            <a:ext cx="6400800" cy="792163"/>
          </a:xfrm>
        </p:spPr>
        <p:txBody>
          <a:bodyPr/>
          <a:lstStyle/>
          <a:p>
            <a:r>
              <a:rPr lang="ru-RU" sz="2000" dirty="0"/>
              <a:t>Предметная область:</a:t>
            </a:r>
          </a:p>
          <a:p>
            <a:r>
              <a:rPr lang="ru-RU" sz="2000" dirty="0"/>
              <a:t>Химия, биология, физика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Айсберг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496300" cy="6191250"/>
          </a:xfrm>
          <a:noFill/>
          <a:ln w="38100" cmpd="dbl">
            <a:solidFill>
              <a:srgbClr val="000000"/>
            </a:solidFill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42919"/>
            <a:ext cx="7848600" cy="59547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 Нахождение воды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        в природе: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</a:t>
            </a:r>
            <a:r>
              <a:rPr lang="ru-RU" b="1" dirty="0" smtClean="0">
                <a:solidFill>
                  <a:schemeClr val="bg1"/>
                </a:solidFill>
              </a:rPr>
              <a:t>¾   земного шара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97%  океаны и моря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3%  озёра, реки, подземные воды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70%  содержат животные организмы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90% содержат плоды огурца, арбуза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65% массы тела человека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79914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/>
              </a:rPr>
              <a:t>свойства воды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843213" y="1196975"/>
            <a:ext cx="309721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Без цвета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43213" y="2133600"/>
            <a:ext cx="309721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Без запаха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2124075" y="3933825"/>
            <a:ext cx="46799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Не имеет формы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843213" y="4797425"/>
            <a:ext cx="309721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текучая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2124075" y="5661025"/>
            <a:ext cx="4608513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растворитель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2843213" y="3068638"/>
            <a:ext cx="309721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Garamond" pitchFamily="18" charset="0"/>
              </a:rPr>
              <a:t>Без вкуса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  <p:bldP spid="45076" grpId="0" animBg="1"/>
      <p:bldP spid="45078" grpId="0" animBg="1"/>
      <p:bldP spid="45079" grpId="0" animBg="1"/>
      <p:bldP spid="45080" grpId="0" animBg="1"/>
      <p:bldP spid="45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Вода - минерал?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www.likt590.ru/project/voda/1/miner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85762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82341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Вода - хороший растворитель, и это еще одно ее удивительное свойство. Веществ, почти нерастворимых в воде, вроде жиров и углеводов, в природе немного. Поэтому природная вода - это коктейль из всех химических элементов таблицы Менделеева.</a:t>
            </a:r>
          </a:p>
          <a:p>
            <a:r>
              <a:rPr lang="ru-RU" sz="2400" b="1" dirty="0" smtClean="0"/>
              <a:t>В океанах и морях, в озерах и реках, в подземных водах они присутствуют в разных количествах и соединениях. Так, в морской воде обнаружено около 50 химических элементов. Кроме солей есть в ней радий и уран.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38151"/>
            <a:ext cx="9753600" cy="72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12"/>
          <p:cNvSpPr>
            <a:spLocks noChangeArrowheads="1" noChangeShapeType="1" noTextEdit="1"/>
          </p:cNvSpPr>
          <p:nvPr/>
        </p:nvSpPr>
        <p:spPr bwMode="auto">
          <a:xfrm>
            <a:off x="1143000" y="2214563"/>
            <a:ext cx="6732588" cy="272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0115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i="1" u="sng" dirty="0" smtClean="0">
                <a:solidFill>
                  <a:srgbClr val="FFFF00"/>
                </a:solidFill>
              </a:rPr>
              <a:t>Вывод: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    Вода является самым распространённым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           веществом на Земле.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Нет такого  минерала,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           горной породы, организма,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 состав которого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не входила бы  вода.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511333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285860"/>
            <a:ext cx="10666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 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4894" y="2967335"/>
            <a:ext cx="77073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Физическая страничка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208" y="1511881"/>
            <a:ext cx="1638160" cy="22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46140"/>
            <a:ext cx="1995179" cy="228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54622"/>
            <a:ext cx="19182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39952" y="1307340"/>
            <a:ext cx="720080" cy="897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593">
            <a:off x="2922763" y="976352"/>
            <a:ext cx="781050" cy="7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41128">
            <a:off x="5270607" y="964116"/>
            <a:ext cx="781050" cy="87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935" y="404664"/>
            <a:ext cx="182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94" y="4226190"/>
            <a:ext cx="2053796" cy="2030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55" y="3952818"/>
            <a:ext cx="2126524" cy="2202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693" y="4003820"/>
            <a:ext cx="2041864" cy="2100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6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60" y="476672"/>
            <a:ext cx="8157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Твердые тела сохраняют свои форму и объем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168463"/>
            <a:ext cx="5475500" cy="41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6647" y="404664"/>
            <a:ext cx="425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Твердые тела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032" y="1412776"/>
            <a:ext cx="2898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Расположение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2388" y="1435530"/>
            <a:ext cx="2149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3668" y="3861048"/>
            <a:ext cx="3234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Взаимодействие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12" y="2346523"/>
            <a:ext cx="2664956" cy="19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771800" y="2020305"/>
            <a:ext cx="1185964" cy="1152128"/>
          </a:xfrm>
          <a:prstGeom prst="wedgeEllipseCallout">
            <a:avLst>
              <a:gd name="adj1" fmla="val -121781"/>
              <a:gd name="adj2" fmla="val 240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92944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82857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97031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67302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97031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7031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92774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75895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75895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92774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73834" y="2936449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07904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82857" y="292494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7031" y="292494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07904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92944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67302" y="2080310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7031" y="210494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82857" y="210494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07904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92944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36945" y="4509120"/>
            <a:ext cx="4955335" cy="151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Притяжение между молекулами преобладает над отталкиванием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2046890"/>
            <a:ext cx="4407315" cy="18141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Молекулы колеблются около определенной точки и не могут далеко от нее переместиться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Жидкость свою форму меняет, а объем остается прежним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168241"/>
            <a:ext cx="2016224" cy="267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44746"/>
            <a:ext cx="1440160" cy="209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32" y="1979275"/>
            <a:ext cx="1702237" cy="2386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3972" y="404664"/>
            <a:ext cx="3196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Жидкости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032" y="1412776"/>
            <a:ext cx="2898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Расположение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2388" y="1394500"/>
            <a:ext cx="2149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Движение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0249" y="3972636"/>
            <a:ext cx="3234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Взаимодействие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771800" y="2020305"/>
            <a:ext cx="1185964" cy="1152128"/>
          </a:xfrm>
          <a:prstGeom prst="wedgeEllipseCallout">
            <a:avLst>
              <a:gd name="adj1" fmla="val -123371"/>
              <a:gd name="adj2" fmla="val 54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2857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67302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7031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83884" y="249065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16411" y="2690258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19828" y="2768480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73972" y="25243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07836" y="249065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70249" y="249065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91836" y="2977327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26873" y="2953969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07904" y="26964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29956" y="2322205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10849" y="2080310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497031" y="220486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07904" y="227687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892944" y="273096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2944" y="4581128"/>
            <a:ext cx="4824196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Притяжение между молекулами </a:t>
            </a:r>
            <a:r>
              <a:rPr lang="ru-RU" sz="2800" b="1" dirty="0" smtClean="0">
                <a:solidFill>
                  <a:srgbClr val="FF0000"/>
                </a:solidFill>
              </a:rPr>
              <a:t>не так велико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2046890"/>
            <a:ext cx="4407315" cy="15981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Молекулы </a:t>
            </a:r>
            <a:r>
              <a:rPr lang="ru-RU" sz="2800" b="1" dirty="0" smtClean="0">
                <a:solidFill>
                  <a:srgbClr val="FF0000"/>
                </a:solidFill>
              </a:rPr>
              <a:t>могут скачками менять свое положение (текучесть жидкости)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9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240088" cy="251936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2" name="Picture 6" descr="FOTO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1320">
            <a:off x="5435600" y="3716338"/>
            <a:ext cx="3159125" cy="21653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 descr="FOTO21"/>
          <p:cNvPicPr>
            <a:picLocks noChangeAspect="1" noChangeArrowheads="1"/>
          </p:cNvPicPr>
          <p:nvPr/>
        </p:nvPicPr>
        <p:blipFill>
          <a:blip r:embed="rId4" cstate="print"/>
          <a:srcRect b="3062"/>
          <a:stretch>
            <a:fillRect/>
          </a:stretch>
        </p:blipFill>
        <p:spPr bwMode="auto">
          <a:xfrm rot="-1387660">
            <a:off x="468313" y="3716338"/>
            <a:ext cx="3268662" cy="21605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772400" cy="3529013"/>
          </a:xfrm>
        </p:spPr>
        <p:txBody>
          <a:bodyPr>
            <a:normAutofit fontScale="90000"/>
          </a:bodyPr>
          <a:lstStyle/>
          <a:p>
            <a:r>
              <a:rPr lang="ru-RU" sz="5400" i="1" dirty="0">
                <a:solidFill>
                  <a:srgbClr val="FF3300"/>
                </a:solidFill>
              </a:rPr>
              <a:t>Интегрированный урок по теме </a:t>
            </a:r>
            <a:br>
              <a:rPr lang="ru-RU" sz="5400" i="1" dirty="0">
                <a:solidFill>
                  <a:srgbClr val="FF3300"/>
                </a:solidFill>
              </a:rPr>
            </a:br>
            <a:r>
              <a:rPr lang="ru-RU" sz="2000" i="1" dirty="0">
                <a:solidFill>
                  <a:srgbClr val="FF3300"/>
                </a:solidFill>
              </a:rPr>
              <a:t/>
            </a:r>
            <a:br>
              <a:rPr lang="ru-RU" sz="2000" i="1" dirty="0">
                <a:solidFill>
                  <a:srgbClr val="FF3300"/>
                </a:solidFill>
              </a:rPr>
            </a:br>
            <a:r>
              <a:rPr lang="ru-RU" sz="5400" b="1" dirty="0">
                <a:solidFill>
                  <a:srgbClr val="FF3300"/>
                </a:solidFill>
              </a:rPr>
              <a:t>«</a:t>
            </a:r>
            <a:r>
              <a:rPr lang="ru-RU" sz="5400" b="1" dirty="0" smtClean="0">
                <a:solidFill>
                  <a:srgbClr val="FF3300"/>
                </a:solidFill>
              </a:rPr>
              <a:t>Вода</a:t>
            </a:r>
            <a:r>
              <a:rPr lang="en-US" sz="5400" b="1" dirty="0" smtClean="0">
                <a:solidFill>
                  <a:srgbClr val="FF3300"/>
                </a:solidFill>
              </a:rPr>
              <a:t> – </a:t>
            </a:r>
            <a:r>
              <a:rPr lang="ru-RU" sz="5400" b="1" dirty="0" smtClean="0">
                <a:solidFill>
                  <a:srgbClr val="FF3300"/>
                </a:solidFill>
              </a:rPr>
              <a:t>источник жизни: три состояния воды. 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661025"/>
            <a:ext cx="6400800" cy="792163"/>
          </a:xfrm>
        </p:spPr>
        <p:txBody>
          <a:bodyPr/>
          <a:lstStyle/>
          <a:p>
            <a:r>
              <a:rPr lang="ru-RU" sz="2000" dirty="0"/>
              <a:t>Предметная область:</a:t>
            </a:r>
          </a:p>
          <a:p>
            <a:r>
              <a:rPr lang="ru-RU" sz="2000" dirty="0"/>
              <a:t>Химия, биология, </a:t>
            </a:r>
            <a:r>
              <a:rPr lang="ru-RU" sz="2000" dirty="0" smtClean="0"/>
              <a:t>физика</a:t>
            </a:r>
            <a:endParaRPr lang="ru-RU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Вода, истинное чудо земной природы, заслуживает, быть может,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 поэмы – так велика ее роль 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нашей жизни, так драматична и сложна судьба этого жидкого минерала.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В.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Чивилихин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Газообразные тела принимают форму того сосуда, в который их поместили, и занимают весь предоставленный им объем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1864990" cy="2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483" y="3448347"/>
            <a:ext cx="3031034" cy="233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04" y="328498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54" y="1880857"/>
            <a:ext cx="2564904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5027" y="404664"/>
            <a:ext cx="15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Газы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0040" y="1336176"/>
            <a:ext cx="2898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Расположение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7077" y="1336176"/>
            <a:ext cx="2149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Движение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9692" y="3717032"/>
            <a:ext cx="3234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Взаимодействие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771800" y="2020305"/>
            <a:ext cx="1185964" cy="1152128"/>
          </a:xfrm>
          <a:prstGeom prst="wedgeEllipseCallout">
            <a:avLst>
              <a:gd name="adj1" fmla="val -121781"/>
              <a:gd name="adj2" fmla="val 240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77302" y="250008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41047" y="222593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10115" y="2881961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07904" y="2644102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97031" y="292494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46690" y="220486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89573" y="2179590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36533" y="2595544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6945" y="4509120"/>
            <a:ext cx="5459391" cy="151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Притяжение почти отсутствует, поэтому у газов нет собственных формы и объема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2048505"/>
            <a:ext cx="4119278" cy="1382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Молекулы </a:t>
            </a:r>
            <a:r>
              <a:rPr lang="ru-RU" sz="2800" b="1" dirty="0" smtClean="0">
                <a:solidFill>
                  <a:srgbClr val="FF0000"/>
                </a:solidFill>
              </a:rPr>
              <a:t>движутся во всех направлениях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9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ool.xvatit.com/images/8/8d/Pict_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620689"/>
            <a:ext cx="547260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148" y="352368"/>
            <a:ext cx="4427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Молекулы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44824"/>
            <a:ext cx="5904656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Расположение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356992"/>
            <a:ext cx="5904656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Движение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3" y="4833156"/>
            <a:ext cx="5904656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Взаимодействие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Развернутая стрелка 3"/>
          <p:cNvSpPr/>
          <p:nvPr/>
        </p:nvSpPr>
        <p:spPr>
          <a:xfrm rot="5400000">
            <a:off x="7020272" y="1448780"/>
            <a:ext cx="1224136" cy="7920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rot="5400000">
            <a:off x="6376104" y="1812724"/>
            <a:ext cx="2872512" cy="1152128"/>
          </a:xfrm>
          <a:prstGeom prst="uturnArrow">
            <a:avLst>
              <a:gd name="adj1" fmla="val 17145"/>
              <a:gd name="adj2" fmla="val 14091"/>
              <a:gd name="adj3" fmla="val 18017"/>
              <a:gd name="adj4" fmla="val 50000"/>
              <a:gd name="adj5" fmla="val 83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 rot="5400000">
            <a:off x="5508104" y="2420888"/>
            <a:ext cx="4896544" cy="1440160"/>
          </a:xfrm>
          <a:prstGeom prst="uturnArrow">
            <a:avLst>
              <a:gd name="adj1" fmla="val 13011"/>
              <a:gd name="adj2" fmla="val 13286"/>
              <a:gd name="adj3" fmla="val 15032"/>
              <a:gd name="adj4" fmla="val 50000"/>
              <a:gd name="adj5" fmla="val 83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60" y="476672"/>
            <a:ext cx="81574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Свойства твердых, жидких и газообразных тел зависят от расположения, движения и взаимодействия молекул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1227261" cy="14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3509">
            <a:off x="6964476" y="4638678"/>
            <a:ext cx="1346201" cy="1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27584" y="324239"/>
            <a:ext cx="1227261" cy="14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9" y="2357430"/>
            <a:ext cx="9037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страничка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786182" y="4429132"/>
            <a:ext cx="2357454" cy="24288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/>
              <a:t>О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 flipV="1">
            <a:off x="2000232" y="4643446"/>
            <a:ext cx="1785950" cy="2214554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dirty="0"/>
              <a:t>Н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143636" y="4643446"/>
            <a:ext cx="1714512" cy="2214554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dirty="0"/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102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11" y="3361436"/>
            <a:ext cx="5095889" cy="3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32"/>
            <a:ext cx="4500562" cy="144779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2Н</a:t>
            </a:r>
            <a:r>
              <a:rPr lang="ru-RU" sz="4000" b="1" baseline="-25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+ О</a:t>
            </a:r>
            <a:r>
              <a:rPr lang="ru-RU" sz="40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2Н</a:t>
            </a:r>
            <a:r>
              <a:rPr lang="ru-RU" sz="40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b="57237"/>
          <a:stretch>
            <a:fillRect/>
          </a:stretch>
        </p:blipFill>
        <p:spPr bwMode="auto">
          <a:xfrm>
            <a:off x="5857884" y="571480"/>
            <a:ext cx="31432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mpd="dbl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3116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file"/>
              </a:rPr>
              <a:t>Физкультминутка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mpd="dbl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1857364"/>
            <a:ext cx="10244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Биологическая страничка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642910" y="2143117"/>
            <a:ext cx="7643866" cy="2928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63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/>
              </a:rPr>
              <a:t>Географическая страничка</a:t>
            </a:r>
            <a:endParaRPr lang="ru-RU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aramo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mpd="dbl">
            <a:solidFill>
              <a:schemeClr val="bg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7" y="0"/>
            <a:ext cx="300036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05350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7" y="4572008"/>
            <a:ext cx="3000363" cy="234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321471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71744"/>
            <a:ext cx="3000364" cy="21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143512"/>
            <a:ext cx="335758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31164" y="2643181"/>
            <a:ext cx="338390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492500" y="2205038"/>
            <a:ext cx="2159000" cy="287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987675" y="981075"/>
            <a:ext cx="30241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Стекловидное тело глаза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 87%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39750" y="2492375"/>
            <a:ext cx="24479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Кровь</a:t>
            </a:r>
            <a:endParaRPr lang="en-US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90%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39750" y="4076700"/>
            <a:ext cx="24479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Жировая ткань</a:t>
            </a:r>
            <a:endParaRPr lang="en-US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29%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084888" y="2492375"/>
            <a:ext cx="22320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Зубная эмаль</a:t>
            </a:r>
            <a:endParaRPr lang="en-US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0,2%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227763" y="4076700"/>
            <a:ext cx="20891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Кости</a:t>
            </a:r>
            <a:endParaRPr lang="en-US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28%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563938" y="5589588"/>
            <a:ext cx="20875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Мышцы</a:t>
            </a:r>
            <a:endParaRPr lang="en-US" sz="24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75%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2987675" y="2852738"/>
            <a:ext cx="3810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3059113" y="4365625"/>
            <a:ext cx="3810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4572000" y="5157788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5724525" y="2781300"/>
            <a:ext cx="301625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5724525" y="4365625"/>
            <a:ext cx="360363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1905000" y="1320800"/>
            <a:ext cx="336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100" b="1"/>
          </a:p>
          <a:p>
            <a:pPr eaLnBrk="0" hangingPunct="0"/>
            <a:r>
              <a:rPr lang="en-US" sz="2400" b="1"/>
              <a:t>  </a:t>
            </a:r>
            <a:endParaRPr lang="en-US" sz="2400"/>
          </a:p>
          <a:p>
            <a:pPr eaLnBrk="0" hangingPunct="0"/>
            <a:endParaRPr lang="en-US" sz="2400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905000" y="349885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400"/>
          </a:p>
          <a:p>
            <a:pPr eaLnBrk="0" hangingPunct="0"/>
            <a:endParaRPr lang="en-US" sz="2400"/>
          </a:p>
        </p:txBody>
      </p:sp>
      <p:pic>
        <p:nvPicPr>
          <p:cNvPr id="37903" name="Picture 15" descr="j0302953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3708400" y="2420938"/>
            <a:ext cx="1728788" cy="2447925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4572000" y="1916113"/>
            <a:ext cx="0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611188" y="254000"/>
            <a:ext cx="770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3300"/>
                </a:solidFill>
              </a:rPr>
              <a:t>Содержание воды в организме человека</a:t>
            </a:r>
            <a:r>
              <a:rPr lang="en-US" sz="2800" b="1" u="sng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12" grpId="0" animBg="1"/>
      <p:bldP spid="37899" grpId="0" animBg="1"/>
      <p:bldP spid="37901" grpId="0" animBg="1"/>
      <p:bldP spid="37900" grpId="0" animBg="1"/>
      <p:bldP spid="37902" grpId="0" animBg="1"/>
      <p:bldP spid="379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7493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Практическая часть: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794"/>
            <a:ext cx="46434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19250"/>
            <a:ext cx="4572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43051"/>
            <a:ext cx="4572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643050"/>
            <a:ext cx="10180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Экологическая страничка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Вода сама путь сыщет. </a:t>
            </a:r>
            <a:endParaRPr lang="ru-RU" sz="4800" b="1" dirty="0"/>
          </a:p>
        </p:txBody>
      </p:sp>
      <p:pic>
        <p:nvPicPr>
          <p:cNvPr id="11268" name="Рисунок 7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086350" cy="5157787"/>
          </a:xfrm>
          <a:noFill/>
          <a:ln/>
        </p:spPr>
      </p:pic>
      <p:pic>
        <p:nvPicPr>
          <p:cNvPr id="1126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1500174"/>
            <a:ext cx="61658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23"/>
            <a:ext cx="2857488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Вода испаряется с поверхности озер, рек, морей, океанов.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Пары воды переносятся воздушными потоками, охлаждаясь, конденсируются в облака и выпадают в виде дождя и снега.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Вновь попадает в водоемы.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Вода в природе постоянно обновляется.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Беда, что текучая вода: набежит да и схлынет.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img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4000" y="2955920"/>
            <a:ext cx="5080000" cy="3902080"/>
          </a:xfrm>
          <a:prstGeom prst="rect">
            <a:avLst/>
          </a:prstGeom>
          <a:noFill/>
        </p:spPr>
      </p:pic>
      <p:pic>
        <p:nvPicPr>
          <p:cNvPr id="6" name="Picture 5" descr="vodkr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929058" cy="432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879766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Воду варить, вода и будет.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Тихая </a:t>
            </a:r>
            <a:r>
              <a:rPr lang="ru-RU" sz="6000" b="1" dirty="0" smtClean="0"/>
              <a:t>вода берега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/>
              <a:t>подмывает.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0" descr="Закат на реке Замбез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Вода </a:t>
            </a:r>
            <a:r>
              <a:rPr lang="ru-RU" sz="6000" b="1" dirty="0" smtClean="0"/>
              <a:t>камень точит.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" name="Picture 11" descr="Ледниково-тектоническое озер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Применение воды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/>
              <a:t>В мире нет ничего более драгоценного, чем чудесная, самая обыкновенная, чистая вода.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9787203">
            <a:off x="3563938" y="3789363"/>
            <a:ext cx="2160587" cy="1860550"/>
          </a:xfrm>
          <a:prstGeom prst="wedgeEllipseCallout">
            <a:avLst>
              <a:gd name="adj1" fmla="val -20130"/>
              <a:gd name="adj2" fmla="val 5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000" b="1" dirty="0"/>
              <a:t>Использование воды человеком</a:t>
            </a:r>
          </a:p>
        </p:txBody>
      </p:sp>
      <p:pic>
        <p:nvPicPr>
          <p:cNvPr id="11270" name="Picture 6" descr="ГЭ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2320911" cy="13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659563" y="2708275"/>
            <a:ext cx="771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ГЭС</a:t>
            </a:r>
          </a:p>
        </p:txBody>
      </p:sp>
      <p:pic>
        <p:nvPicPr>
          <p:cNvPr id="11272" name="Picture 8" descr="Доставка груз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349500"/>
            <a:ext cx="18716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763713" y="2349500"/>
            <a:ext cx="12255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Водный </a:t>
            </a:r>
          </a:p>
          <a:p>
            <a:pPr algn="ctr"/>
            <a:r>
              <a:rPr lang="ru-RU" b="1" dirty="0"/>
              <a:t>транспорт</a:t>
            </a:r>
          </a:p>
        </p:txBody>
      </p:sp>
      <p:pic>
        <p:nvPicPr>
          <p:cNvPr id="11274" name="Picture 10" descr="Закат на реке Замбез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429000"/>
            <a:ext cx="1873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3929066"/>
            <a:ext cx="1835150" cy="6524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Зоны отдыха</a:t>
            </a:r>
          </a:p>
        </p:txBody>
      </p:sp>
      <p:pic>
        <p:nvPicPr>
          <p:cNvPr id="11276" name="Picture 12" descr="На сталелитейном завод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5734050"/>
            <a:ext cx="22971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588125" y="5876925"/>
            <a:ext cx="2303463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На промышленных</a:t>
            </a:r>
          </a:p>
          <a:p>
            <a:pPr algn="ctr"/>
            <a:r>
              <a:rPr lang="ru-RU" sz="2000" b="1" dirty="0"/>
              <a:t> предприятиях</a:t>
            </a:r>
          </a:p>
        </p:txBody>
      </p:sp>
      <p:pic>
        <p:nvPicPr>
          <p:cNvPr id="11278" name="Picture 14" descr="Орошение поле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3" y="4652963"/>
            <a:ext cx="2643206" cy="10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50825" y="5229225"/>
            <a:ext cx="18002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Орошение полей</a:t>
            </a:r>
          </a:p>
        </p:txBody>
      </p:sp>
      <p:pic>
        <p:nvPicPr>
          <p:cNvPr id="11280" name="Picture 16" descr="Гейзер на 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734050"/>
            <a:ext cx="19446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39750" y="6092825"/>
            <a:ext cx="19446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Геотермальные</a:t>
            </a:r>
          </a:p>
          <a:p>
            <a:pPr algn="ctr"/>
            <a:r>
              <a:rPr lang="ru-RU" sz="2000" b="1" dirty="0"/>
              <a:t> станции</a:t>
            </a:r>
          </a:p>
        </p:txBody>
      </p:sp>
      <p:pic>
        <p:nvPicPr>
          <p:cNvPr id="11282" name="Picture 18" descr="минерал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2276475"/>
            <a:ext cx="1803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084888" y="2060575"/>
            <a:ext cx="11509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В пищу</a:t>
            </a:r>
          </a:p>
        </p:txBody>
      </p:sp>
      <p:pic>
        <p:nvPicPr>
          <p:cNvPr id="11284" name="Picture 20" descr="Приливные стан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3284538"/>
            <a:ext cx="1893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795963" y="4005263"/>
            <a:ext cx="1944687" cy="554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Приливные</a:t>
            </a:r>
          </a:p>
          <a:p>
            <a:pPr algn="ctr"/>
            <a:r>
              <a:rPr lang="ru-RU" sz="2000" b="1" dirty="0"/>
              <a:t> электростанции</a:t>
            </a:r>
          </a:p>
        </p:txBody>
      </p:sp>
      <p:pic>
        <p:nvPicPr>
          <p:cNvPr id="11286" name="Picture 22" descr="стиральная машин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4437063"/>
            <a:ext cx="10128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7164388" y="5229225"/>
            <a:ext cx="914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В быту</a:t>
            </a:r>
          </a:p>
        </p:txBody>
      </p:sp>
      <p:pic>
        <p:nvPicPr>
          <p:cNvPr id="11288" name="Picture 24" descr="bimg389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4643446"/>
            <a:ext cx="1519230" cy="9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Артезианская скважина"/>
          <p:cNvPicPr>
            <a:picLocks noChangeAspect="1" noChangeArrowheads="1"/>
          </p:cNvPicPr>
          <p:nvPr/>
        </p:nvPicPr>
        <p:blipFill>
          <a:blip r:embed="rId13">
            <a:lum bright="30000" contrast="36000"/>
          </a:blip>
          <a:srcRect/>
          <a:stretch>
            <a:fillRect/>
          </a:stretch>
        </p:blipFill>
        <p:spPr bwMode="auto">
          <a:xfrm>
            <a:off x="3203575" y="2349500"/>
            <a:ext cx="14414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2843213" y="3141663"/>
            <a:ext cx="16573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Артезианская </a:t>
            </a:r>
          </a:p>
          <a:p>
            <a:pPr algn="ctr"/>
            <a:r>
              <a:rPr lang="ru-RU" b="1" dirty="0"/>
              <a:t>скважина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71" grpId="0" animBg="1"/>
      <p:bldP spid="11279" grpId="0" animBg="1"/>
      <p:bldP spid="11281" grpId="0" animBg="1"/>
      <p:bldP spid="112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img-fotki.yandex.ru/get/3413/ili-555-ili.b/0_294b9_5e6ddd46_L"/>
          <p:cNvPicPr>
            <a:picLocks noChangeAspect="1" noChangeArrowheads="1"/>
          </p:cNvPicPr>
          <p:nvPr/>
        </p:nvPicPr>
        <p:blipFill>
          <a:blip r:embed="rId2" r:link="rId3">
            <a:lum contrast="12000"/>
          </a:blip>
          <a:srcRect/>
          <a:stretch>
            <a:fillRect/>
          </a:stretch>
        </p:blipFill>
        <p:spPr bwMode="auto">
          <a:xfrm>
            <a:off x="142875" y="0"/>
            <a:ext cx="45323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z,kjr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75" y="0"/>
            <a:ext cx="43783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IMAGE (95)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642938" y="3571875"/>
            <a:ext cx="38925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IMAGE (1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500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428736"/>
            <a:ext cx="78581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Вода - это самое распространенное </a:t>
            </a:r>
          </a:p>
          <a:p>
            <a:pPr algn="ctr"/>
            <a:r>
              <a:rPr lang="ru-RU" sz="6000" kern="10" dirty="0" smtClean="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вещество на Земле</a:t>
            </a:r>
          </a:p>
          <a:p>
            <a:pPr algn="ctr"/>
            <a:r>
              <a:rPr lang="ru-RU" sz="4800" kern="10" dirty="0" smtClean="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endParaRPr lang="ru-RU" sz="4800" kern="10" dirty="0">
              <a:ln w="12700">
                <a:solidFill>
                  <a:srgbClr val="FF3399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1546"/>
            <a:ext cx="93060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оставить</a:t>
            </a:r>
          </a:p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четверостишие с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ключевыми словами: </a:t>
            </a: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вода, облако, дождь, капля, лед. 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14339" name="Picture 2" descr="D:\Documents and Settings\Николай\Рабочий стол\картинки\Priroda\водопад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1846658"/>
            <a:ext cx="6958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Выводы урока: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42910" y="1285860"/>
            <a:ext cx="7715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33438" eaLnBrk="0" hangingPunct="0"/>
            <a:endParaRPr lang="ru-RU" sz="2800" b="1" dirty="0">
              <a:solidFill>
                <a:srgbClr val="FF0000"/>
              </a:solidFill>
            </a:endParaRPr>
          </a:p>
          <a:p>
            <a:pPr indent="833438" eaLnBrk="0" hangingPunct="0"/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04287"/>
            <a:ext cx="19496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34" y="3093132"/>
            <a:ext cx="266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347" y="3356992"/>
            <a:ext cx="26855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283968" y="1823361"/>
            <a:ext cx="720080" cy="1380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593">
            <a:off x="2495469" y="1692701"/>
            <a:ext cx="7810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41128">
            <a:off x="5981674" y="1668445"/>
            <a:ext cx="7810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935" y="548680"/>
            <a:ext cx="182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07375" cy="579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268538" y="5661025"/>
            <a:ext cx="4392612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/>
              </a:rPr>
              <a:t>жидкая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920037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268538" y="5300663"/>
            <a:ext cx="45354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/>
              </a:rPr>
              <a:t>твёрдая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8488"/>
            <a:ext cx="7993063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62642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/>
              </a:rPr>
              <a:t>газообразная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697662" cy="692150"/>
          </a:xfrm>
        </p:spPr>
        <p:txBody>
          <a:bodyPr/>
          <a:lstStyle/>
          <a:p>
            <a:r>
              <a:rPr lang="ru-RU" sz="3200" b="1">
                <a:solidFill>
                  <a:schemeClr val="accent1"/>
                </a:solidFill>
              </a:rPr>
              <a:t> </a:t>
            </a:r>
            <a:r>
              <a:rPr lang="ru-RU" sz="3600" b="1">
                <a:solidFill>
                  <a:srgbClr val="000086"/>
                </a:solidFill>
              </a:rPr>
              <a:t>ВОДА НА ПЛАНЕТЕ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691063" cy="5832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u="sng" dirty="0">
                <a:solidFill>
                  <a:srgbClr val="FF0000"/>
                </a:solidFill>
                <a:effectLst/>
              </a:rPr>
              <a:t>Гидросфера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86"/>
                </a:solidFill>
                <a:effectLst/>
              </a:rPr>
              <a:t>– </a:t>
            </a:r>
            <a:r>
              <a:rPr lang="ru-RU" sz="2000" b="1" dirty="0" smtClean="0">
                <a:solidFill>
                  <a:srgbClr val="000086"/>
                </a:solidFill>
                <a:effectLst/>
              </a:rPr>
              <a:t>водная оболочка Земли.</a:t>
            </a:r>
            <a:endParaRPr lang="ru-RU" sz="20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u="sng" dirty="0" smtClean="0">
                <a:solidFill>
                  <a:srgbClr val="FF0000"/>
                </a:solidFill>
                <a:effectLst/>
              </a:rPr>
              <a:t>Подземные воды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0086"/>
                </a:solidFill>
                <a:effectLst/>
              </a:rPr>
              <a:t>- единственный вид полезных ископаемых, запасы которых могут возобновляться в процессе эксплуатации.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u="sng" dirty="0" smtClean="0">
                <a:solidFill>
                  <a:srgbClr val="FF0000"/>
                </a:solidFill>
                <a:effectLst/>
              </a:rPr>
              <a:t>Подземные льды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0086"/>
                </a:solidFill>
                <a:effectLst/>
              </a:rPr>
              <a:t>– их площадь составляет 47% от площади России, мощность ледяного слоя достигает 50м. В зонах вечной мерзлоты встречаются  подземные воды –КРИОЛЕГИ (концентрированные природные рассолы), они создают природный холодильник.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u="sng" dirty="0">
                <a:solidFill>
                  <a:srgbClr val="FF0000"/>
                </a:solidFill>
                <a:effectLst/>
              </a:rPr>
              <a:t>Гейзеры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86"/>
                </a:solidFill>
                <a:effectLst/>
              </a:rPr>
              <a:t>– горячие источники, температура воды которых достигает 90 градусов С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u="sng" dirty="0">
                <a:solidFill>
                  <a:srgbClr val="FF0000"/>
                </a:solidFill>
                <a:effectLst/>
              </a:rPr>
              <a:t>Минеральные источники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86"/>
                </a:solidFill>
                <a:effectLst/>
              </a:rPr>
              <a:t>– запасы воды, которые содержат различные минеральные соли.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0086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000" dirty="0">
              <a:solidFill>
                <a:srgbClr val="000086"/>
              </a:solidFill>
              <a:effectLst/>
            </a:endParaRPr>
          </a:p>
        </p:txBody>
      </p:sp>
      <p:pic>
        <p:nvPicPr>
          <p:cNvPr id="16388" name="Picture 4" descr="мине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23125" y="4652963"/>
            <a:ext cx="1746250" cy="2205037"/>
          </a:xfrm>
          <a:noFill/>
          <a:ln/>
        </p:spPr>
      </p:pic>
      <p:pic>
        <p:nvPicPr>
          <p:cNvPr id="16390" name="Picture 6" descr="вода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716338"/>
            <a:ext cx="2016125" cy="1871662"/>
          </a:xfrm>
          <a:noFill/>
          <a:ln/>
        </p:spPr>
      </p:pic>
      <p:pic>
        <p:nvPicPr>
          <p:cNvPr id="16394" name="Picture 10" descr="j02938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15888"/>
            <a:ext cx="2016125" cy="1752600"/>
          </a:xfrm>
          <a:prstGeom prst="rect">
            <a:avLst/>
          </a:prstGeom>
          <a:noFill/>
        </p:spPr>
      </p:pic>
      <p:pic>
        <p:nvPicPr>
          <p:cNvPr id="16395" name="Picture 11" descr="541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00213"/>
            <a:ext cx="2555875" cy="1887537"/>
          </a:xfrm>
          <a:prstGeom prst="rect">
            <a:avLst/>
          </a:prstGeom>
          <a:noFill/>
        </p:spPr>
      </p:pic>
      <p:pic>
        <p:nvPicPr>
          <p:cNvPr id="16396" name="Picture 12" descr="BD1030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0"/>
            <a:ext cx="1143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645</Words>
  <Application>Microsoft Office PowerPoint</Application>
  <PresentationFormat>Экран (4:3)</PresentationFormat>
  <Paragraphs>147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Интегрированный урок по теме   «Вода – источник жизни: три состояния воды. </vt:lpstr>
      <vt:lpstr>Интегрированный урок по теме   «Вода – источник жизни: три состояния воды. </vt:lpstr>
      <vt:lpstr>Слайд 3</vt:lpstr>
      <vt:lpstr>Слайд 4</vt:lpstr>
      <vt:lpstr>Слайд 5</vt:lpstr>
      <vt:lpstr>Слайд 6</vt:lpstr>
      <vt:lpstr>Слайд 7</vt:lpstr>
      <vt:lpstr>Слайд 8</vt:lpstr>
      <vt:lpstr> ВОДА НА ПЛАНЕТЕ</vt:lpstr>
      <vt:lpstr>Слайд 10</vt:lpstr>
      <vt:lpstr>Слайд 11</vt:lpstr>
      <vt:lpstr>Вода - минерал?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Вода сама путь сыщет. </vt:lpstr>
      <vt:lpstr>Беда, что текучая вода: набежит да и схлынет.  </vt:lpstr>
      <vt:lpstr>Слайд 36</vt:lpstr>
      <vt:lpstr> Тихая вода берега  подмывает. </vt:lpstr>
      <vt:lpstr> Вода камень точит. </vt:lpstr>
      <vt:lpstr>Применение воды</vt:lpstr>
      <vt:lpstr>Слайд 40</vt:lpstr>
      <vt:lpstr> </vt:lpstr>
    </vt:vector>
  </TitlesOfParts>
  <Company>СОШ №20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теме   «Вода. Известная и неизвестная.»</dc:title>
  <dc:creator>Галина Дмитриевна</dc:creator>
  <cp:lastModifiedBy>Галина Дмитриевна</cp:lastModifiedBy>
  <cp:revision>53</cp:revision>
  <dcterms:created xsi:type="dcterms:W3CDTF">2012-02-03T09:17:04Z</dcterms:created>
  <dcterms:modified xsi:type="dcterms:W3CDTF">2012-03-13T12:02:25Z</dcterms:modified>
  <cp:contentStatus/>
</cp:coreProperties>
</file>