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0" r:id="rId3"/>
    <p:sldId id="256" r:id="rId4"/>
    <p:sldId id="267" r:id="rId5"/>
    <p:sldId id="263" r:id="rId6"/>
    <p:sldId id="261" r:id="rId7"/>
    <p:sldId id="264" r:id="rId8"/>
    <p:sldId id="265" r:id="rId9"/>
    <p:sldId id="266" r:id="rId10"/>
    <p:sldId id="258" r:id="rId11"/>
    <p:sldId id="25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12" autoAdjust="0"/>
    <p:restoredTop sz="94660"/>
  </p:normalViewPr>
  <p:slideViewPr>
    <p:cSldViewPr>
      <p:cViewPr varScale="1">
        <p:scale>
          <a:sx n="95" d="100"/>
          <a:sy n="95" d="100"/>
        </p:scale>
        <p:origin x="-40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620688"/>
            <a:ext cx="7435552" cy="25922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dirty="0" smtClean="0"/>
              <a:t>Именительный и Винительный падежи имён существительных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7406640" cy="1752600"/>
          </a:xfrm>
        </p:spPr>
        <p:txBody>
          <a:bodyPr>
            <a:normAutofit lnSpcReduction="10000"/>
          </a:bodyPr>
          <a:lstStyle/>
          <a:p>
            <a:pPr algn="r"/>
            <a:endParaRPr lang="ru-RU" dirty="0" smtClean="0"/>
          </a:p>
          <a:p>
            <a:pPr algn="r"/>
            <a:r>
              <a:rPr lang="ru-RU" dirty="0" smtClean="0"/>
              <a:t>Урок русского языка в 4 классе</a:t>
            </a:r>
          </a:p>
          <a:p>
            <a:pPr algn="r"/>
            <a:r>
              <a:rPr lang="ru-RU" dirty="0" smtClean="0"/>
              <a:t>Учитель: </a:t>
            </a:r>
            <a:r>
              <a:rPr lang="ru-RU" dirty="0" err="1" smtClean="0"/>
              <a:t>Апполонова</a:t>
            </a:r>
            <a:r>
              <a:rPr lang="ru-RU" dirty="0" smtClean="0"/>
              <a:t> Надежда Анатольевна</a:t>
            </a:r>
          </a:p>
          <a:p>
            <a:pPr algn="r"/>
            <a:r>
              <a:rPr lang="ru-RU" dirty="0" err="1" smtClean="0"/>
              <a:t>Шк</a:t>
            </a:r>
            <a:r>
              <a:rPr lang="ru-RU" dirty="0" smtClean="0"/>
              <a:t>. №</a:t>
            </a:r>
            <a:r>
              <a:rPr lang="ru-RU" smtClean="0"/>
              <a:t>72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Дополните предложение именами существительными в нужном падеже: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824536"/>
          </a:xfrm>
        </p:spPr>
        <p:txBody>
          <a:bodyPr>
            <a:normAutofit/>
          </a:bodyPr>
          <a:lstStyle/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Саша  взял      ……..       вышел   на   ………   </a:t>
            </a:r>
          </a:p>
          <a:p>
            <a:endParaRPr lang="ru-RU" i="1" dirty="0" smtClean="0"/>
          </a:p>
          <a:p>
            <a:r>
              <a:rPr lang="ru-RU" i="1" dirty="0" smtClean="0"/>
              <a:t>и    расчистил    ……….    .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r>
              <a:rPr lang="ru-RU" i="1" dirty="0" smtClean="0"/>
              <a:t>Д…</a:t>
            </a:r>
            <a:r>
              <a:rPr lang="ru-RU" i="1" dirty="0" err="1" smtClean="0"/>
              <a:t>ро</a:t>
            </a:r>
            <a:r>
              <a:rPr lang="ru-RU" i="1" dirty="0" smtClean="0"/>
              <a:t>…</a:t>
            </a:r>
            <a:r>
              <a:rPr lang="ru-RU" i="1" dirty="0" err="1" smtClean="0"/>
              <a:t>ка</a:t>
            </a:r>
            <a:r>
              <a:rPr lang="ru-RU" i="1" dirty="0" smtClean="0"/>
              <a:t>, ул…</a:t>
            </a:r>
            <a:r>
              <a:rPr lang="ru-RU" i="1" dirty="0" err="1" smtClean="0"/>
              <a:t>ца</a:t>
            </a:r>
            <a:r>
              <a:rPr lang="ru-RU" i="1" dirty="0" smtClean="0"/>
              <a:t>, л…пата.</a:t>
            </a:r>
          </a:p>
        </p:txBody>
      </p:sp>
      <p:sp>
        <p:nvSpPr>
          <p:cNvPr id="4" name="TextBox 3"/>
          <p:cNvSpPr txBox="1"/>
          <p:nvPr/>
        </p:nvSpPr>
        <p:spPr>
          <a:xfrm flipH="1">
            <a:off x="3851920" y="2924944"/>
            <a:ext cx="1584176" cy="58477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л</a:t>
            </a:r>
            <a:r>
              <a:rPr lang="ru-RU" sz="3200" i="1" dirty="0" smtClean="0">
                <a:solidFill>
                  <a:srgbClr val="C00000"/>
                </a:solidFill>
              </a:rPr>
              <a:t>о</a:t>
            </a:r>
            <a:r>
              <a:rPr lang="ru-RU" sz="3200" i="1" dirty="0" smtClean="0"/>
              <a:t>пату</a:t>
            </a:r>
            <a:endParaRPr lang="ru-RU" sz="3200" i="1" dirty="0"/>
          </a:p>
        </p:txBody>
      </p:sp>
      <p:sp>
        <p:nvSpPr>
          <p:cNvPr id="5" name="TextBox 4"/>
          <p:cNvSpPr txBox="1"/>
          <p:nvPr/>
        </p:nvSpPr>
        <p:spPr>
          <a:xfrm>
            <a:off x="7596336" y="2924944"/>
            <a:ext cx="12961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ул</a:t>
            </a:r>
            <a:r>
              <a:rPr lang="ru-RU" sz="3200" i="1" dirty="0" smtClean="0">
                <a:solidFill>
                  <a:srgbClr val="C00000"/>
                </a:solidFill>
              </a:rPr>
              <a:t>и</a:t>
            </a:r>
            <a:r>
              <a:rPr lang="ru-RU" sz="3200" i="1" dirty="0" smtClean="0"/>
              <a:t>цу</a:t>
            </a:r>
            <a:endParaRPr lang="ru-RU" sz="3200" i="1" dirty="0"/>
          </a:p>
        </p:txBody>
      </p:sp>
      <p:sp>
        <p:nvSpPr>
          <p:cNvPr id="6" name="TextBox 5"/>
          <p:cNvSpPr txBox="1"/>
          <p:nvPr/>
        </p:nvSpPr>
        <p:spPr>
          <a:xfrm>
            <a:off x="4427984" y="4077072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/>
              <a:t>д</a:t>
            </a:r>
            <a:r>
              <a:rPr lang="ru-RU" sz="3200" i="1" dirty="0" smtClean="0">
                <a:solidFill>
                  <a:srgbClr val="C00000"/>
                </a:solidFill>
              </a:rPr>
              <a:t>о</a:t>
            </a:r>
            <a:r>
              <a:rPr lang="ru-RU" sz="3200" i="1" dirty="0" smtClean="0"/>
              <a:t>ро</a:t>
            </a:r>
            <a:r>
              <a:rPr lang="ru-RU" sz="3200" i="1" dirty="0" smtClean="0">
                <a:solidFill>
                  <a:srgbClr val="C00000"/>
                </a:solidFill>
              </a:rPr>
              <a:t>ж</a:t>
            </a:r>
            <a:r>
              <a:rPr lang="ru-RU" sz="3200" i="1" dirty="0" smtClean="0"/>
              <a:t>ку</a:t>
            </a:r>
            <a:endParaRPr lang="ru-RU" sz="3200" i="1" dirty="0"/>
          </a:p>
        </p:txBody>
      </p:sp>
      <p:sp>
        <p:nvSpPr>
          <p:cNvPr id="7" name="TextBox 6"/>
          <p:cNvSpPr txBox="1"/>
          <p:nvPr/>
        </p:nvSpPr>
        <p:spPr>
          <a:xfrm>
            <a:off x="5220072" y="2924944"/>
            <a:ext cx="504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 smtClean="0">
                <a:solidFill>
                  <a:srgbClr val="FF0000"/>
                </a:solidFill>
              </a:rPr>
              <a:t>,</a:t>
            </a:r>
            <a:endParaRPr lang="ru-RU" sz="3200" i="1" dirty="0">
              <a:solidFill>
                <a:srgbClr val="FF000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979712" y="3501008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3131840" y="3501008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>
            <a:off x="3131840" y="3645024"/>
            <a:ext cx="648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724128" y="342900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>
            <a:off x="5724128" y="3573016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>
            <a:off x="2483768" y="4581128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/>
          <p:cNvCxnSpPr/>
          <p:nvPr/>
        </p:nvCxnSpPr>
        <p:spPr>
          <a:xfrm>
            <a:off x="2483768" y="4725144"/>
            <a:ext cx="18722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195736" y="2708920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И.</a:t>
            </a:r>
            <a:endParaRPr lang="ru-RU" dirty="0"/>
          </a:p>
        </p:txBody>
      </p:sp>
      <p:sp>
        <p:nvSpPr>
          <p:cNvPr id="33" name="TextBox 32"/>
          <p:cNvSpPr txBox="1"/>
          <p:nvPr/>
        </p:nvSpPr>
        <p:spPr>
          <a:xfrm>
            <a:off x="4283968" y="2708920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7956376" y="2636912"/>
            <a:ext cx="4727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4932040" y="3861048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3" grpId="0"/>
      <p:bldP spid="35" grpId="0"/>
      <p:bldP spid="3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отличить И.п. от В.п. ?</a:t>
            </a:r>
            <a:endParaRPr lang="ru-RU" dirty="0"/>
          </a:p>
        </p:txBody>
      </p:sp>
      <p:pic>
        <p:nvPicPr>
          <p:cNvPr id="4" name="Содержимое 3" descr="i[1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054656"/>
            <a:ext cx="1500758" cy="1460738"/>
          </a:xfrm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339752" y="2204864"/>
          <a:ext cx="6408712" cy="381642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0383"/>
                <a:gridCol w="1566376"/>
                <a:gridCol w="1566376"/>
                <a:gridCol w="2065577"/>
              </a:tblGrid>
              <a:tr h="1272141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Падеж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Вопросы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Предлоги</a:t>
                      </a:r>
                      <a:endParaRPr lang="ru-RU" sz="2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/>
                        <a:t>Член предложения</a:t>
                      </a:r>
                      <a:endParaRPr lang="ru-RU" sz="2400" b="1" dirty="0"/>
                    </a:p>
                  </a:txBody>
                  <a:tcPr anchor="ctr"/>
                </a:tc>
              </a:tr>
              <a:tr h="127214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И.п.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u="sng" dirty="0"/>
                    </a:p>
                  </a:txBody>
                  <a:tcPr anchor="ctr"/>
                </a:tc>
              </a:tr>
              <a:tr h="1272141">
                <a:tc>
                  <a:txBody>
                    <a:bodyPr/>
                    <a:lstStyle/>
                    <a:p>
                      <a:pPr algn="ctr"/>
                      <a:r>
                        <a:rPr lang="ru-RU" sz="3200" b="1" dirty="0" smtClean="0"/>
                        <a:t>В. п.</a:t>
                      </a:r>
                      <a:endParaRPr lang="ru-RU" sz="3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ru-RU" sz="2400" b="1" i="1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851920" y="3717032"/>
            <a:ext cx="10801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кто?</a:t>
            </a:r>
          </a:p>
          <a:p>
            <a:r>
              <a:rPr lang="ru-RU" sz="2400" b="1" i="1" u="sng" dirty="0" smtClean="0"/>
              <a:t>что?</a:t>
            </a:r>
            <a:endParaRPr lang="ru-RU" sz="2400" b="1" i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3851920" y="5013176"/>
            <a:ext cx="9361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/>
              <a:t>кого?</a:t>
            </a:r>
          </a:p>
          <a:p>
            <a:r>
              <a:rPr lang="ru-RU" sz="2400" b="1" i="1" u="sng" dirty="0" smtClean="0"/>
              <a:t>что?</a:t>
            </a:r>
            <a:endParaRPr lang="ru-RU" sz="2400" b="1" i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3861048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----------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076056" y="4797152"/>
            <a:ext cx="17281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в, во, на,</a:t>
            </a:r>
          </a:p>
          <a:p>
            <a:pPr algn="ctr"/>
            <a:r>
              <a:rPr lang="ru-RU" sz="2400" b="1" i="1" dirty="0" smtClean="0"/>
              <a:t>за, через, про</a:t>
            </a:r>
            <a:endParaRPr lang="ru-RU" sz="2400" b="1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6660232" y="3789040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u="sng" dirty="0" smtClean="0"/>
              <a:t>подлежащее</a:t>
            </a:r>
            <a:endParaRPr lang="ru-RU" sz="2400" b="1" i="1" u="sng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4941168"/>
            <a:ext cx="20882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второстепенный</a:t>
            </a:r>
            <a:endParaRPr lang="ru-RU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776864" cy="1225536"/>
          </a:xfr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dirty="0" smtClean="0">
                <a:solidFill>
                  <a:schemeClr val="tx2"/>
                </a:solidFill>
                <a:effectLst/>
              </a:rPr>
              <a:t>Изменение имён существительных по падежам </a:t>
            </a:r>
            <a:endParaRPr lang="ru-RU" sz="3600" dirty="0">
              <a:solidFill>
                <a:schemeClr val="tx2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844824"/>
          <a:ext cx="7848872" cy="450059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57376"/>
                <a:gridCol w="3542918"/>
                <a:gridCol w="1948578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Падеж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Предлоги</a:t>
                      </a:r>
                      <a:r>
                        <a:rPr lang="ru-RU" baseline="0" dirty="0" smtClean="0"/>
                        <a:t>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Вопросы</a:t>
                      </a:r>
                      <a:r>
                        <a:rPr lang="ru-RU" dirty="0" smtClean="0"/>
                        <a:t> </a:t>
                      </a:r>
                      <a:endParaRPr lang="ru-RU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Родительный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от, до, из, без, у, для, около,</a:t>
                      </a:r>
                      <a:r>
                        <a:rPr lang="ru-RU" baseline="0" dirty="0" smtClean="0"/>
                        <a:t> с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кого? чего?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Дательный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к,</a:t>
                      </a:r>
                      <a:r>
                        <a:rPr lang="ru-RU" baseline="0" dirty="0" smtClean="0"/>
                        <a:t> по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кому? чему?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Винительный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в,</a:t>
                      </a:r>
                      <a:r>
                        <a:rPr lang="ru-RU" baseline="0" dirty="0" smtClean="0"/>
                        <a:t> во, на, за, про, через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кого? что?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Творительный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с,</a:t>
                      </a:r>
                      <a:r>
                        <a:rPr lang="ru-RU" baseline="0" dirty="0" smtClean="0"/>
                        <a:t> со, за, под, над, между, перед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кем? чем?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Предложный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</a:t>
                      </a:r>
                      <a:r>
                        <a:rPr lang="ru-RU" baseline="0" dirty="0" smtClean="0"/>
                        <a:t> об, в, на, при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ком? о чём?</a:t>
                      </a:r>
                      <a:endParaRPr lang="ru-RU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548680"/>
            <a:ext cx="7435552" cy="4536504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/>
              <a:t>Именительный и Винительный падежи имён существительных</a:t>
            </a:r>
            <a:endParaRPr lang="ru-RU" sz="6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05064"/>
            <a:ext cx="7406640" cy="1752600"/>
          </a:xfrm>
        </p:spPr>
        <p:txBody>
          <a:bodyPr>
            <a:normAutofit/>
          </a:bodyPr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03648" y="436510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агр</a:t>
            </a:r>
            <a:r>
              <a:rPr lang="ru-RU" sz="3200" dirty="0" smtClean="0"/>
              <a:t>..ном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3923928" y="4941168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п..суда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1403649" y="4869160"/>
            <a:ext cx="10801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..вёс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923928" y="5373216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к..</a:t>
            </a:r>
            <a:r>
              <a:rPr lang="ru-RU" sz="3200" dirty="0" err="1" smtClean="0"/>
              <a:t>ртоф</a:t>
            </a:r>
            <a:r>
              <a:rPr lang="ru-RU" sz="3200" dirty="0" smtClean="0"/>
              <a:t>..ль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3923928" y="4437112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к..</a:t>
            </a:r>
            <a:r>
              <a:rPr lang="ru-RU" sz="3200" dirty="0" err="1" smtClean="0"/>
              <a:t>мбайн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6660232" y="443711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р..</a:t>
            </a:r>
            <a:r>
              <a:rPr lang="ru-RU" sz="3200" dirty="0" err="1" smtClean="0"/>
              <a:t>сунок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6732240" y="5301208"/>
            <a:ext cx="16561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д..рога</a:t>
            </a:r>
            <a:endParaRPr lang="ru-RU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1331640" y="5877272"/>
            <a:ext cx="15841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к..пуста</a:t>
            </a:r>
            <a:endParaRPr lang="ru-RU" sz="3200" dirty="0"/>
          </a:p>
        </p:txBody>
      </p:sp>
      <p:sp>
        <p:nvSpPr>
          <p:cNvPr id="14" name="TextBox 13"/>
          <p:cNvSpPr txBox="1"/>
          <p:nvPr/>
        </p:nvSpPr>
        <p:spPr>
          <a:xfrm rot="10800000" flipV="1">
            <a:off x="3923923" y="5821311"/>
            <a:ext cx="16558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вос</a:t>
            </a:r>
            <a:r>
              <a:rPr lang="ru-RU" sz="3200" dirty="0" smtClean="0"/>
              <a:t>..</a:t>
            </a:r>
            <a:r>
              <a:rPr lang="ru-RU" sz="3200" dirty="0" err="1" smtClean="0"/>
              <a:t>мь</a:t>
            </a:r>
            <a:endParaRPr lang="ru-RU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6660232" y="486916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пш</a:t>
            </a:r>
            <a:r>
              <a:rPr lang="ru-RU" sz="3200" dirty="0" smtClean="0"/>
              <a:t>..</a:t>
            </a:r>
            <a:r>
              <a:rPr lang="ru-RU" sz="3200" dirty="0" err="1" smtClean="0"/>
              <a:t>ница</a:t>
            </a:r>
            <a:endParaRPr lang="ru-RU" sz="3200" dirty="0"/>
          </a:p>
        </p:txBody>
      </p:sp>
      <p:sp>
        <p:nvSpPr>
          <p:cNvPr id="16" name="TextBox 15"/>
          <p:cNvSpPr txBox="1"/>
          <p:nvPr/>
        </p:nvSpPr>
        <p:spPr>
          <a:xfrm>
            <a:off x="1331640" y="6319391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д..</a:t>
            </a:r>
            <a:r>
              <a:rPr lang="ru-RU" sz="3200" dirty="0" err="1" smtClean="0"/>
              <a:t>ревня</a:t>
            </a:r>
            <a:endParaRPr lang="ru-RU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3923928" y="6309320"/>
            <a:ext cx="14401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р..бота</a:t>
            </a:r>
            <a:endParaRPr lang="ru-RU" sz="3200" dirty="0"/>
          </a:p>
        </p:txBody>
      </p:sp>
      <p:sp>
        <p:nvSpPr>
          <p:cNvPr id="18" name="TextBox 17"/>
          <p:cNvSpPr txBox="1"/>
          <p:nvPr/>
        </p:nvSpPr>
        <p:spPr>
          <a:xfrm>
            <a:off x="6732240" y="5805264"/>
            <a:ext cx="17281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б..седа</a:t>
            </a:r>
            <a:endParaRPr lang="ru-RU" sz="3200" dirty="0"/>
          </a:p>
        </p:txBody>
      </p:sp>
      <p:sp>
        <p:nvSpPr>
          <p:cNvPr id="19" name="TextBox 18"/>
          <p:cNvSpPr txBox="1"/>
          <p:nvPr/>
        </p:nvSpPr>
        <p:spPr>
          <a:xfrm>
            <a:off x="6732240" y="6237312"/>
            <a:ext cx="165618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err="1" smtClean="0"/>
              <a:t>ур</a:t>
            </a:r>
            <a:r>
              <a:rPr lang="ru-RU" sz="3200" dirty="0" smtClean="0"/>
              <a:t>..</a:t>
            </a:r>
            <a:r>
              <a:rPr lang="ru-RU" sz="3200" dirty="0" err="1" smtClean="0"/>
              <a:t>жай</a:t>
            </a:r>
            <a:endParaRPr lang="ru-RU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1403648" y="537321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б..лет</a:t>
            </a:r>
            <a:endParaRPr lang="ru-RU" sz="3200" dirty="0"/>
          </a:p>
        </p:txBody>
      </p:sp>
      <p:pic>
        <p:nvPicPr>
          <p:cNvPr id="22" name="Содержимое 21" descr="kombayn-v-pole[1]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-50158"/>
            <a:ext cx="7200800" cy="441526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5696" y="188640"/>
            <a:ext cx="5832648" cy="64807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В поле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1979712" y="4365104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403648" y="4869160"/>
            <a:ext cx="4320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547664" y="5877272"/>
            <a:ext cx="32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619672" y="6309320"/>
            <a:ext cx="3287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139952" y="4437112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139952" y="5373217"/>
            <a:ext cx="400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220072" y="5373216"/>
            <a:ext cx="360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39952" y="6309321"/>
            <a:ext cx="400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а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164288" y="4869160"/>
            <a:ext cx="400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е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948264" y="5301209"/>
            <a:ext cx="400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64288" y="6237312"/>
            <a:ext cx="4007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о</a:t>
            </a:r>
            <a:endParaRPr lang="ru-RU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1" grpId="0"/>
      <p:bldP spid="14" grpId="0"/>
      <p:bldP spid="18" grpId="0"/>
      <p:bldP spid="20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Содержимое 3" descr="Копия Save003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971600" y="548680"/>
            <a:ext cx="8172400" cy="5939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404664"/>
            <a:ext cx="7776864" cy="1225536"/>
          </a:xfrm>
          <a:noFill/>
          <a:ln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ru-RU" sz="3600" dirty="0" smtClean="0">
                <a:solidFill>
                  <a:schemeClr val="tx2"/>
                </a:solidFill>
                <a:effectLst/>
              </a:rPr>
              <a:t>Изменение имён существительных по падежам </a:t>
            </a:r>
            <a:endParaRPr lang="ru-RU" sz="3600" dirty="0">
              <a:solidFill>
                <a:schemeClr val="tx2"/>
              </a:solidFill>
              <a:effectLst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115616" y="1916832"/>
          <a:ext cx="7776865" cy="4500594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2335749"/>
                <a:gridCol w="3510415"/>
                <a:gridCol w="1930701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Падеж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Предлоги</a:t>
                      </a:r>
                      <a:r>
                        <a:rPr lang="ru-RU" sz="2000" baseline="0" dirty="0" smtClean="0"/>
                        <a:t>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/>
                        <a:t>Вопросы </a:t>
                      </a:r>
                      <a:endParaRPr lang="ru-RU" sz="2000" dirty="0">
                        <a:solidFill>
                          <a:schemeClr val="accent6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Именительный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кто? что?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Родительный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от, до, из, без, у, для, около,</a:t>
                      </a:r>
                      <a:r>
                        <a:rPr lang="ru-RU" baseline="0" dirty="0" smtClean="0"/>
                        <a:t> с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кого? чего?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Дательный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к,</a:t>
                      </a:r>
                      <a:r>
                        <a:rPr lang="ru-RU" baseline="0" dirty="0" smtClean="0"/>
                        <a:t> по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кому? чему?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Винительный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в,</a:t>
                      </a:r>
                      <a:r>
                        <a:rPr lang="ru-RU" baseline="0" dirty="0" smtClean="0"/>
                        <a:t> во, на, за, про, через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кого? что?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Творительный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с,</a:t>
                      </a:r>
                      <a:r>
                        <a:rPr lang="ru-RU" baseline="0" dirty="0" smtClean="0"/>
                        <a:t> со, за, под, над, между, перед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кем? чем?</a:t>
                      </a:r>
                      <a:endParaRPr lang="ru-RU" dirty="0"/>
                    </a:p>
                  </a:txBody>
                  <a:tcPr/>
                </a:tc>
              </a:tr>
              <a:tr h="642942">
                <a:tc>
                  <a:txBody>
                    <a:bodyPr/>
                    <a:lstStyle/>
                    <a:p>
                      <a:pPr algn="l"/>
                      <a:r>
                        <a:rPr lang="ru-RU" dirty="0" smtClean="0"/>
                        <a:t>      Предложный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о,</a:t>
                      </a:r>
                      <a:r>
                        <a:rPr lang="ru-RU" baseline="0" dirty="0" smtClean="0"/>
                        <a:t> об, в, на, при</a:t>
                      </a:r>
                      <a:endParaRPr lang="ru-RU" i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 ком? о чём?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1187624" y="2636912"/>
            <a:ext cx="2071702" cy="50006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Именительный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187624" y="4572008"/>
            <a:ext cx="2088232" cy="50006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</a:rPr>
              <a:t>Винительный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020272" y="2643182"/>
            <a:ext cx="140938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кто? </a:t>
            </a:r>
            <a:r>
              <a:rPr lang="ru-RU" sz="2000" b="1" dirty="0" smtClean="0">
                <a:solidFill>
                  <a:srgbClr val="FF0000"/>
                </a:solidFill>
              </a:rPr>
              <a:t>что?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20272" y="4572008"/>
            <a:ext cx="1409380" cy="42862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кого? </a:t>
            </a:r>
            <a:r>
              <a:rPr lang="ru-RU" sz="2000" b="1" dirty="0" smtClean="0">
                <a:solidFill>
                  <a:srgbClr val="FF0000"/>
                </a:solidFill>
              </a:rPr>
              <a:t>что?</a:t>
            </a:r>
            <a:endParaRPr lang="ru-RU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пия Save0039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323528" y="188640"/>
            <a:ext cx="8820472" cy="6408712"/>
          </a:xfrm>
        </p:spPr>
      </p:pic>
      <p:pic>
        <p:nvPicPr>
          <p:cNvPr id="1029" name="Picture 5" descr="C:\Documents and Settings\Admin\Мои документы\Мои рисунки\Безымянный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2643182"/>
            <a:ext cx="1220287" cy="1212660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пия Save0039.JPG"/>
          <p:cNvPicPr>
            <a:picLocks noGrp="1" noChangeAspect="1"/>
          </p:cNvPicPr>
          <p:nvPr>
            <p:ph idx="4294967295"/>
          </p:nvPr>
        </p:nvPicPr>
        <p:blipFill>
          <a:blip r:embed="rId2" cstate="email"/>
          <a:stretch>
            <a:fillRect/>
          </a:stretch>
        </p:blipFill>
        <p:spPr>
          <a:xfrm>
            <a:off x="285720" y="188640"/>
            <a:ext cx="8678768" cy="6408712"/>
          </a:xfrm>
        </p:spPr>
      </p:pic>
      <p:pic>
        <p:nvPicPr>
          <p:cNvPr id="1029" name="Picture 5" descr="C:\Documents and Settings\Admin\Мои документы\Мои рисунки\Безымянный.bmp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428860" y="2643182"/>
            <a:ext cx="1220287" cy="1212660"/>
          </a:xfrm>
          <a:prstGeom prst="rect">
            <a:avLst/>
          </a:prstGeom>
          <a:noFill/>
        </p:spPr>
      </p:pic>
      <p:pic>
        <p:nvPicPr>
          <p:cNvPr id="1030" name="Picture 6" descr="C:\Documents and Settings\Admin\Мои документы\Мои рисунки\в.bmp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857884" y="2714620"/>
            <a:ext cx="1285884" cy="1439719"/>
          </a:xfrm>
          <a:prstGeom prst="rect">
            <a:avLst/>
          </a:prstGeom>
          <a:noFill/>
        </p:spPr>
      </p:pic>
    </p:spTree>
  </p:cSld>
  <p:clrMapOvr>
    <a:masterClrMapping/>
  </p:clrMapOvr>
  <p:transition>
    <p:sndAc>
      <p:endSnd/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В   питомнике   растёт   кедр.</a:t>
            </a:r>
          </a:p>
          <a:p>
            <a:endParaRPr lang="ru-RU" dirty="0" smtClean="0"/>
          </a:p>
          <a:p>
            <a:r>
              <a:rPr lang="ru-RU" dirty="0" smtClean="0"/>
              <a:t>Ребята   выращивают   кедр.</a:t>
            </a:r>
          </a:p>
          <a:p>
            <a:endParaRPr lang="ru-RU" dirty="0" smtClean="0"/>
          </a:p>
          <a:p>
            <a:r>
              <a:rPr lang="ru-RU" dirty="0" smtClean="0"/>
              <a:t>На  кедр  села  сойка.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5940152" y="2564904"/>
            <a:ext cx="8640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084168" y="191683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И.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14" name="Прямая соединительная линия 13"/>
          <p:cNvCxnSpPr/>
          <p:nvPr/>
        </p:nvCxnSpPr>
        <p:spPr>
          <a:xfrm>
            <a:off x="4572000" y="2564904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4572000" y="2708920"/>
            <a:ext cx="11521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>
            <a:off x="1907704" y="3645024"/>
            <a:ext cx="122413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267744" y="2996952"/>
            <a:ext cx="54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012160" y="3068960"/>
            <a:ext cx="4007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В.</a:t>
            </a:r>
            <a:endParaRPr lang="ru-RU" b="1" dirty="0">
              <a:solidFill>
                <a:srgbClr val="C00000"/>
              </a:solidFill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3347864" y="3717032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/>
          <p:cNvCxnSpPr/>
          <p:nvPr/>
        </p:nvCxnSpPr>
        <p:spPr>
          <a:xfrm>
            <a:off x="3347864" y="3861048"/>
            <a:ext cx="2232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>
            <a:off x="4499992" y="4797152"/>
            <a:ext cx="100811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4788024" y="4077072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И.</a:t>
            </a:r>
            <a:endParaRPr lang="ru-RU" dirty="0">
              <a:solidFill>
                <a:srgbClr val="C00000"/>
              </a:solidFill>
            </a:endParaRPr>
          </a:p>
        </p:txBody>
      </p:sp>
      <p:cxnSp>
        <p:nvCxnSpPr>
          <p:cNvPr id="47" name="Прямая соединительная линия 46"/>
          <p:cNvCxnSpPr/>
          <p:nvPr/>
        </p:nvCxnSpPr>
        <p:spPr>
          <a:xfrm>
            <a:off x="3563888" y="4797152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/>
          <p:nvPr/>
        </p:nvCxnSpPr>
        <p:spPr>
          <a:xfrm>
            <a:off x="3563888" y="4941168"/>
            <a:ext cx="7200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 flipH="1">
            <a:off x="2771799" y="4149080"/>
            <a:ext cx="4320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В.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32" grpId="0"/>
      <p:bldP spid="45" grpId="0"/>
      <p:bldP spid="5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455</TotalTime>
  <Words>387</Words>
  <Application>Microsoft Office PowerPoint</Application>
  <PresentationFormat>Экран (4:3)</PresentationFormat>
  <Paragraphs>125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Солнцестояние</vt:lpstr>
      <vt:lpstr>Именительный и Винительный падежи имён существительных</vt:lpstr>
      <vt:lpstr>Изменение имён существительных по падежам </vt:lpstr>
      <vt:lpstr>Именительный и Винительный падежи имён существительных</vt:lpstr>
      <vt:lpstr>В поле</vt:lpstr>
      <vt:lpstr>Слайд 5</vt:lpstr>
      <vt:lpstr>Изменение имён существительных по падежам </vt:lpstr>
      <vt:lpstr>Слайд 7</vt:lpstr>
      <vt:lpstr>Слайд 8</vt:lpstr>
      <vt:lpstr>Слайд 9</vt:lpstr>
      <vt:lpstr>Дополните предложение именами существительными в нужном падеже:</vt:lpstr>
      <vt:lpstr>Как отличить И.п. от В.п. 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Именительный и Винительный падежи имён существительных</dc:title>
  <dc:creator>Надежда</dc:creator>
  <cp:lastModifiedBy>Tata</cp:lastModifiedBy>
  <cp:revision>59</cp:revision>
  <dcterms:created xsi:type="dcterms:W3CDTF">2011-10-08T04:30:59Z</dcterms:created>
  <dcterms:modified xsi:type="dcterms:W3CDTF">2014-01-16T21:19:22Z</dcterms:modified>
</cp:coreProperties>
</file>