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59" r:id="rId3"/>
    <p:sldMasterId id="2147483667" r:id="rId4"/>
    <p:sldMasterId id="2147483669" r:id="rId5"/>
    <p:sldMasterId id="2147483673" r:id="rId6"/>
    <p:sldMasterId id="2147483677" r:id="rId7"/>
    <p:sldMasterId id="2147483681" r:id="rId8"/>
    <p:sldMasterId id="2147483687" r:id="rId9"/>
    <p:sldMasterId id="2147483689" r:id="rId10"/>
    <p:sldMasterId id="2147483691" r:id="rId11"/>
    <p:sldMasterId id="2147483697" r:id="rId12"/>
    <p:sldMasterId id="2147483699" r:id="rId13"/>
    <p:sldMasterId id="2147483701" r:id="rId14"/>
    <p:sldMasterId id="2147483703" r:id="rId15"/>
  </p:sldMasterIdLst>
  <p:sldIdLst>
    <p:sldId id="256" r:id="rId16"/>
    <p:sldId id="334" r:id="rId17"/>
    <p:sldId id="332" r:id="rId18"/>
    <p:sldId id="257" r:id="rId19"/>
    <p:sldId id="264" r:id="rId20"/>
    <p:sldId id="265" r:id="rId21"/>
    <p:sldId id="266" r:id="rId22"/>
    <p:sldId id="267" r:id="rId23"/>
    <p:sldId id="268" r:id="rId24"/>
    <p:sldId id="263" r:id="rId25"/>
    <p:sldId id="269" r:id="rId26"/>
    <p:sldId id="270" r:id="rId27"/>
    <p:sldId id="271" r:id="rId28"/>
    <p:sldId id="272" r:id="rId29"/>
    <p:sldId id="331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333" r:id="rId45"/>
    <p:sldId id="289" r:id="rId46"/>
    <p:sldId id="295" r:id="rId47"/>
    <p:sldId id="297" r:id="rId48"/>
    <p:sldId id="299" r:id="rId49"/>
    <p:sldId id="301" r:id="rId50"/>
    <p:sldId id="304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35" r:id="rId73"/>
    <p:sldId id="328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25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25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B82118-13F3-43CA-B87A-0AFD3F2F4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/>
      <p:bldP spid="2254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5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5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25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25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3F61-A856-4408-897E-9E9C6A0300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65F0-9BF5-408D-BE92-0396043C3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3706-4F11-4207-AA87-F3B88D6CF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AD525F-486D-4BE5-B35E-552DF1CB52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59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176C3-29E3-422F-9ADB-6390FC7EB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3CD40-2DB9-4452-9894-5EB21979D3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66B6-D20B-43AD-BA5F-DD7C200543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BAA6-BC2B-4FA6-9E1F-4ABCC8B87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EE8A-19B8-4394-9A1E-9BA66FE18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2EF52-8B27-41A7-B8B7-66977FDD1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BB4C-B7D9-41D7-B1B3-65F6E06FD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1587-D1BB-49D9-B5A1-326418232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ADC7-8888-4986-9E96-D2269E03B4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F87D-F5E1-491E-A98D-BF1691373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6290E-329A-4469-8B4D-04ADD3E0E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B7448D-B566-4450-8EAD-1D722F2CD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31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8EAD-6853-47F0-8DC6-8CCDFDB9E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294F7-9802-415D-BE08-1D5DC685C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959B-FC27-4EAF-923F-3883E1E14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FAAD6-E566-4FFD-AACB-650DC046C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E6F9C-A28A-42FB-9CFE-6AE43DAF70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CFFD-2CAA-41B9-9428-9C43774AB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63E0DF-D4B9-48FD-A3F8-E31E5706D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86C82-6628-4EE3-8211-E20FF2D93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D757-0B61-40A3-94FC-97C56411A9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A7D59-361A-4655-9F49-5176D7898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F16FC-CBFF-46FE-A4B8-FFC16434D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50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495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95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495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95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95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952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5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95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952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95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322B41-38BE-458C-A9FB-80BC5FEE0A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953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6" grpId="0"/>
      <p:bldP spid="1495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95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78B0-FC2B-407E-9C92-FC389918E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B291-AA74-4EA8-BC4E-FA72BB6B4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7C5E-9EAF-4B14-A1C0-5B98021D2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6589-0A70-4992-B1D2-6FFAC866E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1C9E-FEA0-47C6-BC1B-1084E532C6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66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66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66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84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84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84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84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84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CB529C-6D84-41A1-BB4A-30D8225EA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2" grpId="0"/>
      <p:bldP spid="2684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6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6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368C-654C-40EE-93A1-3E49DD59B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7A8AA-CB76-4FF8-BC77-A4088D790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A07CC-6540-4321-AB1E-B8A962481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E45AE-D3A8-463A-9AC1-A54649C09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242E-15FD-4B96-A7DC-5362BF794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76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77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77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7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77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77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77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BA6DC-63E5-44CC-8E16-E2654114E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7" grpId="0"/>
      <p:bldP spid="15770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770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77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7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9D58F0-30FE-4F85-8209-D3D6A67A8B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A09A49-5476-443A-A050-B23A79CB8C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C91FF-B7CC-445C-A736-7E7066DCA0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F31F9-350C-4633-A20B-044763D539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0B486D-D3EC-4878-BDE3-0D495C316D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0ACA1-C813-4B69-AAC9-BC38616F9F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C3B16F-54CF-4BD8-AF34-0320E583DC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D1BC79-5AB3-4006-AD47-9BEE195857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6C67AB-29ED-4B5B-8934-5CDF0C0F53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E01B23-C536-4AC8-B790-D2A44249DC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221AD-131A-4FF4-AAC8-9CE85D9856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6384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6384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4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84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6384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6384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6384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85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385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6385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6385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5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5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6385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5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5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6385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6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6386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6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6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6386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6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6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6386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6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7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6387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7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7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6387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7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7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6387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7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7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6388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8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8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6388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8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8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6388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8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6388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9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9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6389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9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9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6389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9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89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6389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9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0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6390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0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0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6390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0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0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6390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0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0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6391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1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1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6391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1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391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1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6391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6391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1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6392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2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2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6392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2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6392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2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6393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3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3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6393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3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6393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3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6393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4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4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6394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4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4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6394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4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394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6394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4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6395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6395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6395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95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395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396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6396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39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97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7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7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AA6962-D08C-4124-839B-63BEF7F3E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5" grpId="0"/>
      <p:bldP spid="16397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3A2BD-6F1B-42D1-93AB-307E5A724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F708E-8FD6-4DEA-BCF9-688A9FD8B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D11DB-6226-4DB9-AF8C-0E4144E77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F57524-53EB-452D-B840-7DF51E6B06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75E1E-EAED-4B23-B490-C65E0A2A1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26E3D-E36B-45AE-8385-1B5147CA4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2B0E9-7E96-4C32-978E-0FA0FAD8DC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3C447-8F41-430A-A5F7-8603B6090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A49F-4E8E-4430-A8A1-6D2937E86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F8C9A-F95C-40D0-87FC-67231AF2C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6D74-949B-4EA6-9751-4EBB93EB21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6EC55-0CF0-4076-A87D-984120299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5028-2561-437D-A985-4970CC7CE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6153-526B-438E-824E-B17F8A3EC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531A29-6DA2-4ED9-B145-C7F12E1096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BFE6-6F0A-4BD3-AF2F-D0C0C65BF3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81242-043A-4935-9C8C-03A87F5D5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5181E-CC91-47C5-9D9A-67E3B43D7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E2CA-BD5E-4C21-B2FD-FCC40AA96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F5550-8394-40E9-8497-47111BCC5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19586-0021-49A4-8B2F-6A6103D81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1A37-B2F8-4899-B6F4-D988D5598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FC0A-E2EB-4B16-8274-D8F43E4ADD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9CD13E-C171-48A7-BF47-5EC29B57BA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9ECD3A-8404-486A-882B-CFC9BA0494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CCA1F8-8C6A-4962-B12A-93450BB82EC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4F317-85D4-4BF4-96BD-A0E3DBABF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8FDE9B-42DE-4BD8-9929-C06B71C60B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09D6A-8BCF-4DC5-8043-9FBB9375EA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8B8516-505B-4576-9958-23F8DC8AE4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020E25-5B19-4576-BB31-F214AC8C12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754325-76D4-45E0-9A12-513C45FA6D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/>
      <p:bldP spid="33811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8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8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8C34-8510-47E7-BCAF-7B1E7AAF6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8BB98-6A00-447B-ADAC-A2B17AC45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6D29-1B8F-4016-A4C5-F3033914D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4AC4A-C725-43B5-981B-F9E6234EB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7A1C-1EF8-48B5-9A85-7474FB04B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BF34-75D5-4159-9301-7D54E5936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20CF2-76E2-4B4F-A465-8F9CEC7255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F70D-9844-4932-ACF4-A64B4071D6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3D983-42EA-4392-96B6-188D7AA96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2B239-915E-4A82-A04C-2C04B6D4C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81EF-64A9-4822-B4D4-74E5514627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B5B44B-30DF-4B16-A216-28B1257E0CD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325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325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6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326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326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7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327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7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327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32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2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26FF3-8D4B-4218-AB8B-62CAB284E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5A986-1852-48A0-9AEF-6693D2B85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18F1-765A-432B-B5CC-18745D8913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37061-BFC8-48C2-83CD-799E2EA0B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7984-5B30-4382-B4F1-9E3329B18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1ACA9-4D10-416F-B046-F0B66B2A0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1EB00-A2BA-4E9B-AB25-60C5ABC6B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F55D-E2B0-4B9D-BC48-A43AFAD26F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ADDE2-D165-4FBF-B520-A12E7979A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DB0-EBE7-4157-96FF-62C27D877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52843-02F6-4FC3-91D4-40793D0ED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9ECB4B-EA40-4C37-BE83-29D0202637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4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7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16203C-D837-44B1-936A-57EBEF6BB4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2F903-D6A6-4DE9-AD03-F955932ACA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D4D42-8165-44A0-9233-54B2973C7E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894C-5813-4A1B-A052-37BB77E97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BDCE1F-BDD5-4ADE-B08A-3F6AA2A2FB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A4B4F-7488-4BC1-B133-7B8B355CD2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FD576-4F77-422A-9380-C6BF295D11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9C0639-61D6-46CD-842A-009DB826AD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9B71D8-BB40-4870-AB97-3A12FEA3DF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D00FD-DE61-4D56-80B9-9E4251372EB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7780F-2AE2-4BB0-961A-987E922919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96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963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96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96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96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96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965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5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965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965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6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7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96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696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9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9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9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7F9D21-6265-4D96-AB7E-D6D002E93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9" grpId="0"/>
      <p:bldP spid="6969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6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4DA9-E0FA-470A-BC71-C69701AA8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72331-4E36-4250-9BC2-37DD179E4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75EFF-4246-4CFA-B088-7C2D04D8E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CDB4-C2F5-4F67-9886-D9B19AFD2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6DDC-DF15-4E51-9C5B-841227E11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27B3-E713-4356-9BCE-26C8BD6FB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B32EC-9339-4C46-B8D2-6D6D5BBBC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7CC9-5102-4184-A8F1-0F4D76A3B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46250-7BE5-4F35-9627-4D47373E1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9CC64-C35F-4121-AF54-897B826A9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B098C-56B4-430D-B7F1-B39B6A55C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19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19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19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19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19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19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5B9DA9-5975-4E21-AD7E-26B66BE28D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6" grpId="0"/>
      <p:bldP spid="8198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9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19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9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DBFD4-5E94-4A28-873C-C98F8F572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7391-7BED-4259-9873-F9AC63E58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EFB2E-A8A0-4733-BB83-2EF9A7CCE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CE564-C388-4616-8576-BA8556748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F654-5318-4AD3-AF1F-D0730A6183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D6A16-1CDC-4383-B79D-AFE510DEE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7569-CB8D-46AA-A6EE-3A88A1F77A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48745-45A2-4767-AF61-196AAEFFD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C7829-A0A0-4EB2-B2C2-6B6D8540F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825F0-F0FF-4052-A078-137293A74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DB193-25E6-4B6F-B9E1-C08C45173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7A0FB9-CE2D-4E9F-A63F-5D4DBF0A4B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EAC7-F83E-4FD7-AA25-72156610A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A2B6BA-D6ED-4339-81EC-4C750C8479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2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42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42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217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F9D2-8ACD-489D-B4A5-110AE396A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5707-E159-4A23-A704-570A7C1084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DB685-9886-4157-BE43-C9AAA637C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92403-1394-481A-BACB-72E5EC223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92D5-3AB4-4F41-9FA5-2F92E0CEC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6A02-130F-449D-B9E7-DF594064F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EAB36-2051-40C6-BB37-6888F40EA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9DCB-88DC-424E-B46C-C821AFC9D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B8317-4A87-4003-B13F-9D9C6D4C0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D9299-4588-4BDA-88C8-230C6A036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44A2-E4B8-49BF-B423-B54F6E354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6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6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6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2EC72B-0644-4169-B95C-8FADC55616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5" grpId="0"/>
      <p:bldP spid="11368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6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6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6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6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C52F-87FB-4547-9772-6F994C304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94E65-FE2C-4F9B-A9FD-52BA1115F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39D3-1EA0-47A3-A8F4-16BEC89052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FF66-3ED7-4276-9234-F23E74223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1FEA-F983-4C35-A828-652CB6015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F30D-223A-43E4-804D-EE59BA38D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55E4E-A2B3-4006-9FA9-C8FEB33F2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C303-D65B-47FF-8B25-44AF5922B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23FAFD-AF79-482E-9BEC-DE7D7DCA107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855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3D0CFD-AE50-46CA-B61B-4DD69102B71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F53941B-CF4A-4118-9773-C76816DD58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2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/>
      <p:bldP spid="1321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84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48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84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84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84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4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84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84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849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49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5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5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85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85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85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1F18D26-8A10-41D8-BA2A-C0DA392CE1C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8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8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8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8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8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2" grpId="0"/>
      <p:bldP spid="14850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85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85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85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85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5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485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F79940-0811-4D1A-8B15-C940CC85BFA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66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6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6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5" grpId="0"/>
      <p:bldP spid="15668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6281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28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8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282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282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8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282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282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283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283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6283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28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3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28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3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28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4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28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4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28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4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28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5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28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5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28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5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28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28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6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28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6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28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6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28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7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28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7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28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7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28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8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28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8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28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8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28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9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28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89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28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8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28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28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6289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28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0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29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0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29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0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29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1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29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1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29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1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29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1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29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2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29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2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29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92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29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9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29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3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95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29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95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9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9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9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27FF820-73AD-44F0-94F4-B6B029E05C7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53" grpId="0"/>
      <p:bldP spid="16295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56E99-55EA-4BB7-B350-8F1F4D2555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32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32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32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32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32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32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7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8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81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86655E-3459-48D1-BCE4-1343EFDBB3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81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82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82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82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5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2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8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8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8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8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8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8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8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82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D03631F-CDF8-48B8-A4B0-874A322877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  <p:bldP spid="3279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9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8082EB6-51A3-46CF-A9E4-D14EBDEC16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22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24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224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22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2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225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22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226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22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26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226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22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226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22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22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DFC2BC3-CCC8-4B13-8D3E-C066268AEA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735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6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861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861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86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86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861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61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6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862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2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2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2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863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863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3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4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5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5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5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65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865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5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6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6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866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6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6866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86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686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9D8D8F7-CA57-46D4-B898-6B7BDF8383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5" grpId="0"/>
      <p:bldP spid="68666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6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6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6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6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6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09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9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09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09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09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09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09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09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09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621418E-C8D8-48F7-AB45-A7E76A7E74A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85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3" grpId="0"/>
      <p:bldP spid="8096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9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9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9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9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96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9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030194-30B5-4833-8DF9-1A11F6CEAB6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5B7BDC7-E677-462B-B1C3-7F3000038A2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1" grpId="0"/>
      <p:bldP spid="11266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9.jpeg"/><Relationship Id="rId17" Type="http://schemas.openxmlformats.org/officeDocument/2006/relationships/image" Target="../media/image24.jpeg"/><Relationship Id="rId2" Type="http://schemas.openxmlformats.org/officeDocument/2006/relationships/image" Target="../media/image10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.jpeg"/><Relationship Id="rId5" Type="http://schemas.openxmlformats.org/officeDocument/2006/relationships/image" Target="../media/image41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48.xml"/><Relationship Id="rId26" Type="http://schemas.openxmlformats.org/officeDocument/2006/relationships/slide" Target="slide56.xml"/><Relationship Id="rId3" Type="http://schemas.openxmlformats.org/officeDocument/2006/relationships/slide" Target="slide33.xml"/><Relationship Id="rId21" Type="http://schemas.openxmlformats.org/officeDocument/2006/relationships/slide" Target="slide51.xml"/><Relationship Id="rId7" Type="http://schemas.openxmlformats.org/officeDocument/2006/relationships/slide" Target="slide37.xml"/><Relationship Id="rId12" Type="http://schemas.openxmlformats.org/officeDocument/2006/relationships/slide" Target="slide42.xml"/><Relationship Id="rId17" Type="http://schemas.openxmlformats.org/officeDocument/2006/relationships/slide" Target="slide47.xml"/><Relationship Id="rId25" Type="http://schemas.openxmlformats.org/officeDocument/2006/relationships/slide" Target="slide55.xml"/><Relationship Id="rId2" Type="http://schemas.openxmlformats.org/officeDocument/2006/relationships/slide" Target="slide32.xml"/><Relationship Id="rId16" Type="http://schemas.openxmlformats.org/officeDocument/2006/relationships/slide" Target="slide46.xml"/><Relationship Id="rId20" Type="http://schemas.openxmlformats.org/officeDocument/2006/relationships/slide" Target="slide50.xml"/><Relationship Id="rId1" Type="http://schemas.openxmlformats.org/officeDocument/2006/relationships/slideLayout" Target="../slideLayouts/slideLayout79.x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24" Type="http://schemas.openxmlformats.org/officeDocument/2006/relationships/slide" Target="slide54.xml"/><Relationship Id="rId5" Type="http://schemas.openxmlformats.org/officeDocument/2006/relationships/slide" Target="slide35.xml"/><Relationship Id="rId15" Type="http://schemas.openxmlformats.org/officeDocument/2006/relationships/slide" Target="slide45.xml"/><Relationship Id="rId23" Type="http://schemas.openxmlformats.org/officeDocument/2006/relationships/slide" Target="slide53.xml"/><Relationship Id="rId10" Type="http://schemas.openxmlformats.org/officeDocument/2006/relationships/slide" Target="slide40.xml"/><Relationship Id="rId19" Type="http://schemas.openxmlformats.org/officeDocument/2006/relationships/slide" Target="slide49.xml"/><Relationship Id="rId4" Type="http://schemas.openxmlformats.org/officeDocument/2006/relationships/slide" Target="slide34.xml"/><Relationship Id="rId9" Type="http://schemas.openxmlformats.org/officeDocument/2006/relationships/slide" Target="slide39.xml"/><Relationship Id="rId14" Type="http://schemas.openxmlformats.org/officeDocument/2006/relationships/slide" Target="slide44.xml"/><Relationship Id="rId22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0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0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0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1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18" Type="http://schemas.openxmlformats.org/officeDocument/2006/relationships/image" Target="../media/image33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62.jpeg"/><Relationship Id="rId20" Type="http://schemas.openxmlformats.org/officeDocument/2006/relationships/image" Target="../media/image10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11" Type="http://schemas.openxmlformats.org/officeDocument/2006/relationships/image" Target="../media/image57.jpeg"/><Relationship Id="rId5" Type="http://schemas.openxmlformats.org/officeDocument/2006/relationships/image" Target="../media/image54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4.jpeg"/><Relationship Id="rId4" Type="http://schemas.openxmlformats.org/officeDocument/2006/relationships/image" Target="../media/image16.jpeg"/><Relationship Id="rId9" Type="http://schemas.openxmlformats.org/officeDocument/2006/relationships/image" Target="../media/image24.jpeg"/><Relationship Id="rId14" Type="http://schemas.openxmlformats.org/officeDocument/2006/relationships/image" Target="../media/image6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497888" cy="3384550"/>
          </a:xfrm>
        </p:spPr>
        <p:txBody>
          <a:bodyPr/>
          <a:lstStyle/>
          <a:p>
            <a:r>
              <a:rPr lang="ru-RU" b="1">
                <a:latin typeface="Bauhaus 93" pitchFamily="82" charset="0"/>
              </a:rPr>
              <a:t> </a:t>
            </a:r>
            <a:r>
              <a:rPr lang="ru-RU" sz="6000" b="1">
                <a:latin typeface="Bauhaus 93" pitchFamily="82" charset="0"/>
              </a:rPr>
              <a:t>«КЛАСС МЛЕКОПИТАЮЩИЕ»</a:t>
            </a:r>
          </a:p>
        </p:txBody>
      </p:sp>
      <p:pic>
        <p:nvPicPr>
          <p:cNvPr id="2052" name="Picture 4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33900"/>
            <a:ext cx="2905125" cy="2324100"/>
          </a:xfrm>
          <a:prstGeom prst="rect">
            <a:avLst/>
          </a:prstGeom>
          <a:noFill/>
        </p:spPr>
      </p:pic>
      <p:pic>
        <p:nvPicPr>
          <p:cNvPr id="2053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19100"/>
            <a:ext cx="2376488" cy="1792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«Копытные»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/>
              <a:t>10. В какой стране коров не только нельзя кушать, но и просто обижать? Они там священные животные.</a:t>
            </a:r>
          </a:p>
        </p:txBody>
      </p:sp>
      <p:sp>
        <p:nvSpPr>
          <p:cNvPr id="204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661025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 descr="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92600"/>
            <a:ext cx="2916238" cy="1982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«Копытные»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20. Какое единственное достоинство видели люди в лошади четыреста веков назад?</a:t>
            </a:r>
          </a:p>
        </p:txBody>
      </p:sp>
      <p:sp>
        <p:nvSpPr>
          <p:cNvPr id="358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661025"/>
            <a:ext cx="647700" cy="504825"/>
          </a:xfrm>
          <a:prstGeom prst="leftArrow">
            <a:avLst>
              <a:gd name="adj1" fmla="val 50000"/>
              <a:gd name="adj2" fmla="val 32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510088"/>
            <a:ext cx="3040062" cy="2027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«Копытные»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/>
              <a:t>30. «Аукцион».</a:t>
            </a:r>
          </a:p>
          <a:p>
            <a:pPr algn="ctr">
              <a:buFont typeface="Wingdings" pitchFamily="2" charset="2"/>
              <a:buNone/>
            </a:pPr>
            <a:r>
              <a:rPr lang="ru-RU" sz="4000"/>
              <a:t>В Древнем Риме это африканское животное называли «гиппотигр», или лошадь-тигр. О ком речь?</a:t>
            </a:r>
          </a:p>
        </p:txBody>
      </p:sp>
      <p:sp>
        <p:nvSpPr>
          <p:cNvPr id="368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805488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«Копытные»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/>
              <a:t>40. Каких домашних животных, погубивших растительность во многих странах Средиземноморья, по праву называют «рогатой саранчой»?</a:t>
            </a:r>
          </a:p>
        </p:txBody>
      </p:sp>
      <p:sp>
        <p:nvSpPr>
          <p:cNvPr id="3789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734050"/>
            <a:ext cx="719137" cy="503238"/>
          </a:xfrm>
          <a:prstGeom prst="leftArrow">
            <a:avLst>
              <a:gd name="adj1" fmla="val 50000"/>
              <a:gd name="adj2" fmla="val 35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«Копытные»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/>
              <a:t>50. В 1827 г. в Париже возникла мода на длинную обнаженную шею после того, как королю подарили необычное животное. Какое?</a:t>
            </a:r>
          </a:p>
        </p:txBody>
      </p:sp>
      <p:sp>
        <p:nvSpPr>
          <p:cNvPr id="389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734050"/>
            <a:ext cx="719137" cy="503238"/>
          </a:xfrm>
          <a:prstGeom prst="leftArrow">
            <a:avLst>
              <a:gd name="adj1" fmla="val 50000"/>
              <a:gd name="adj2" fmla="val 35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«Самый…»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10. Назовите самое крупное животное, обитающее в наши дни на Земле.</a:t>
            </a:r>
          </a:p>
        </p:txBody>
      </p:sp>
      <p:sp>
        <p:nvSpPr>
          <p:cNvPr id="1853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805488"/>
            <a:ext cx="792163" cy="431800"/>
          </a:xfrm>
          <a:prstGeom prst="lef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«Самый…»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20. «Кот в мешке».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Категория «Кто раньше?» -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 30 баллов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Кто раньше появляется весной – летучие мыши или летающие насекомые?</a:t>
            </a:r>
          </a:p>
        </p:txBody>
      </p:sp>
      <p:sp>
        <p:nvSpPr>
          <p:cNvPr id="4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734050"/>
            <a:ext cx="720725" cy="503238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1830388" cy="23479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«Самый…»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30. Какое млекопитающее является самым маленьким?</a:t>
            </a:r>
          </a:p>
        </p:txBody>
      </p:sp>
      <p:sp>
        <p:nvSpPr>
          <p:cNvPr id="4506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805488"/>
            <a:ext cx="792163" cy="431800"/>
          </a:xfrm>
          <a:prstGeom prst="lef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62" name="Picture 6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149725"/>
            <a:ext cx="1639888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«Самый…»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40. Какой хищный зверь на Земле самый крупный?</a:t>
            </a:r>
          </a:p>
        </p:txBody>
      </p:sp>
      <p:sp>
        <p:nvSpPr>
          <p:cNvPr id="460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661025"/>
            <a:ext cx="720725" cy="576263"/>
          </a:xfrm>
          <a:prstGeom prst="lef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«Самый…»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50. Назовите самого быстрого бегуна на нашей планете.</a:t>
            </a:r>
          </a:p>
        </p:txBody>
      </p:sp>
      <p:sp>
        <p:nvSpPr>
          <p:cNvPr id="4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5661025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22213" name="Picture 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2039937" cy="1536700"/>
          </a:xfrm>
          <a:prstGeom prst="rect">
            <a:avLst/>
          </a:prstGeom>
          <a:noFill/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412875"/>
            <a:ext cx="21209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5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916113"/>
            <a:ext cx="1584325" cy="1584325"/>
          </a:xfrm>
          <a:prstGeom prst="rect">
            <a:avLst/>
          </a:prstGeom>
          <a:noFill/>
        </p:spPr>
      </p:pic>
      <p:pic>
        <p:nvPicPr>
          <p:cNvPr id="222216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716338"/>
            <a:ext cx="2160588" cy="1328737"/>
          </a:xfrm>
          <a:prstGeom prst="rect">
            <a:avLst/>
          </a:prstGeom>
          <a:noFill/>
        </p:spPr>
      </p:pic>
      <p:pic>
        <p:nvPicPr>
          <p:cNvPr id="222217" name="Picture 9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276475"/>
            <a:ext cx="2017713" cy="1614488"/>
          </a:xfrm>
          <a:prstGeom prst="rect">
            <a:avLst/>
          </a:prstGeom>
          <a:noFill/>
        </p:spPr>
      </p:pic>
      <p:pic>
        <p:nvPicPr>
          <p:cNvPr id="222219" name="Picture 11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2997200"/>
            <a:ext cx="1331912" cy="1800225"/>
          </a:xfrm>
          <a:prstGeom prst="rect">
            <a:avLst/>
          </a:prstGeom>
          <a:noFill/>
        </p:spPr>
      </p:pic>
      <p:pic>
        <p:nvPicPr>
          <p:cNvPr id="222220" name="Picture 12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333375"/>
            <a:ext cx="1905000" cy="1422400"/>
          </a:xfrm>
          <a:prstGeom prst="rect">
            <a:avLst/>
          </a:prstGeom>
          <a:noFill/>
        </p:spPr>
      </p:pic>
      <p:pic>
        <p:nvPicPr>
          <p:cNvPr id="222224" name="Picture 16" descr="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868863"/>
            <a:ext cx="2155825" cy="1612900"/>
          </a:xfrm>
          <a:prstGeom prst="rect">
            <a:avLst/>
          </a:prstGeom>
          <a:noFill/>
        </p:spPr>
      </p:pic>
      <p:pic>
        <p:nvPicPr>
          <p:cNvPr id="222225" name="Picture 17" descr="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333375"/>
            <a:ext cx="2005013" cy="1509713"/>
          </a:xfrm>
          <a:prstGeom prst="rect">
            <a:avLst/>
          </a:prstGeom>
          <a:noFill/>
        </p:spPr>
      </p:pic>
      <p:pic>
        <p:nvPicPr>
          <p:cNvPr id="222226" name="Picture 18" descr="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5084763"/>
            <a:ext cx="2016125" cy="1338262"/>
          </a:xfrm>
          <a:prstGeom prst="rect">
            <a:avLst/>
          </a:prstGeom>
          <a:noFill/>
        </p:spPr>
      </p:pic>
      <p:pic>
        <p:nvPicPr>
          <p:cNvPr id="222227" name="Picture 19" descr="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5825" y="1685925"/>
            <a:ext cx="1657350" cy="1249363"/>
          </a:xfrm>
          <a:prstGeom prst="rect">
            <a:avLst/>
          </a:prstGeom>
          <a:noFill/>
        </p:spPr>
      </p:pic>
      <p:pic>
        <p:nvPicPr>
          <p:cNvPr id="222228" name="Picture 20" descr="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4724400"/>
            <a:ext cx="2519362" cy="1674813"/>
          </a:xfrm>
          <a:prstGeom prst="rect">
            <a:avLst/>
          </a:prstGeom>
          <a:noFill/>
        </p:spPr>
      </p:pic>
      <p:pic>
        <p:nvPicPr>
          <p:cNvPr id="222229" name="Picture 21" descr="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27313" y="0"/>
            <a:ext cx="2049462" cy="1544638"/>
          </a:xfrm>
          <a:prstGeom prst="rect">
            <a:avLst/>
          </a:prstGeom>
          <a:noFill/>
        </p:spPr>
      </p:pic>
      <p:pic>
        <p:nvPicPr>
          <p:cNvPr id="222231" name="Picture 23" descr="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4149725"/>
            <a:ext cx="1944688" cy="1465263"/>
          </a:xfrm>
          <a:prstGeom prst="rect">
            <a:avLst/>
          </a:prstGeom>
          <a:noFill/>
        </p:spPr>
      </p:pic>
      <p:pic>
        <p:nvPicPr>
          <p:cNvPr id="222232" name="Picture 24" descr="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40425" y="2565400"/>
            <a:ext cx="1506538" cy="1944688"/>
          </a:xfrm>
          <a:prstGeom prst="rect">
            <a:avLst/>
          </a:prstGeom>
          <a:noFill/>
        </p:spPr>
      </p:pic>
      <p:pic>
        <p:nvPicPr>
          <p:cNvPr id="222233" name="Picture 25" descr="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1050" y="3141663"/>
            <a:ext cx="2160588" cy="1598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Категория «Двойная жизнь животных»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8002587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10. Как называют специальную сумку с лямками для переноса младенцев?</a:t>
            </a:r>
          </a:p>
        </p:txBody>
      </p:sp>
      <p:sp>
        <p:nvSpPr>
          <p:cNvPr id="563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229225"/>
            <a:ext cx="792162" cy="504825"/>
          </a:xfrm>
          <a:prstGeom prst="lef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Категория «Двойная жизнь животных»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20. Как называют любителя зимнего плавания?</a:t>
            </a:r>
          </a:p>
        </p:txBody>
      </p:sp>
      <p:sp>
        <p:nvSpPr>
          <p:cNvPr id="6349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445125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3493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2413000" cy="1647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Категория «Двойная жизнь животных»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r">
              <a:buFont typeface="Wingdings" pitchFamily="2" charset="2"/>
              <a:buNone/>
            </a:pPr>
            <a:r>
              <a:rPr lang="ru-RU" sz="4400"/>
              <a:t>30. Как по-другому называют </a:t>
            </a:r>
          </a:p>
          <a:p>
            <a:pPr algn="r">
              <a:buFont typeface="Wingdings" pitchFamily="2" charset="2"/>
              <a:buNone/>
            </a:pPr>
            <a:r>
              <a:rPr lang="ru-RU" sz="4400"/>
              <a:t>пешеходный переход?</a:t>
            </a:r>
          </a:p>
        </p:txBody>
      </p:sp>
      <p:sp>
        <p:nvSpPr>
          <p:cNvPr id="645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373688"/>
            <a:ext cx="647700" cy="503237"/>
          </a:xfrm>
          <a:prstGeom prst="left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17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36725"/>
            <a:ext cx="2952750" cy="2225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Категория «Двойная жизнь животных»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40. Как называют приспособления для лазания по столбам, надевающиеся на ноги электромонтера?</a:t>
            </a:r>
          </a:p>
        </p:txBody>
      </p:sp>
      <p:sp>
        <p:nvSpPr>
          <p:cNvPr id="655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373688"/>
            <a:ext cx="720725" cy="503237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Категория «Двойная жизнь животных»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50. «Аукцион».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Как называют промежуточную опору моста?</a:t>
            </a:r>
          </a:p>
        </p:txBody>
      </p:sp>
      <p:sp>
        <p:nvSpPr>
          <p:cNvPr id="665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445125"/>
            <a:ext cx="647700" cy="504825"/>
          </a:xfrm>
          <a:prstGeom prst="leftArrow">
            <a:avLst>
              <a:gd name="adj1" fmla="val 50000"/>
              <a:gd name="adj2" fmla="val 32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65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2447925" cy="1631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900" b="1"/>
              <a:t>Категория «Сюрприз»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 sz="4400"/>
              <a:t>10. Под каким деревом сидит заяц во время дождя?</a:t>
            </a:r>
          </a:p>
        </p:txBody>
      </p:sp>
      <p:sp>
        <p:nvSpPr>
          <p:cNvPr id="675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445125"/>
            <a:ext cx="865187" cy="576263"/>
          </a:xfrm>
          <a:prstGeom prst="leftArrow">
            <a:avLst>
              <a:gd name="adj1" fmla="val 50000"/>
              <a:gd name="adj2" fmla="val 3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589" name="Picture 5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40225"/>
            <a:ext cx="2808287" cy="2097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900" b="1"/>
              <a:t>Категория «Сюрприз»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 sz="4400"/>
              <a:t>20. По чему собака бегает?</a:t>
            </a:r>
          </a:p>
        </p:txBody>
      </p:sp>
      <p:sp>
        <p:nvSpPr>
          <p:cNvPr id="716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5661025"/>
            <a:ext cx="790575" cy="504825"/>
          </a:xfrm>
          <a:prstGeom prst="leftArrow">
            <a:avLst>
              <a:gd name="adj1" fmla="val 50000"/>
              <a:gd name="adj2" fmla="val 391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5" name="Picture 5" descr="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306888"/>
            <a:ext cx="2614613" cy="1970087"/>
          </a:xfrm>
          <a:prstGeom prst="rect">
            <a:avLst/>
          </a:prstGeom>
          <a:noFill/>
        </p:spPr>
      </p:pic>
      <p:pic>
        <p:nvPicPr>
          <p:cNvPr id="71686" name="Picture 6" descr="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2376488" cy="179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900" b="1"/>
              <a:t>Категория «Сюрприз»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 sz="4400"/>
              <a:t>30. Когда лисе исполнится 5 лет, что будет дальше?</a:t>
            </a:r>
          </a:p>
        </p:txBody>
      </p:sp>
      <p:sp>
        <p:nvSpPr>
          <p:cNvPr id="727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734050"/>
            <a:ext cx="792162" cy="431800"/>
          </a:xfrm>
          <a:prstGeom prst="lef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709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437063"/>
            <a:ext cx="2770188" cy="1643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900" b="1"/>
              <a:t>Категория «Сюрприз»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/>
              <a:t>40. «Кот в мешке».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/>
              <a:t>Категория «Одно имя на двоих» - 60 баллов.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/>
              <a:t>Так называется не только начальный отдел желудка коровы, но и след от листа на побеге растения.</a:t>
            </a:r>
          </a:p>
        </p:txBody>
      </p:sp>
      <p:sp>
        <p:nvSpPr>
          <p:cNvPr id="7373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876925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4" name="Picture 6" descr="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5272088"/>
            <a:ext cx="2087563" cy="1385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900" b="1"/>
              <a:t>Категория «Сюрприз»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 sz="4400"/>
              <a:t>50. Что есть у медведей и нет больше ни у каких животных?</a:t>
            </a:r>
          </a:p>
        </p:txBody>
      </p:sp>
      <p:sp>
        <p:nvSpPr>
          <p:cNvPr id="747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661025"/>
            <a:ext cx="719137" cy="576263"/>
          </a:xfrm>
          <a:prstGeom prst="leftArrow">
            <a:avLst>
              <a:gd name="adj1" fmla="val 50000"/>
              <a:gd name="adj2" fmla="val 3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57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860800"/>
            <a:ext cx="1982788" cy="223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Категории первого раунда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/>
              <a:t>Пословицы и поговорки</a:t>
            </a:r>
          </a:p>
          <a:p>
            <a:pPr algn="ctr"/>
            <a:r>
              <a:rPr lang="ru-RU" sz="4400"/>
              <a:t>Копытные</a:t>
            </a:r>
          </a:p>
          <a:p>
            <a:r>
              <a:rPr lang="ru-RU" sz="4400"/>
              <a:t>Самый, самый, самый…</a:t>
            </a:r>
          </a:p>
          <a:p>
            <a:pPr algn="ctr"/>
            <a:r>
              <a:rPr lang="ru-RU" sz="4400"/>
              <a:t>Двойная жизнь животных</a:t>
            </a:r>
          </a:p>
          <a:p>
            <a:pPr algn="ctr"/>
            <a:r>
              <a:rPr lang="ru-RU" sz="4400"/>
              <a:t>Сюрприз</a:t>
            </a:r>
          </a:p>
        </p:txBody>
      </p:sp>
      <p:pic>
        <p:nvPicPr>
          <p:cNvPr id="204804" name="Picture 4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941888"/>
            <a:ext cx="1905000" cy="1270000"/>
          </a:xfrm>
          <a:prstGeom prst="rect">
            <a:avLst/>
          </a:prstGeom>
          <a:noFill/>
        </p:spPr>
      </p:pic>
      <p:pic>
        <p:nvPicPr>
          <p:cNvPr id="204805" name="Picture 5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941888"/>
            <a:ext cx="2051050" cy="1544637"/>
          </a:xfrm>
          <a:prstGeom prst="rect">
            <a:avLst/>
          </a:prstGeom>
          <a:noFill/>
        </p:spPr>
      </p:pic>
      <p:pic>
        <p:nvPicPr>
          <p:cNvPr id="204806" name="Picture 6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276475"/>
            <a:ext cx="1905000" cy="1435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Категории второго раунда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/>
              <a:t>Хвосты</a:t>
            </a:r>
          </a:p>
          <a:p>
            <a:pPr algn="ctr"/>
            <a:r>
              <a:rPr lang="ru-RU" sz="4400"/>
              <a:t>Хоботные</a:t>
            </a:r>
          </a:p>
          <a:p>
            <a:pPr algn="ctr"/>
            <a:r>
              <a:rPr lang="ru-RU" sz="4400"/>
              <a:t>Кошки и мышки</a:t>
            </a:r>
          </a:p>
          <a:p>
            <a:pPr algn="ctr"/>
            <a:r>
              <a:rPr lang="ru-RU" sz="4400"/>
              <a:t>Хищники</a:t>
            </a:r>
          </a:p>
          <a:p>
            <a:pPr algn="ctr"/>
            <a:r>
              <a:rPr lang="ru-RU" sz="4400"/>
              <a:t>Сказки</a:t>
            </a:r>
          </a:p>
        </p:txBody>
      </p:sp>
      <p:pic>
        <p:nvPicPr>
          <p:cNvPr id="221188" name="Picture 4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1943100" cy="1463675"/>
          </a:xfrm>
          <a:prstGeom prst="rect">
            <a:avLst/>
          </a:prstGeom>
          <a:noFill/>
        </p:spPr>
      </p:pic>
      <p:pic>
        <p:nvPicPr>
          <p:cNvPr id="221189" name="Picture 5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076700"/>
            <a:ext cx="1905000" cy="1803400"/>
          </a:xfrm>
          <a:prstGeom prst="rect">
            <a:avLst/>
          </a:prstGeom>
          <a:noFill/>
        </p:spPr>
      </p:pic>
      <p:pic>
        <p:nvPicPr>
          <p:cNvPr id="221190" name="Picture 6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81525"/>
            <a:ext cx="1914525" cy="2159000"/>
          </a:xfrm>
          <a:prstGeom prst="rect">
            <a:avLst/>
          </a:prstGeom>
          <a:noFill/>
        </p:spPr>
      </p:pic>
      <p:pic>
        <p:nvPicPr>
          <p:cNvPr id="221191" name="Picture 7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484313"/>
            <a:ext cx="2149475" cy="1619250"/>
          </a:xfrm>
          <a:prstGeom prst="rect">
            <a:avLst/>
          </a:prstGeom>
          <a:noFill/>
        </p:spPr>
      </p:pic>
      <p:pic>
        <p:nvPicPr>
          <p:cNvPr id="221192" name="Picture 8" descr="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125538"/>
            <a:ext cx="2089150" cy="157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Второй раунд</a:t>
            </a:r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3684590"/>
        </p:xfrm>
        <a:graphic>
          <a:graphicData uri="http://schemas.openxmlformats.org/drawingml/2006/table">
            <a:tbl>
              <a:tblPr/>
              <a:tblGrid>
                <a:gridCol w="3549650"/>
                <a:gridCol w="1008063"/>
                <a:gridCol w="1008062"/>
                <a:gridCol w="1009650"/>
                <a:gridCol w="1008063"/>
                <a:gridCol w="95726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Хвосты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60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Хоботные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60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Кошки и мышки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60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Хищники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60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Сказки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2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3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4" action="ppaction://hlinksldjump"/>
                        </a:rPr>
                        <a:t>60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5" action="ppaction://hlinksldjump"/>
                        </a:rPr>
                        <a:t>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6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«Хвосты»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20. Хвост этот, пожалуй, самый пушистый и красивый среди всех хвостов хищных зверей.</a:t>
            </a:r>
          </a:p>
        </p:txBody>
      </p:sp>
      <p:sp>
        <p:nvSpPr>
          <p:cNvPr id="9216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05488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«Хвосты»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40. Хвост этот похож на хлыст, им удобно отгонять кусачих насекомых.</a:t>
            </a:r>
          </a:p>
        </p:txBody>
      </p:sp>
      <p:sp>
        <p:nvSpPr>
          <p:cNvPr id="972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734050"/>
            <a:ext cx="792163" cy="503238"/>
          </a:xfrm>
          <a:prstGeom prst="left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«Хвосты»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60. «Аукцион».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Своему хозяину – довольно крупному животному и отличному прыгуну – хвост служит не только для поддержания равновесия в прыжке, но и как опора при стоянии.</a:t>
            </a:r>
          </a:p>
        </p:txBody>
      </p:sp>
      <p:sp>
        <p:nvSpPr>
          <p:cNvPr id="993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949950"/>
            <a:ext cx="792162" cy="431800"/>
          </a:xfrm>
          <a:prstGeom prst="left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«Хвосты»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/>
              <a:t>80. «Кот в мешке». Категория «Кое-что о рекламе» - 50 баллов.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400"/>
              <a:t>Какое художественное произведение о кошках может служить рекламой страхования жилища?</a:t>
            </a:r>
          </a:p>
        </p:txBody>
      </p:sp>
      <p:sp>
        <p:nvSpPr>
          <p:cNvPr id="1013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876925"/>
            <a:ext cx="720725" cy="431800"/>
          </a:xfrm>
          <a:prstGeom prst="lef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«Хвосты»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100. Этот хвост дал название женской прическе. И сам хвост расчесывают, подстригают, завивают и заплетают в косы .</a:t>
            </a:r>
          </a:p>
        </p:txBody>
      </p:sp>
      <p:sp>
        <p:nvSpPr>
          <p:cNvPr id="1065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05488"/>
            <a:ext cx="719137" cy="431800"/>
          </a:xfrm>
          <a:prstGeom prst="left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«Хоботные»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20. Что представляет собой хобот слона?</a:t>
            </a:r>
          </a:p>
        </p:txBody>
      </p:sp>
      <p:sp>
        <p:nvSpPr>
          <p:cNvPr id="1157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9750" y="5876925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5717" name="Picture 5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149725"/>
            <a:ext cx="27305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«Хоботные»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40. Какая часть тела слона играет роль автомобильного радиатора?</a:t>
            </a:r>
          </a:p>
        </p:txBody>
      </p:sp>
      <p:sp>
        <p:nvSpPr>
          <p:cNvPr id="1177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876925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7765" name="Picture 5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6188"/>
            <a:ext cx="3344862" cy="25193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«Хоботные»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60. «Кот в мешке».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Категория «Зачем яблоки?» -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40 баллов.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Еж питается насекомыми,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червями, но иногда можно видеть, как он несет на иголках яблоки, которые никогда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не ест. Для чего он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/>
              <a:t> это делает?</a:t>
            </a:r>
          </a:p>
        </p:txBody>
      </p:sp>
      <p:sp>
        <p:nvSpPr>
          <p:cNvPr id="1187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789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1736725" cy="2305050"/>
          </a:xfrm>
          <a:prstGeom prst="rect">
            <a:avLst/>
          </a:prstGeom>
          <a:noFill/>
        </p:spPr>
      </p:pic>
      <p:pic>
        <p:nvPicPr>
          <p:cNvPr id="118790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724400"/>
            <a:ext cx="1585913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Первый раунд</a:t>
            </a:r>
          </a:p>
        </p:txBody>
      </p:sp>
      <p:graphicFrame>
        <p:nvGraphicFramePr>
          <p:cNvPr id="7245" name="Group 77"/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4311016"/>
        </p:xfrm>
        <a:graphic>
          <a:graphicData uri="http://schemas.openxmlformats.org/drawingml/2006/table">
            <a:tbl>
              <a:tblPr/>
              <a:tblGrid>
                <a:gridCol w="3549650"/>
                <a:gridCol w="1008063"/>
                <a:gridCol w="1008062"/>
                <a:gridCol w="1009650"/>
                <a:gridCol w="1008063"/>
                <a:gridCol w="95726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Пословицы и поговорки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" action="ppaction://hlinksldjump"/>
                        </a:rPr>
                        <a:t>10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3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4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5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6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Копытные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7" action="ppaction://hlinksldjump"/>
                        </a:rPr>
                        <a:t>10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8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9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0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1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Самый, самый, самый…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2" action="ppaction://hlinksldjump"/>
                        </a:rPr>
                        <a:t>10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3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4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5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6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Двойная жизнь животных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7" action="ppaction://hlinksldjump"/>
                        </a:rPr>
                        <a:t>10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8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19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0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1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Сюрприз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2" action="ppaction://hlinksldjump"/>
                        </a:rPr>
                        <a:t>10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3" action="ppaction://hlinksldjump"/>
                        </a:rPr>
                        <a:t>20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4" action="ppaction://hlinksldjump"/>
                        </a:rPr>
                        <a:t>30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5" action="ppaction://hlinksldjump"/>
                        </a:rPr>
                        <a:t>40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hlinkClick r:id="rId26" action="ppaction://hlinksldjump"/>
                        </a:rPr>
                        <a:t>50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«Хоботные»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80. Умеют ли слоны плавать?</a:t>
            </a:r>
          </a:p>
        </p:txBody>
      </p:sp>
      <p:sp>
        <p:nvSpPr>
          <p:cNvPr id="1198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6092825"/>
            <a:ext cx="576262" cy="360363"/>
          </a:xfrm>
          <a:prstGeom prst="lef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9813" name="Picture 5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2376487" cy="1790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«Хоботные»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100. Известно, что слоны наряду с водными ваннами устраивают себе пылевые и грязевые ванны. Для чего они это делают?</a:t>
            </a:r>
          </a:p>
        </p:txBody>
      </p:sp>
      <p:sp>
        <p:nvSpPr>
          <p:cNvPr id="1208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949950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«Кошки и мышки»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20. Какой котик никогда не мурлыкает?</a:t>
            </a:r>
          </a:p>
        </p:txBody>
      </p:sp>
      <p:sp>
        <p:nvSpPr>
          <p:cNvPr id="1218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734050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«Кошки и мышки»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40. Каких мышек не едят кошки?</a:t>
            </a:r>
          </a:p>
        </p:txBody>
      </p:sp>
      <p:sp>
        <p:nvSpPr>
          <p:cNvPr id="1269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9750" y="5805488"/>
            <a:ext cx="576263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6981" name="Picture 5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903663"/>
            <a:ext cx="2808288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«Кошки и мышки»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60. Какому сказочному персонажу в конце 2003 г. был открыт памятник в городе Воронеже на улице Лизюкова?</a:t>
            </a:r>
          </a:p>
        </p:txBody>
      </p:sp>
      <p:sp>
        <p:nvSpPr>
          <p:cNvPr id="1280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734050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«Кошки и мышки»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80. «Аукцион».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Как изменится погода, если кошка сворачивается во сне клубочком?</a:t>
            </a:r>
          </a:p>
        </p:txBody>
      </p:sp>
      <p:sp>
        <p:nvSpPr>
          <p:cNvPr id="12902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734050"/>
            <a:ext cx="574675" cy="358775"/>
          </a:xfrm>
          <a:prstGeom prst="leftArrow">
            <a:avLst>
              <a:gd name="adj1" fmla="val 50000"/>
              <a:gd name="adj2" fmla="val 40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9029" name="Picture 5" descr="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2232025" cy="1681162"/>
          </a:xfrm>
          <a:prstGeom prst="rect">
            <a:avLst/>
          </a:prstGeom>
          <a:noFill/>
        </p:spPr>
      </p:pic>
      <p:pic>
        <p:nvPicPr>
          <p:cNvPr id="129030" name="Picture 6" descr="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941888"/>
            <a:ext cx="2376487" cy="17891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Категория «Кошки и мышки»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/>
              <a:t>100. Поймав мышку, кошка часто играет с ней, прежде чем убить и съесть. Зачем?</a:t>
            </a:r>
          </a:p>
        </p:txBody>
      </p:sp>
      <p:sp>
        <p:nvSpPr>
          <p:cNvPr id="1300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661025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0053" name="Picture 5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076700"/>
            <a:ext cx="2735263" cy="2533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Категория «Хищники»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/>
              <a:t>20. Это животное с трудом поддается дрессировке. Даже Дуров отказался его дрессировать, одному Куклачеву удалось добиться успеха. Что это за животное?</a:t>
            </a:r>
          </a:p>
        </p:txBody>
      </p:sp>
      <p:sp>
        <p:nvSpPr>
          <p:cNvPr id="1310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6021388"/>
            <a:ext cx="576262" cy="360362"/>
          </a:xfrm>
          <a:prstGeom prst="lef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Категория «Хищники»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400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4000"/>
              <a:t>40. Вопреки общему заблуждению лисице редко удается догнать его и полакомиться, разве что на детеныша случайно нападет. О каком «живом лакомстве» идет речь?</a:t>
            </a:r>
          </a:p>
        </p:txBody>
      </p:sp>
      <p:sp>
        <p:nvSpPr>
          <p:cNvPr id="1341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876925"/>
            <a:ext cx="504825" cy="360363"/>
          </a:xfrm>
          <a:prstGeom prst="lef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4149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2843213" cy="168751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Категория «Хищники»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r">
              <a:buFont typeface="Wingdings" pitchFamily="2" charset="2"/>
              <a:buNone/>
            </a:pPr>
            <a:r>
              <a:rPr lang="ru-RU" sz="4400"/>
              <a:t>60. Почему все дикие и домашние кошки гораздо чистоплотнее собак, волков, лисиц?</a:t>
            </a:r>
          </a:p>
        </p:txBody>
      </p:sp>
      <p:sp>
        <p:nvSpPr>
          <p:cNvPr id="1351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574675" cy="360363"/>
          </a:xfrm>
          <a:prstGeom prst="leftArrow">
            <a:avLst>
              <a:gd name="adj1" fmla="val 50000"/>
              <a:gd name="adj2" fmla="val 3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5173" name="Picture 5" descr="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244951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Категория «Пословицы и поговорки»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sz="4400"/>
              <a:t>10. Кого ноги кормят?</a:t>
            </a:r>
          </a:p>
        </p:txBody>
      </p:sp>
      <p:sp>
        <p:nvSpPr>
          <p:cNvPr id="245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734050"/>
            <a:ext cx="720725" cy="503238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Категория «Хищники»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000"/>
          </a:p>
          <a:p>
            <a:pPr algn="ctr">
              <a:buFont typeface="Wingdings" pitchFamily="2" charset="2"/>
              <a:buNone/>
            </a:pPr>
            <a:r>
              <a:rPr lang="ru-RU" sz="4000"/>
              <a:t>80. Кого написал художник К. А. Савицкий на известной картине Шишкина «Утро в сосновом лесу»?</a:t>
            </a:r>
          </a:p>
        </p:txBody>
      </p:sp>
      <p:sp>
        <p:nvSpPr>
          <p:cNvPr id="1361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805488"/>
            <a:ext cx="576262" cy="360362"/>
          </a:xfrm>
          <a:prstGeom prst="lef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Категория «Хищники»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100. Почему волки воют на луну?</a:t>
            </a:r>
          </a:p>
        </p:txBody>
      </p:sp>
      <p:sp>
        <p:nvSpPr>
          <p:cNvPr id="1372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805488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7221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73463"/>
            <a:ext cx="2235200" cy="3082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«Сказки»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/>
              <a:t>20. Какой зверь раздавил волка при штурме теремка; катал девочку Машеньку на спине в коробе?</a:t>
            </a:r>
          </a:p>
        </p:txBody>
      </p:sp>
      <p:sp>
        <p:nvSpPr>
          <p:cNvPr id="138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373688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8245" name="Picture 5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005263"/>
            <a:ext cx="1739900" cy="2592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«Сказки»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sz="4000"/>
              <a:t>40. Назовите «трусливое» животное из сказки </a:t>
            </a:r>
          </a:p>
          <a:p>
            <a:pPr algn="r">
              <a:buFontTx/>
              <a:buNone/>
            </a:pPr>
            <a:r>
              <a:rPr lang="ru-RU" sz="4000"/>
              <a:t>А. Волкова </a:t>
            </a:r>
          </a:p>
          <a:p>
            <a:pPr algn="r">
              <a:buFontTx/>
              <a:buNone/>
            </a:pPr>
            <a:r>
              <a:rPr lang="ru-RU" sz="4000"/>
              <a:t>«Волшебник </a:t>
            </a:r>
          </a:p>
          <a:p>
            <a:pPr algn="r">
              <a:buFontTx/>
              <a:buNone/>
            </a:pPr>
            <a:r>
              <a:rPr lang="ru-RU" sz="4000"/>
              <a:t>Изумрудного города».</a:t>
            </a:r>
          </a:p>
        </p:txBody>
      </p:sp>
      <p:sp>
        <p:nvSpPr>
          <p:cNvPr id="1413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300663"/>
            <a:ext cx="647700" cy="360362"/>
          </a:xfrm>
          <a:prstGeom prst="lef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1317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3025775" cy="215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«Сказки»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/>
              <a:t>60. Кто жаловался Айболиту, что его укусила оса; кто не смог пообедать у журавля; кто наказал Колобка за хвастовство?</a:t>
            </a:r>
          </a:p>
        </p:txBody>
      </p:sp>
      <p:sp>
        <p:nvSpPr>
          <p:cNvPr id="14234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373688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2342" name="Picture 6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365625"/>
            <a:ext cx="2305050" cy="1725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«Сказки»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ru-RU" sz="4000"/>
              <a:t>80. Этому бедолаге из семейства кошачьих переодевшиеся врачами враги из отряда грызунов поставили </a:t>
            </a:r>
          </a:p>
          <a:p>
            <a:pPr algn="r">
              <a:buFontTx/>
              <a:buNone/>
            </a:pPr>
            <a:r>
              <a:rPr lang="ru-RU" sz="4000"/>
              <a:t>диагноз «кошмар верхних дыхательных путей». Кто был больной?</a:t>
            </a:r>
          </a:p>
        </p:txBody>
      </p:sp>
      <p:sp>
        <p:nvSpPr>
          <p:cNvPr id="1433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734050"/>
            <a:ext cx="576262" cy="431800"/>
          </a:xfrm>
          <a:prstGeom prst="lef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365" name="Picture 5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2411413" cy="17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Категория «Сказки»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/>
              <a:t>100. Этот чудовищный зверь мог неодолимый сон напустить, мог весь люд побить, мог и сказки рассказывать. Кто он?</a:t>
            </a:r>
          </a:p>
        </p:txBody>
      </p:sp>
      <p:sp>
        <p:nvSpPr>
          <p:cNvPr id="14438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661025"/>
            <a:ext cx="647700" cy="431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Третий раунд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Arial" charset="0"/>
              </a:rPr>
              <a:t>Родина их – Южный Китай. Средний представитель этого вида способен взобраться по кирпичной стене, держаться на воде трое суток, своими острыми зубами прогрызет даже свинцовую трубу. Размножаются с огромной скоростью, за год от одной пары может быть до 15 тыс. потомков. Чем их только не травили: норы окуривали газами, заливали водой и керосином, выжигали огнеметами, травили ядами. Но пока в вековой войне человека с ними нет победителя. Вся беда в их «универсальности». Они всеядны. Могут съесть простыню, одежду, обувь, книги, кожу, кости, кору деревьев. Что это за неистребимое животное?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endParaRPr lang="ru-RU"/>
          </a:p>
        </p:txBody>
      </p:sp>
      <p:pic>
        <p:nvPicPr>
          <p:cNvPr id="240644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5888"/>
            <a:ext cx="1460500" cy="1460500"/>
          </a:xfrm>
          <a:prstGeom prst="rect">
            <a:avLst/>
          </a:prstGeom>
          <a:noFill/>
        </p:spPr>
      </p:pic>
      <p:pic>
        <p:nvPicPr>
          <p:cNvPr id="240646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205038"/>
            <a:ext cx="1905000" cy="1422400"/>
          </a:xfrm>
          <a:prstGeom prst="rect">
            <a:avLst/>
          </a:prstGeom>
          <a:noFill/>
        </p:spPr>
      </p:pic>
      <p:pic>
        <p:nvPicPr>
          <p:cNvPr id="240647" name="Picture 7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781300"/>
            <a:ext cx="1524000" cy="1905000"/>
          </a:xfrm>
          <a:prstGeom prst="rect">
            <a:avLst/>
          </a:prstGeom>
          <a:noFill/>
        </p:spPr>
      </p:pic>
      <p:pic>
        <p:nvPicPr>
          <p:cNvPr id="240648" name="Picture 8" descr="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2852738"/>
            <a:ext cx="1866900" cy="1397000"/>
          </a:xfrm>
          <a:prstGeom prst="rect">
            <a:avLst/>
          </a:prstGeom>
          <a:noFill/>
        </p:spPr>
      </p:pic>
      <p:pic>
        <p:nvPicPr>
          <p:cNvPr id="240650" name="Picture 10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0"/>
            <a:ext cx="2214562" cy="1471613"/>
          </a:xfrm>
          <a:prstGeom prst="rect">
            <a:avLst/>
          </a:prstGeom>
          <a:noFill/>
        </p:spPr>
      </p:pic>
      <p:pic>
        <p:nvPicPr>
          <p:cNvPr id="240651" name="Picture 11" descr="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5229225"/>
            <a:ext cx="2109787" cy="1416050"/>
          </a:xfrm>
          <a:prstGeom prst="rect">
            <a:avLst/>
          </a:prstGeom>
          <a:noFill/>
        </p:spPr>
      </p:pic>
      <p:pic>
        <p:nvPicPr>
          <p:cNvPr id="240652" name="Picture 12" descr="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4508500"/>
            <a:ext cx="2087563" cy="1543050"/>
          </a:xfrm>
          <a:prstGeom prst="rect">
            <a:avLst/>
          </a:prstGeom>
          <a:noFill/>
        </p:spPr>
      </p:pic>
      <p:pic>
        <p:nvPicPr>
          <p:cNvPr id="240653" name="Picture 13" descr="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4724400"/>
            <a:ext cx="2663825" cy="1993900"/>
          </a:xfrm>
          <a:prstGeom prst="rect">
            <a:avLst/>
          </a:prstGeom>
          <a:noFill/>
        </p:spPr>
      </p:pic>
      <p:pic>
        <p:nvPicPr>
          <p:cNvPr id="240654" name="Picture 14" descr="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15888"/>
            <a:ext cx="1752600" cy="1905000"/>
          </a:xfrm>
          <a:prstGeom prst="rect">
            <a:avLst/>
          </a:prstGeom>
          <a:noFill/>
        </p:spPr>
      </p:pic>
      <p:pic>
        <p:nvPicPr>
          <p:cNvPr id="240655" name="Picture 15" descr="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3429000"/>
            <a:ext cx="1257300" cy="1905000"/>
          </a:xfrm>
          <a:prstGeom prst="rect">
            <a:avLst/>
          </a:prstGeom>
          <a:noFill/>
        </p:spPr>
      </p:pic>
      <p:pic>
        <p:nvPicPr>
          <p:cNvPr id="240656" name="Picture 16" descr="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1628775"/>
            <a:ext cx="1692275" cy="1511300"/>
          </a:xfrm>
          <a:prstGeom prst="rect">
            <a:avLst/>
          </a:prstGeom>
          <a:noFill/>
        </p:spPr>
      </p:pic>
      <p:pic>
        <p:nvPicPr>
          <p:cNvPr id="240657" name="Picture 17" descr="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4941888"/>
            <a:ext cx="1587500" cy="1544637"/>
          </a:xfrm>
          <a:prstGeom prst="rect">
            <a:avLst/>
          </a:prstGeom>
          <a:noFill/>
        </p:spPr>
      </p:pic>
      <p:pic>
        <p:nvPicPr>
          <p:cNvPr id="240659" name="Picture 19" descr="3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1863" y="1700213"/>
            <a:ext cx="1193800" cy="1778000"/>
          </a:xfrm>
          <a:prstGeom prst="rect">
            <a:avLst/>
          </a:prstGeom>
          <a:noFill/>
        </p:spPr>
      </p:pic>
      <p:pic>
        <p:nvPicPr>
          <p:cNvPr id="240660" name="Picture 20" descr="4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3617913"/>
            <a:ext cx="2087562" cy="1573212"/>
          </a:xfrm>
          <a:prstGeom prst="rect">
            <a:avLst/>
          </a:prstGeom>
          <a:noFill/>
        </p:spPr>
      </p:pic>
      <p:pic>
        <p:nvPicPr>
          <p:cNvPr id="240662" name="Picture 22" descr="4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3800" y="115888"/>
            <a:ext cx="2016125" cy="1468437"/>
          </a:xfrm>
          <a:prstGeom prst="rect">
            <a:avLst/>
          </a:prstGeom>
          <a:noFill/>
        </p:spPr>
      </p:pic>
      <p:pic>
        <p:nvPicPr>
          <p:cNvPr id="240664" name="Picture 24" descr="5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67175" y="1412875"/>
            <a:ext cx="1871663" cy="1397000"/>
          </a:xfrm>
          <a:prstGeom prst="rect">
            <a:avLst/>
          </a:prstGeom>
          <a:noFill/>
        </p:spPr>
      </p:pic>
      <p:pic>
        <p:nvPicPr>
          <p:cNvPr id="240665" name="Picture 25" descr="5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3284538"/>
            <a:ext cx="1905000" cy="1270000"/>
          </a:xfrm>
          <a:prstGeom prst="rect">
            <a:avLst/>
          </a:prstGeom>
          <a:noFill/>
        </p:spPr>
      </p:pic>
      <p:pic>
        <p:nvPicPr>
          <p:cNvPr id="240666" name="Picture 26" descr="i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08175" y="1341438"/>
            <a:ext cx="1752600" cy="1320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8000"/>
              <a:t>Спасибо!</a:t>
            </a:r>
          </a:p>
          <a:p>
            <a:pPr algn="ctr">
              <a:buFontTx/>
              <a:buNone/>
            </a:pPr>
            <a:r>
              <a:rPr lang="ru-RU" sz="8000"/>
              <a:t> До новых встреч!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Категория «Пословицы и поговорки»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 sz="4400"/>
              <a:t>20. Кого не пускают в посудную лавку?</a:t>
            </a:r>
          </a:p>
        </p:txBody>
      </p:sp>
      <p:sp>
        <p:nvSpPr>
          <p:cNvPr id="28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516563"/>
            <a:ext cx="720725" cy="576262"/>
          </a:xfrm>
          <a:prstGeom prst="left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Категория «Пословицы и поговорки»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30. Какое животное пробегает между поссорившимися людьми?</a:t>
            </a:r>
          </a:p>
        </p:txBody>
      </p:sp>
      <p:sp>
        <p:nvSpPr>
          <p:cNvPr id="297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8" y="5516563"/>
            <a:ext cx="720725" cy="504825"/>
          </a:xfrm>
          <a:prstGeom prst="leftArrow">
            <a:avLst>
              <a:gd name="adj1" fmla="val 50000"/>
              <a:gd name="adj2" fmla="val 35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Категория «Пословицы и поговорки»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40. Как называют совершенно бесполезную работу?</a:t>
            </a:r>
          </a:p>
        </p:txBody>
      </p:sp>
      <p:sp>
        <p:nvSpPr>
          <p:cNvPr id="307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1188" y="5661025"/>
            <a:ext cx="647700" cy="504825"/>
          </a:xfrm>
          <a:prstGeom prst="leftArrow">
            <a:avLst>
              <a:gd name="adj1" fmla="val 50000"/>
              <a:gd name="adj2" fmla="val 32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Категория «Пословицы и поговорки»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/>
          </a:p>
          <a:p>
            <a:pPr algn="ctr">
              <a:buFont typeface="Wingdings" pitchFamily="2" charset="2"/>
              <a:buNone/>
            </a:pPr>
            <a:r>
              <a:rPr lang="ru-RU" sz="4400"/>
              <a:t>50. «Аукцион». </a:t>
            </a:r>
          </a:p>
          <a:p>
            <a:pPr algn="ctr">
              <a:buFont typeface="Wingdings" pitchFamily="2" charset="2"/>
              <a:buNone/>
            </a:pPr>
            <a:r>
              <a:rPr lang="ru-RU" sz="4400"/>
              <a:t>Назовите самого известного погонщика телят.</a:t>
            </a:r>
          </a:p>
        </p:txBody>
      </p:sp>
      <p:sp>
        <p:nvSpPr>
          <p:cNvPr id="317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5589588"/>
            <a:ext cx="720725" cy="503237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чение 8">
    <a:dk1>
      <a:srgbClr val="4B2500"/>
    </a:dk1>
    <a:lt1>
      <a:srgbClr val="F9F0D3"/>
    </a:lt1>
    <a:dk2>
      <a:srgbClr val="A69564"/>
    </a:dk2>
    <a:lt2>
      <a:srgbClr val="EFDEAF"/>
    </a:lt2>
    <a:accent1>
      <a:srgbClr val="FFFFE3"/>
    </a:accent1>
    <a:accent2>
      <a:srgbClr val="BFBFA7"/>
    </a:accent2>
    <a:accent3>
      <a:srgbClr val="FBF6E6"/>
    </a:accent3>
    <a:accent4>
      <a:srgbClr val="3F1E00"/>
    </a:accent4>
    <a:accent5>
      <a:srgbClr val="FFFFEF"/>
    </a:accent5>
    <a:accent6>
      <a:srgbClr val="ADAD97"/>
    </a:accent6>
    <a:hlink>
      <a:srgbClr val="7B6D47"/>
    </a:hlink>
    <a:folHlink>
      <a:srgbClr val="A99D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449</TotalTime>
  <Words>1291</Words>
  <Application>Microsoft Office PowerPoint</Application>
  <PresentationFormat>Экран (4:3)</PresentationFormat>
  <Paragraphs>233</Paragraphs>
  <Slides>59</Slides>
  <Notes>0</Notes>
  <HiddenSlides>50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59</vt:i4>
      </vt:variant>
    </vt:vector>
  </HeadingPairs>
  <TitlesOfParts>
    <vt:vector size="83" baseType="lpstr">
      <vt:lpstr>Arial</vt:lpstr>
      <vt:lpstr>Tahoma</vt:lpstr>
      <vt:lpstr>Times New Roman</vt:lpstr>
      <vt:lpstr>Wingdings</vt:lpstr>
      <vt:lpstr>Verdana</vt:lpstr>
      <vt:lpstr>Comic Sans MS</vt:lpstr>
      <vt:lpstr>Arial Black</vt:lpstr>
      <vt:lpstr>Garamond</vt:lpstr>
      <vt:lpstr>Bauhaus 93</vt:lpstr>
      <vt:lpstr>Сумерки</vt:lpstr>
      <vt:lpstr>Точки</vt:lpstr>
      <vt:lpstr>Склон</vt:lpstr>
      <vt:lpstr>Пастель</vt:lpstr>
      <vt:lpstr>Каскад</vt:lpstr>
      <vt:lpstr>Кимоно</vt:lpstr>
      <vt:lpstr>Круги</vt:lpstr>
      <vt:lpstr>Разрез</vt:lpstr>
      <vt:lpstr>Клен</vt:lpstr>
      <vt:lpstr>Текстура</vt:lpstr>
      <vt:lpstr>Трава</vt:lpstr>
      <vt:lpstr>Вершина горы</vt:lpstr>
      <vt:lpstr>Течение</vt:lpstr>
      <vt:lpstr>Салют</vt:lpstr>
      <vt:lpstr>Оформление по умолчанию</vt:lpstr>
      <vt:lpstr> «КЛАСС МЛЕКОПИТАЮЩИЕ»</vt:lpstr>
      <vt:lpstr>Слайд 2</vt:lpstr>
      <vt:lpstr>Категории первого раунда</vt:lpstr>
      <vt:lpstr>Первый раунд</vt:lpstr>
      <vt:lpstr>Категория «Пословицы и поговорки»</vt:lpstr>
      <vt:lpstr>Категория «Пословицы и поговорки»</vt:lpstr>
      <vt:lpstr>Категория «Пословицы и поговорки»</vt:lpstr>
      <vt:lpstr>Категория «Пословицы и поговорки»</vt:lpstr>
      <vt:lpstr>Категория «Пословицы и поговорки»</vt:lpstr>
      <vt:lpstr>Категория «Копытные»</vt:lpstr>
      <vt:lpstr>Категория «Копытные»</vt:lpstr>
      <vt:lpstr>Категория «Копытные»</vt:lpstr>
      <vt:lpstr>Категория «Копытные»</vt:lpstr>
      <vt:lpstr>Категория «Копытные»</vt:lpstr>
      <vt:lpstr>Категория «Самый…»</vt:lpstr>
      <vt:lpstr>Категория «Самый…»</vt:lpstr>
      <vt:lpstr>Категория «Самый…»</vt:lpstr>
      <vt:lpstr>Категория «Самый…»</vt:lpstr>
      <vt:lpstr>Категория «Самый…»</vt:lpstr>
      <vt:lpstr>Категория «Двойная жизнь животных»</vt:lpstr>
      <vt:lpstr>Категория «Двойная жизнь животных»</vt:lpstr>
      <vt:lpstr>Категория «Двойная жизнь животных»</vt:lpstr>
      <vt:lpstr>Категория «Двойная жизнь животных»</vt:lpstr>
      <vt:lpstr>Категория «Двойная жизнь животных»</vt:lpstr>
      <vt:lpstr>Категория «Сюрприз»</vt:lpstr>
      <vt:lpstr>Категория «Сюрприз»</vt:lpstr>
      <vt:lpstr>Категория «Сюрприз»</vt:lpstr>
      <vt:lpstr>Категория «Сюрприз»</vt:lpstr>
      <vt:lpstr>Категория «Сюрприз»</vt:lpstr>
      <vt:lpstr>Категории второго раунда</vt:lpstr>
      <vt:lpstr>Второй раунд</vt:lpstr>
      <vt:lpstr>Категория «Хвосты»</vt:lpstr>
      <vt:lpstr>Категория «Хвосты»</vt:lpstr>
      <vt:lpstr>Категория «Хвосты»</vt:lpstr>
      <vt:lpstr>Категория «Хвосты»</vt:lpstr>
      <vt:lpstr>Категория «Хвосты»</vt:lpstr>
      <vt:lpstr>Категория «Хоботные»</vt:lpstr>
      <vt:lpstr>Категория «Хоботные»</vt:lpstr>
      <vt:lpstr>Категория «Хоботные»</vt:lpstr>
      <vt:lpstr>Категория «Хоботные»</vt:lpstr>
      <vt:lpstr>Категория «Хоботные»</vt:lpstr>
      <vt:lpstr>Категория «Кошки и мышки»</vt:lpstr>
      <vt:lpstr>Категория «Кошки и мышки»</vt:lpstr>
      <vt:lpstr>Категория «Кошки и мышки»</vt:lpstr>
      <vt:lpstr>Категория «Кошки и мышки»</vt:lpstr>
      <vt:lpstr>Категория «Кошки и мышки»</vt:lpstr>
      <vt:lpstr>Категория «Хищники»</vt:lpstr>
      <vt:lpstr>Категория «Хищники»</vt:lpstr>
      <vt:lpstr>Категория «Хищники»</vt:lpstr>
      <vt:lpstr>Категория «Хищники»</vt:lpstr>
      <vt:lpstr>Категория «Хищники»</vt:lpstr>
      <vt:lpstr>Категория «Сказки»</vt:lpstr>
      <vt:lpstr>Категория «Сказки»</vt:lpstr>
      <vt:lpstr>Категория «Сказки»</vt:lpstr>
      <vt:lpstr>Категория «Сказки»</vt:lpstr>
      <vt:lpstr>Категория «Сказки»</vt:lpstr>
      <vt:lpstr>Третий раунд</vt:lpstr>
      <vt:lpstr>Слайд 58</vt:lpstr>
      <vt:lpstr>Слайд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по теме «КЛАСС МЛЕКОПИТАЮЩИЕ»</dc:title>
  <dc:creator>Мося</dc:creator>
  <cp:lastModifiedBy>Tata</cp:lastModifiedBy>
  <cp:revision>21</cp:revision>
  <dcterms:created xsi:type="dcterms:W3CDTF">2009-04-13T07:09:18Z</dcterms:created>
  <dcterms:modified xsi:type="dcterms:W3CDTF">2014-01-16T14:03:46Z</dcterms:modified>
</cp:coreProperties>
</file>