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305" r:id="rId3"/>
    <p:sldId id="316" r:id="rId4"/>
    <p:sldId id="317" r:id="rId5"/>
    <p:sldId id="318" r:id="rId6"/>
    <p:sldId id="319" r:id="rId7"/>
    <p:sldId id="341" r:id="rId8"/>
    <p:sldId id="338" r:id="rId9"/>
    <p:sldId id="348" r:id="rId10"/>
    <p:sldId id="322" r:id="rId11"/>
    <p:sldId id="323" r:id="rId12"/>
    <p:sldId id="324" r:id="rId13"/>
    <p:sldId id="359" r:id="rId14"/>
    <p:sldId id="340" r:id="rId15"/>
    <p:sldId id="333" r:id="rId16"/>
    <p:sldId id="342" r:id="rId17"/>
    <p:sldId id="328" r:id="rId18"/>
    <p:sldId id="357" r:id="rId19"/>
    <p:sldId id="330" r:id="rId20"/>
    <p:sldId id="355" r:id="rId21"/>
    <p:sldId id="353" r:id="rId22"/>
    <p:sldId id="356" r:id="rId23"/>
    <p:sldId id="332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53F29"/>
    <a:srgbClr val="5B3401"/>
    <a:srgbClr val="F6F2E2"/>
    <a:srgbClr val="FDFDFD"/>
    <a:srgbClr val="E4D9AA"/>
    <a:srgbClr val="C0C0C0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17" autoAdjust="0"/>
    <p:restoredTop sz="94700" autoAdjust="0"/>
  </p:normalViewPr>
  <p:slideViewPr>
    <p:cSldViewPr>
      <p:cViewPr>
        <p:scale>
          <a:sx n="66" d="100"/>
          <a:sy n="66" d="100"/>
        </p:scale>
        <p:origin x="-1500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E06BFD7-4AAE-495A-A28E-22C7D8C61B33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3B1C5070-915D-41B3-ACB4-58EABCDE49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AF8928-1FC5-4518-AE90-185FD387A44E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3560A-FD5B-4DD2-A041-8A8053A3BF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FA14B2-C056-43B1-AB4F-29E9A39AFB55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F2D6C-2A29-4AA7-B823-71D781ED69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62D3D0-7B96-449B-BBD8-5A8A19CD91DB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056C3-E351-4971-973D-B61D529F28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>
              <a:defRPr/>
            </a:pPr>
            <a:fld id="{040EB3AB-E98D-4C4A-ADBB-6A8FC06CCBF5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6D481542-0E38-4492-96FF-191D2B3E229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B7EC1D-FB3A-4762-AD8D-2A153197A1B2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0C89AF-6188-40E3-8C2D-6B7A82154D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2FEF90-6F13-43FC-B56F-C1AB7AC18175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99802-E87F-46C9-9750-CA76245300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471429-0417-4457-A8B8-8CE1F56CDFC9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EA546-0396-43DF-9EA2-FAC9E71AB3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BFA63E-7060-4C08-81A6-90839057BE45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D6A77-ED77-43B0-A7E5-5A0030686C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F4281-8FB9-4BCA-BA6E-0030619746B9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29AFF-2D22-4D48-AE72-9963209E4B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A0EEE-63C1-4A51-B160-C7F4C7083141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D616B-BE20-45E1-B066-72703E0640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32ABA9C-9814-4DFE-BFF5-A4020B15024A}" type="datetimeFigureOut">
              <a:rPr lang="en-US" smtClean="0"/>
              <a:pPr>
                <a:defRPr/>
              </a:pPr>
              <a:t>10/2/2013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92F62DC-C262-4C87-9CFE-71F4886E9D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40;&#1085;&#1085;&#1072;\&#1056;&#1072;&#1073;&#1086;&#1095;&#1080;&#1081;%20&#1089;&#1090;&#1086;&#1083;\&#1043;&#1088;&#1080;&#1096;&#1082;&#1086;&#1074;&#1077;&#1094;\&#1053;&#1072;%20&#1079;&#1072;&#1088;&#1077;.av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40;&#1085;&#1085;&#1072;\&#1056;&#1072;&#1073;&#1086;&#1095;&#1080;&#1081;%20&#1089;&#1090;&#1086;&#1083;\&#1043;&#1088;&#1080;&#1096;&#1082;&#1086;&#1074;&#1077;&#1094;\&#1053;&#1072;&#1089;&#1090;&#1088;&#1086;&#1077;&#1085;&#1080;&#1077;%20&#1091;&#1083;&#1091;&#1095;&#1096;&#1080;&#1083;&#1086;&#1089;&#1100;_16_130.av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&#1040;&#1085;&#1085;&#1072;\&#1056;&#1072;&#1073;&#1086;&#1095;&#1080;&#1081;%20&#1089;&#1090;&#1086;&#1083;\&#1043;&#1088;&#1080;&#1096;&#1082;&#1086;&#1074;&#1077;&#1094;\&#1059;&#1090;&#1088;&#1086;.avi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 descr="floral-clip-art-backgrounds-for-powerpoi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996952"/>
            <a:ext cx="889248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0" dirty="0">
                <a:ln w="11430"/>
                <a:solidFill>
                  <a:srgbClr val="353F2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Е. </a:t>
            </a:r>
            <a:r>
              <a:rPr lang="ru-RU" sz="4400" b="1" spc="50" dirty="0" err="1">
                <a:ln w="11430"/>
                <a:solidFill>
                  <a:srgbClr val="353F2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Гришковец</a:t>
            </a:r>
            <a:r>
              <a:rPr lang="ru-RU" sz="4400" b="1" spc="50" dirty="0">
                <a:ln w="11430"/>
                <a:solidFill>
                  <a:srgbClr val="353F2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писатель, драматург, режиссёр, актёр</a:t>
            </a:r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3259138" y="4581525"/>
            <a:ext cx="58848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/>
              <a:t>«Самое </a:t>
            </a:r>
            <a:r>
              <a:rPr lang="ru-RU" sz="2800" b="1" i="1" dirty="0" smtClean="0"/>
              <a:t>   чудесное    в </a:t>
            </a:r>
            <a:r>
              <a:rPr lang="ru-RU" sz="2800" b="1" i="1" dirty="0"/>
              <a:t>современном мире- это быть понятым другим человеком»</a:t>
            </a:r>
          </a:p>
        </p:txBody>
      </p:sp>
      <p:pic>
        <p:nvPicPr>
          <p:cNvPr id="4101" name="Рисунок 5" descr="1239882975_grishkovec-pervyjj-sne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60350"/>
            <a:ext cx="2808287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1306329742_eg-sledy_cover_new_weekly_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6084888" y="928670"/>
            <a:ext cx="27352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 В сентябре 2007 года выпущена </a:t>
            </a:r>
            <a:r>
              <a:rPr lang="ru-RU" sz="2000" b="1" u="sng" dirty="0"/>
              <a:t>пятая книга </a:t>
            </a:r>
            <a:r>
              <a:rPr lang="ru-RU" sz="2000" b="1" dirty="0"/>
              <a:t>Евгения </a:t>
            </a:r>
            <a:r>
              <a:rPr lang="ru-RU" sz="2000" b="1" dirty="0" err="1"/>
              <a:t>Гришковца</a:t>
            </a:r>
            <a:r>
              <a:rPr lang="ru-RU" sz="2000" b="1" dirty="0"/>
              <a:t> — «Следы на мне», состоящая из девяти, казалось бы, не связанных напрямую друг с другом рассказов, но документально повествующих о детстве и юности писателя. </a:t>
            </a:r>
          </a:p>
        </p:txBody>
      </p:sp>
      <p:sp>
        <p:nvSpPr>
          <p:cNvPr id="13316" name="Прямоугольник 6"/>
          <p:cNvSpPr>
            <a:spLocks noChangeArrowheads="1"/>
          </p:cNvSpPr>
          <p:nvPr/>
        </p:nvSpPr>
        <p:spPr bwMode="auto">
          <a:xfrm>
            <a:off x="214283" y="4071942"/>
            <a:ext cx="585791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«Имена, события, факты и географические названия реальны. Всё остальное — литература», — говорит о своей книге </a:t>
            </a:r>
            <a:r>
              <a:rPr lang="ru-RU" sz="2000" dirty="0" err="1">
                <a:solidFill>
                  <a:schemeClr val="bg1"/>
                </a:solidFill>
              </a:rPr>
              <a:t>Гришковец</a:t>
            </a:r>
            <a:r>
              <a:rPr lang="ru-RU" sz="2000" dirty="0">
                <a:solidFill>
                  <a:schemeClr val="bg1"/>
                </a:solidFill>
              </a:rPr>
              <a:t>. В 2008 году вышла аудиокнига «Следы на мне» в авторском исполнении.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8" descr="69417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9"/>
          <p:cNvSpPr>
            <a:spLocks noChangeArrowheads="1"/>
          </p:cNvSpPr>
          <p:nvPr/>
        </p:nvSpPr>
        <p:spPr bwMode="auto">
          <a:xfrm>
            <a:off x="4067175" y="404813"/>
            <a:ext cx="45720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1 апреля 2008 года вышла </a:t>
            </a:r>
            <a:r>
              <a:rPr lang="ru-RU" sz="2000" b="1" u="sng" dirty="0">
                <a:solidFill>
                  <a:schemeClr val="bg1"/>
                </a:solidFill>
              </a:rPr>
              <a:t>шестая книга писателя «Асфальт». </a:t>
            </a:r>
            <a:r>
              <a:rPr lang="ru-RU" sz="2000" dirty="0">
                <a:solidFill>
                  <a:schemeClr val="bg1"/>
                </a:solidFill>
              </a:rPr>
              <a:t>Творение </a:t>
            </a:r>
            <a:r>
              <a:rPr lang="ru-RU" sz="2000" dirty="0" err="1">
                <a:solidFill>
                  <a:schemeClr val="bg1"/>
                </a:solidFill>
              </a:rPr>
              <a:t>Гришковца</a:t>
            </a:r>
            <a:r>
              <a:rPr lang="ru-RU" sz="2000" dirty="0">
                <a:solidFill>
                  <a:schemeClr val="bg1"/>
                </a:solidFill>
              </a:rPr>
              <a:t> не назовешь ни кратким, ни лаконичным: все-таки почти шесть сотен страниц! «Асфальт» написан в духе автора – легкий слог, житейские наблюдения, интересные ситуации, все диалоги и рассуждения прекрасно подходят для инсценировки.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214686"/>
            <a:ext cx="403656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«Асфальт»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214813" y="4143375"/>
            <a:ext cx="4929187" cy="2238375"/>
          </a:xfrm>
          <a:prstGeom prst="rect">
            <a:avLst/>
          </a:prstGeom>
          <a:noFill/>
        </p:spPr>
        <p:txBody>
          <a:bodyPr>
            <a:normAutofit fontScale="25000" lnSpcReduction="20000"/>
          </a:bodyPr>
          <a:lstStyle/>
          <a:p>
            <a:pPr marL="548640" indent="-411480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6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    </a:t>
            </a:r>
            <a:r>
              <a:rPr lang="ru-RU" sz="9600" i="1" dirty="0">
                <a:solidFill>
                  <a:schemeClr val="bg1"/>
                </a:solidFill>
                <a:latin typeface="+mn-lt"/>
                <a:cs typeface="+mn-cs"/>
              </a:rPr>
              <a:t>По сути, новый роман – это непрерывное кружение на месте: нельзя уйти – всегда возвращаешься туда же, нельзя взлететь – все равно упрешься руками в асфальт.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9600" dirty="0">
              <a:latin typeface="+mn-lt"/>
              <a:cs typeface="+mn-cs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Pile_of_book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0"/>
            <a:ext cx="8353425" cy="2357431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dirty="0" smtClean="0"/>
              <a:t>  </a:t>
            </a: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dirty="0" smtClean="0"/>
              <a:t> </a:t>
            </a:r>
            <a:r>
              <a:rPr lang="ru-RU" sz="1800" b="1" dirty="0" smtClean="0"/>
              <a:t>В 2008 г. выпущена книга </a:t>
            </a:r>
            <a:r>
              <a:rPr lang="ru-RU" sz="1800" b="1" dirty="0" smtClean="0">
                <a:solidFill>
                  <a:srgbClr val="0070C0"/>
                </a:solidFill>
              </a:rPr>
              <a:t>«Год </a:t>
            </a:r>
            <a:r>
              <a:rPr lang="ru-RU" sz="1800" b="1" dirty="0" err="1" smtClean="0">
                <a:solidFill>
                  <a:srgbClr val="0070C0"/>
                </a:solidFill>
              </a:rPr>
              <a:t>жжизни</a:t>
            </a:r>
            <a:r>
              <a:rPr lang="ru-RU" sz="1800" b="1" dirty="0" smtClean="0">
                <a:solidFill>
                  <a:srgbClr val="0070C0"/>
                </a:solidFill>
              </a:rPr>
              <a:t>», </a:t>
            </a:r>
            <a:r>
              <a:rPr lang="ru-RU" sz="1800" b="1" dirty="0" smtClean="0"/>
              <a:t>которая основана на </a:t>
            </a:r>
            <a:r>
              <a:rPr lang="ru-RU" sz="1800" b="1" dirty="0" err="1" smtClean="0"/>
              <a:t>Интернет-дневнике</a:t>
            </a:r>
            <a:r>
              <a:rPr lang="ru-RU" sz="1800" b="1" dirty="0" smtClean="0"/>
              <a:t> Евгения </a:t>
            </a:r>
            <a:r>
              <a:rPr lang="ru-RU" sz="1800" b="1" dirty="0" err="1" smtClean="0"/>
              <a:t>Гришковца</a:t>
            </a:r>
            <a:r>
              <a:rPr lang="ru-RU" sz="1800" b="1" dirty="0" smtClean="0"/>
              <a:t>.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ru-RU" sz="1800" b="1" dirty="0" smtClean="0"/>
              <a:t> В мае 2010 г. вышла книга </a:t>
            </a:r>
            <a:r>
              <a:rPr lang="ru-RU" sz="1800" b="1" dirty="0" smtClean="0">
                <a:solidFill>
                  <a:srgbClr val="006600"/>
                </a:solidFill>
              </a:rPr>
              <a:t>«А…..а»  </a:t>
            </a:r>
            <a:r>
              <a:rPr lang="ru-RU" sz="1800" b="1" dirty="0" smtClean="0"/>
              <a:t>В ноябре 2010 г. вышла книга </a:t>
            </a:r>
            <a:r>
              <a:rPr lang="ru-RU" sz="1800" b="1" dirty="0" smtClean="0">
                <a:solidFill>
                  <a:srgbClr val="FF0000"/>
                </a:solidFill>
              </a:rPr>
              <a:t>«Сатисфакция».</a:t>
            </a:r>
            <a:r>
              <a:rPr lang="ru-RU" sz="1800" b="1" dirty="0" smtClean="0"/>
              <a:t> 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ru-RU" sz="1800" b="1" dirty="0" smtClean="0"/>
              <a:t>В марте 2011 г. </a:t>
            </a:r>
            <a:r>
              <a:rPr lang="ru-RU" sz="1800" b="1" dirty="0" smtClean="0">
                <a:solidFill>
                  <a:srgbClr val="00B050"/>
                </a:solidFill>
              </a:rPr>
              <a:t>«151 эпизод </a:t>
            </a:r>
            <a:r>
              <a:rPr lang="ru-RU" sz="1800" b="1" dirty="0" err="1" smtClean="0">
                <a:solidFill>
                  <a:srgbClr val="00B050"/>
                </a:solidFill>
              </a:rPr>
              <a:t>жжизни</a:t>
            </a:r>
            <a:r>
              <a:rPr lang="ru-RU" sz="1800" b="1" dirty="0" smtClean="0">
                <a:solidFill>
                  <a:srgbClr val="00B050"/>
                </a:solidFill>
              </a:rPr>
              <a:t>»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ru-RU" sz="1600" b="1" dirty="0" smtClean="0"/>
          </a:p>
        </p:txBody>
      </p:sp>
      <p:pic>
        <p:nvPicPr>
          <p:cNvPr id="15364" name="Рисунок 5" descr="4137638.jpg"/>
          <p:cNvPicPr>
            <a:picLocks noChangeAspect="1"/>
          </p:cNvPicPr>
          <p:nvPr/>
        </p:nvPicPr>
        <p:blipFill>
          <a:blip r:embed="rId3"/>
          <a:srcRect t="7664" b="9177"/>
          <a:stretch>
            <a:fillRect/>
          </a:stretch>
        </p:blipFill>
        <p:spPr bwMode="auto">
          <a:xfrm>
            <a:off x="395288" y="2349500"/>
            <a:ext cx="208915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6" descr="84_336584_D6C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644900"/>
            <a:ext cx="223202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7" descr="894725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1628775"/>
            <a:ext cx="21605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8" descr="09894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3213100"/>
            <a:ext cx="2170113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 descr="1306329742_eg-sledy_cover_new_weekly_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6084888" y="928670"/>
            <a:ext cx="27352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 В сентябре 2007 года выпущена </a:t>
            </a:r>
            <a:r>
              <a:rPr lang="ru-RU" sz="2000" b="1" u="sng" dirty="0"/>
              <a:t>пятая книга </a:t>
            </a:r>
            <a:r>
              <a:rPr lang="ru-RU" sz="2000" b="1" dirty="0"/>
              <a:t>Евгения </a:t>
            </a:r>
            <a:r>
              <a:rPr lang="ru-RU" sz="2000" b="1" dirty="0" err="1"/>
              <a:t>Гришковца</a:t>
            </a:r>
            <a:r>
              <a:rPr lang="ru-RU" sz="2000" b="1" dirty="0"/>
              <a:t> — «Следы на мне», состоящая из девяти, казалось бы, не связанных напрямую друг с другом рассказов, но документально повествующих о детстве и юности писателя. </a:t>
            </a:r>
          </a:p>
        </p:txBody>
      </p:sp>
      <p:sp>
        <p:nvSpPr>
          <p:cNvPr id="13316" name="Прямоугольник 6"/>
          <p:cNvSpPr>
            <a:spLocks noChangeArrowheads="1"/>
          </p:cNvSpPr>
          <p:nvPr/>
        </p:nvSpPr>
        <p:spPr bwMode="auto">
          <a:xfrm>
            <a:off x="214283" y="4071942"/>
            <a:ext cx="585791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«Имена, события, факты и географические названия реальны. Всё остальное — литература», — говорит о своей книге </a:t>
            </a:r>
            <a:r>
              <a:rPr lang="ru-RU" sz="2000" dirty="0" err="1">
                <a:solidFill>
                  <a:schemeClr val="bg1"/>
                </a:solidFill>
              </a:rPr>
              <a:t>Гришковец</a:t>
            </a:r>
            <a:r>
              <a:rPr lang="ru-RU" sz="2000" dirty="0">
                <a:solidFill>
                  <a:schemeClr val="bg1"/>
                </a:solidFill>
              </a:rPr>
              <a:t>. В 2008 году вышла аудиокнига «Следы на мне» в авторском исполнении.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7" descr="677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одержимое 2"/>
          <p:cNvSpPr>
            <a:spLocks noGrp="1"/>
          </p:cNvSpPr>
          <p:nvPr>
            <p:ph sz="quarter" idx="1"/>
          </p:nvPr>
        </p:nvSpPr>
        <p:spPr>
          <a:xfrm>
            <a:off x="5219700" y="0"/>
            <a:ext cx="3743325" cy="4556125"/>
          </a:xfrm>
          <a:solidFill>
            <a:srgbClr val="FED2E6">
              <a:alpha val="16863"/>
            </a:srgbClr>
          </a:solidFill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65012E"/>
                </a:solidFill>
                <a:latin typeface="Corbel" pitchFamily="34" charset="0"/>
              </a:rPr>
              <a:t>       </a:t>
            </a:r>
            <a:r>
              <a:rPr lang="ru-RU" b="1" dirty="0" smtClean="0">
                <a:solidFill>
                  <a:srgbClr val="65012E"/>
                </a:solidFill>
                <a:latin typeface="Corbel" pitchFamily="34" charset="0"/>
              </a:rPr>
              <a:t>    </a:t>
            </a:r>
            <a:r>
              <a:rPr lang="ru-RU" sz="3600" b="1" dirty="0" smtClean="0">
                <a:latin typeface="Corbel" pitchFamily="34" charset="0"/>
              </a:rPr>
              <a:t>Живя в Калининграде, Гришковец часто бывал на гастролях со своими театральными работами не только в городах России, но и Европы, принимая участие во многих престижных фестивалях (Авиньон, Вена, Париж, Брюссель, Цюрих, Мюнхен, Берлин).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latin typeface="Corbel" pitchFamily="34" charset="0"/>
              </a:rPr>
              <a:t>            Кроме пьес, Гришковец пишет книги и записывает музыкальные альбомы.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6388" name="Рисунок 22" descr="grishkovetc-i-bigudi.jpg"/>
          <p:cNvPicPr>
            <a:picLocks noChangeAspect="1"/>
          </p:cNvPicPr>
          <p:nvPr/>
        </p:nvPicPr>
        <p:blipFill>
          <a:blip r:embed="rId3"/>
          <a:srcRect t="15472" b="27574"/>
          <a:stretch>
            <a:fillRect/>
          </a:stretch>
        </p:blipFill>
        <p:spPr bwMode="auto">
          <a:xfrm>
            <a:off x="755650" y="5284788"/>
            <a:ext cx="252095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23" descr="227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5084763"/>
            <a:ext cx="35956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24" descr="img7613538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4581525"/>
            <a:ext cx="16573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786687" cy="714375"/>
          </a:xfrm>
          <a:solidFill>
            <a:srgbClr val="033B12">
              <a:alpha val="30980"/>
            </a:srgbClr>
          </a:solidFill>
        </p:spPr>
        <p:txBody>
          <a:bodyPr>
            <a:normAutofit fontScale="90000"/>
          </a:bodyPr>
          <a:lstStyle/>
          <a:p>
            <a:r>
              <a:rPr lang="ru-RU" sz="4000" dirty="0" err="1" smtClean="0">
                <a:solidFill>
                  <a:srgbClr val="006600"/>
                </a:solidFill>
                <a:latin typeface="Arial Black" pitchFamily="34" charset="0"/>
              </a:rPr>
              <a:t>Гришковец</a:t>
            </a:r>
            <a:r>
              <a:rPr lang="ru-RU" sz="4000" dirty="0" smtClean="0">
                <a:solidFill>
                  <a:srgbClr val="006600"/>
                </a:solidFill>
                <a:latin typeface="Arial Black" pitchFamily="34" charset="0"/>
              </a:rPr>
              <a:t>, </a:t>
            </a:r>
            <a:r>
              <a:rPr lang="ru-RU" sz="4000" dirty="0" err="1" smtClean="0">
                <a:solidFill>
                  <a:srgbClr val="006600"/>
                </a:solidFill>
                <a:latin typeface="Arial Black" pitchFamily="34" charset="0"/>
              </a:rPr>
              <a:t>Кауперс</a:t>
            </a:r>
            <a:r>
              <a:rPr lang="ru-RU" sz="4000" dirty="0" smtClean="0">
                <a:solidFill>
                  <a:srgbClr val="006600"/>
                </a:solidFill>
                <a:latin typeface="Arial Black" pitchFamily="34" charset="0"/>
              </a:rPr>
              <a:t> и группа Бигуди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928688"/>
            <a:ext cx="3714744" cy="5929312"/>
          </a:xfrm>
          <a:solidFill>
            <a:srgbClr val="EDE6C9">
              <a:alpha val="21176"/>
            </a:srgbClr>
          </a:solidFill>
        </p:spPr>
        <p:txBody>
          <a:bodyPr>
            <a:normAutofit fontScale="475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sz="3000" b="1" dirty="0" smtClean="0"/>
          </a:p>
          <a:p>
            <a:pPr>
              <a:buFont typeface="Arial" charset="0"/>
              <a:buNone/>
              <a:defRPr/>
            </a:pPr>
            <a:r>
              <a:rPr lang="ru-RU" sz="4500" b="1" dirty="0" smtClean="0">
                <a:solidFill>
                  <a:srgbClr val="03330C"/>
                </a:solidFill>
                <a:latin typeface="Consolas" pitchFamily="49" charset="0"/>
              </a:rPr>
              <a:t>      Зимой, в 2007 году, Евгений Гришковец, группа «Бигуди» и Ренарс Кауперс сделали кавер на песню группы Альянс «На заре». Идея родилась у Евгения Гришковца: он вспомнил, как его потрясла оригинальная версия по возвращении из армии в 1988 году. Он сначала зажёг идеей Максима Сергеева, а затем позвал Ренарса Кауперса.</a:t>
            </a:r>
          </a:p>
          <a:p>
            <a:pPr>
              <a:buFont typeface="Arial" charset="0"/>
              <a:buNone/>
              <a:defRPr/>
            </a:pPr>
            <a:r>
              <a:rPr lang="ru-RU" dirty="0" smtClean="0">
                <a:solidFill>
                  <a:srgbClr val="03330C"/>
                </a:solidFill>
              </a:rPr>
              <a:t> </a:t>
            </a:r>
          </a:p>
          <a:p>
            <a:pPr>
              <a:buFont typeface="Arial" charset="0"/>
              <a:buNone/>
              <a:defRPr/>
            </a:pPr>
            <a:endParaRPr lang="ru-RU" dirty="0"/>
          </a:p>
        </p:txBody>
      </p:sp>
      <p:sp>
        <p:nvSpPr>
          <p:cNvPr id="2053" name="Прямоугольник 3"/>
          <p:cNvSpPr>
            <a:spLocks noChangeArrowheads="1"/>
          </p:cNvSpPr>
          <p:nvPr/>
        </p:nvSpPr>
        <p:spPr bwMode="auto">
          <a:xfrm>
            <a:off x="4572000" y="6019800"/>
            <a:ext cx="4419600" cy="646113"/>
          </a:xfrm>
          <a:prstGeom prst="rect">
            <a:avLst/>
          </a:prstGeom>
          <a:solidFill>
            <a:srgbClr val="EDE6C9">
              <a:alpha val="30980"/>
            </a:srgbClr>
          </a:solidFill>
          <a:ln w="9525">
            <a:solidFill>
              <a:srgbClr val="033B1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3330C"/>
                </a:solidFill>
              </a:rPr>
              <a:t>Авторы оригинала песни:</a:t>
            </a:r>
          </a:p>
          <a:p>
            <a:r>
              <a:rPr lang="ru-RU">
                <a:solidFill>
                  <a:srgbClr val="03330C"/>
                </a:solidFill>
              </a:rPr>
              <a:t>Олег Парастаев, Игорь Журавлёв</a:t>
            </a:r>
          </a:p>
        </p:txBody>
      </p:sp>
      <p:pic>
        <p:nvPicPr>
          <p:cNvPr id="12" name="На заре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868" y="1500174"/>
            <a:ext cx="5572132" cy="421484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1428728" y="5072074"/>
            <a:ext cx="65008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про «улучшение настроения </a:t>
            </a:r>
            <a:r>
              <a:rPr lang="ru-RU" sz="3200" b="1" i="1" dirty="0" smtClean="0">
                <a:solidFill>
                  <a:srgbClr val="C00000"/>
                </a:solidFill>
              </a:rPr>
              <a:t>без </a:t>
            </a:r>
            <a:r>
              <a:rPr lang="ru-RU" sz="3200" b="1" i="1" dirty="0">
                <a:solidFill>
                  <a:srgbClr val="C00000"/>
                </a:solidFill>
              </a:rPr>
              <a:t>применения химических         препаратов»</a:t>
            </a:r>
          </a:p>
        </p:txBody>
      </p:sp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3022600" y="3244850"/>
            <a:ext cx="247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C00000"/>
                </a:solidFill>
              </a:rPr>
              <a:t> </a:t>
            </a:r>
            <a:endParaRPr lang="ru-RU"/>
          </a:p>
        </p:txBody>
      </p:sp>
      <p:sp>
        <p:nvSpPr>
          <p:cNvPr id="17414" name="Прямоугольник 7"/>
          <p:cNvSpPr>
            <a:spLocks noChangeArrowheads="1"/>
          </p:cNvSpPr>
          <p:nvPr/>
        </p:nvSpPr>
        <p:spPr bwMode="auto">
          <a:xfrm>
            <a:off x="1571604" y="285728"/>
            <a:ext cx="635795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rgbClr val="002060"/>
                </a:solidFill>
                <a:latin typeface="Bookman Old Style" pitchFamily="18" charset="0"/>
              </a:rPr>
              <a:t>«Настроение </a:t>
            </a:r>
            <a:r>
              <a:rPr lang="ru-RU" sz="3200" b="1" i="1" u="sng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3200" b="1" i="1" u="sng" dirty="0">
                <a:solidFill>
                  <a:srgbClr val="002060"/>
                </a:solidFill>
                <a:latin typeface="Bookman Old Style" pitchFamily="18" charset="0"/>
              </a:rPr>
              <a:t>улучшилось»</a:t>
            </a:r>
          </a:p>
        </p:txBody>
      </p:sp>
      <p:sp>
        <p:nvSpPr>
          <p:cNvPr id="17419" name="Прямоугольник 12"/>
          <p:cNvSpPr>
            <a:spLocks noChangeArrowheads="1"/>
          </p:cNvSpPr>
          <p:nvPr/>
        </p:nvSpPr>
        <p:spPr bwMode="auto">
          <a:xfrm flipV="1">
            <a:off x="500063" y="3613150"/>
            <a:ext cx="4849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 </a:t>
            </a:r>
            <a:endParaRPr lang="ru-RU"/>
          </a:p>
        </p:txBody>
      </p:sp>
      <p:pic>
        <p:nvPicPr>
          <p:cNvPr id="14" name="Настроение улучшилось_16_130.avi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88" y="1012825"/>
            <a:ext cx="7358062" cy="411638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1314624786131kros.jpeg"/>
          <p:cNvPicPr>
            <a:picLocks noChangeAspect="1"/>
          </p:cNvPicPr>
          <p:nvPr/>
        </p:nvPicPr>
        <p:blipFill>
          <a:blip r:embed="rId2">
            <a:lum bright="20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2000" y="857232"/>
            <a:ext cx="8382000" cy="1247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8000" b="1" dirty="0" smtClean="0">
                <a:solidFill>
                  <a:schemeClr val="bg1"/>
                </a:solidFill>
              </a:rPr>
              <a:t>Экранизации</a:t>
            </a:r>
            <a:r>
              <a:rPr lang="ru-RU" sz="7200" dirty="0" smtClean="0">
                <a:solidFill>
                  <a:srgbClr val="DCCE94"/>
                </a:solidFill>
              </a:rPr>
              <a:t/>
            </a:r>
            <a:br>
              <a:rPr lang="ru-RU" sz="7200" dirty="0" smtClean="0">
                <a:solidFill>
                  <a:srgbClr val="DCCE94"/>
                </a:solidFill>
              </a:rPr>
            </a:br>
            <a:endParaRPr lang="ru-RU" sz="7200" dirty="0" smtClean="0">
              <a:solidFill>
                <a:srgbClr val="DCCE94"/>
              </a:solidFill>
            </a:endParaRPr>
          </a:p>
        </p:txBody>
      </p:sp>
      <p:sp>
        <p:nvSpPr>
          <p:cNvPr id="18436" name="Прямоугольник 5"/>
          <p:cNvSpPr>
            <a:spLocks noChangeArrowheads="1"/>
          </p:cNvSpPr>
          <p:nvPr/>
        </p:nvSpPr>
        <p:spPr bwMode="auto">
          <a:xfrm>
            <a:off x="785786" y="1116013"/>
            <a:ext cx="6102350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Актер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/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1.2010  - Сатис</a:t>
            </a:r>
            <a:r>
              <a:rPr lang="ru-RU" sz="2200" b="1" dirty="0">
                <a:latin typeface="Century Gothic" pitchFamily="34" charset="0"/>
              </a:rPr>
              <a:t>факция 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2.2005  - Не хлебом единым — Следователь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/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3.2005  - В </a:t>
            </a:r>
            <a:r>
              <a:rPr lang="ru-RU" sz="2200" b="1" dirty="0">
                <a:latin typeface="Century Gothic" pitchFamily="34" charset="0"/>
              </a:rPr>
              <a:t>к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руге первом — Галахов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/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4.2004  - </a:t>
            </a:r>
            <a:r>
              <a:rPr lang="ru-RU" sz="2200" b="1" dirty="0" err="1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ОдноврЕмЕнно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 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—</a:t>
            </a:r>
            <a:r>
              <a:rPr lang="ru-RU" sz="2200" b="1" dirty="0" err="1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в</a:t>
            </a:r>
            <a:r>
              <a:rPr lang="ru-RU" sz="2200" b="1" dirty="0" err="1" smtClean="0">
                <a:solidFill>
                  <a:schemeClr val="bg1"/>
                </a:solidFill>
                <a:latin typeface="Century Gothic" pitchFamily="34" charset="0"/>
              </a:rPr>
              <a:t>идеоверсия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спек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такля </a:t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5.2003  - Пр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огулка — Сева </a:t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6.2003  - Как я съел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собаку – </a:t>
            </a:r>
            <a:r>
              <a:rPr lang="ru-RU" sz="2200" b="1" dirty="0" err="1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видеов</a:t>
            </a:r>
            <a:r>
              <a:rPr lang="ru-RU" sz="2200" b="1" dirty="0" err="1">
                <a:solidFill>
                  <a:schemeClr val="bg1"/>
                </a:solidFill>
                <a:latin typeface="Century Gothic" pitchFamily="34" charset="0"/>
              </a:rPr>
              <a:t>ерсия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спектакля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/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7.2002  - </a:t>
            </a:r>
            <a:r>
              <a:rPr lang="ru-RU" sz="2200" b="1" dirty="0" err="1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Азазе</a:t>
            </a:r>
            <a:r>
              <a:rPr lang="ru-RU" sz="2200" b="1" dirty="0" err="1">
                <a:solidFill>
                  <a:schemeClr val="bg1"/>
                </a:solidFill>
                <a:latin typeface="Century Gothic" pitchFamily="34" charset="0"/>
              </a:rPr>
              <a:t>ль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— </a:t>
            </a:r>
            <a:r>
              <a:rPr lang="ru-RU" sz="2200" b="1" dirty="0" err="1">
                <a:solidFill>
                  <a:schemeClr val="bg1"/>
                </a:solidFill>
                <a:latin typeface="Century Gothic" pitchFamily="34" charset="0"/>
              </a:rPr>
              <a:t>Ахимас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/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8.2002  - «Деньги» </a:t>
            </a:r>
            <a:r>
              <a:rPr lang="ru-RU" sz="2200" b="1" dirty="0">
                <a:solidFill>
                  <a:schemeClr val="bg1"/>
                </a:solidFill>
                <a:latin typeface="Century Gothic" pitchFamily="34" charset="0"/>
              </a:rPr>
              <a:t>(телесериал) 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          Продюсер </a:t>
            </a:r>
            <a:b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</a:b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</a:rPr>
              <a:t>1.2010  - Сатисфакция</a:t>
            </a:r>
            <a:endParaRPr lang="ru-RU" sz="2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:\Новая папка (4)\136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73381" cy="563463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6215082"/>
            <a:ext cx="8786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Евгений </a:t>
            </a:r>
            <a:r>
              <a:rPr lang="ru-RU" sz="2000" b="1" dirty="0" err="1" smtClean="0"/>
              <a:t>Гришковец</a:t>
            </a:r>
            <a:r>
              <a:rPr lang="ru-RU" sz="2000" b="1" dirty="0" smtClean="0"/>
              <a:t> в фильме«</a:t>
            </a:r>
            <a:r>
              <a:rPr lang="ru-RU" sz="2000" b="1" dirty="0" err="1" smtClean="0"/>
              <a:t>Азазель</a:t>
            </a:r>
            <a:r>
              <a:rPr lang="ru-RU" sz="2000" b="1" dirty="0" smtClean="0"/>
              <a:t>» в роли </a:t>
            </a:r>
            <a:r>
              <a:rPr lang="ru-RU" sz="2000" b="1" dirty="0" err="1" smtClean="0">
                <a:latin typeface="Century Gothic" pitchFamily="34" charset="0"/>
              </a:rPr>
              <a:t>Ахимаса</a:t>
            </a:r>
            <a:endParaRPr lang="ru-RU" sz="20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 descr="090114153839f0_0.jpg"/>
          <p:cNvPicPr>
            <a:picLocks noChangeAspect="1"/>
          </p:cNvPicPr>
          <p:nvPr/>
        </p:nvPicPr>
        <p:blipFill>
          <a:blip r:embed="rId2"/>
          <a:srcRect t="421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2"/>
          <p:cNvSpPr>
            <a:spLocks noGrp="1"/>
          </p:cNvSpPr>
          <p:nvPr>
            <p:ph sz="quarter" idx="1"/>
          </p:nvPr>
        </p:nvSpPr>
        <p:spPr>
          <a:xfrm>
            <a:off x="250825" y="-214338"/>
            <a:ext cx="8497888" cy="5299101"/>
          </a:xfrm>
          <a:ln>
            <a:solidFill>
              <a:schemeClr val="accent5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</a:rPr>
              <a:t>          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200" b="1" dirty="0" smtClean="0">
                <a:latin typeface="Corbel" pitchFamily="34" charset="0"/>
              </a:rPr>
              <a:t>           </a:t>
            </a:r>
            <a:br>
              <a:rPr lang="ru-RU" sz="2200" b="1" dirty="0" smtClean="0">
                <a:latin typeface="Corbel" pitchFamily="34" charset="0"/>
              </a:rPr>
            </a:br>
            <a:r>
              <a:rPr lang="ru-RU" sz="2200" b="1" dirty="0" smtClean="0">
                <a:latin typeface="Corbel" pitchFamily="34" charset="0"/>
              </a:rPr>
              <a:t/>
            </a:r>
            <a:br>
              <a:rPr lang="ru-RU" sz="2200" b="1" dirty="0" smtClean="0">
                <a:latin typeface="Corbel" pitchFamily="34" charset="0"/>
              </a:rPr>
            </a:br>
            <a:r>
              <a:rPr lang="ru-RU" sz="2200" b="1" dirty="0" smtClean="0">
                <a:latin typeface="Corbel" pitchFamily="34" charset="0"/>
              </a:rPr>
              <a:t>     </a:t>
            </a:r>
            <a:r>
              <a:rPr lang="ru-RU" sz="2400" b="1" dirty="0" smtClean="0"/>
              <a:t>Уникальность </a:t>
            </a:r>
            <a:r>
              <a:rPr lang="ru-RU" sz="2400" b="1" dirty="0" err="1" smtClean="0"/>
              <a:t>Е.Гришковца</a:t>
            </a:r>
            <a:r>
              <a:rPr lang="ru-RU" sz="2400" b="1" dirty="0" smtClean="0"/>
              <a:t> в том, что он рассказывает о людях, чьи ценности просты и понятны: семья, работа, самоопределение.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 smtClean="0"/>
              <a:t>          Его фирменный стиль – честно и внимательно присматриваться к своим сиюминутным ощущениям. И оказывается, что и придумывать почти ничего не нужно, а достаточно просто фиксировать процесс </a:t>
            </a:r>
            <a:r>
              <a:rPr lang="ru-RU" sz="2400" b="1" dirty="0" err="1" smtClean="0"/>
              <a:t>думания</a:t>
            </a:r>
            <a:r>
              <a:rPr lang="ru-RU" sz="2400" b="1" dirty="0" smtClean="0"/>
              <a:t> и чувствования. Именно о таких авторах говорят: </a:t>
            </a:r>
            <a:r>
              <a:rPr lang="ru-RU" sz="2400" b="1" i="1" u="sng" dirty="0" smtClean="0"/>
              <a:t>«Пишет, как дышит».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200" b="1" dirty="0" smtClean="0">
              <a:latin typeface="Corbe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0484" name="Рисунок 8" descr="_mg_45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292600"/>
            <a:ext cx="32400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4" descr="0014-020-Vyvo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555776" y="260648"/>
            <a:ext cx="40655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Биография</a:t>
            </a:r>
          </a:p>
        </p:txBody>
      </p:sp>
      <p:sp>
        <p:nvSpPr>
          <p:cNvPr id="18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371600"/>
            <a:ext cx="5562600" cy="5153025"/>
          </a:xfrm>
          <a:solidFill>
            <a:srgbClr val="C0C0C0">
              <a:alpha val="38824"/>
            </a:srgbClr>
          </a:solidFill>
        </p:spPr>
        <p:txBody>
          <a:bodyPr rtlCol="0">
            <a:noAutofit/>
          </a:bodyPr>
          <a:lstStyle/>
          <a:p>
            <a:pPr marL="0" indent="-411480" defTabSz="36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361B00"/>
                </a:solidFill>
              </a:rPr>
              <a:t>       Евгений Валерьевич Гришковец родился 17 февраля 1967 года в городе</a:t>
            </a:r>
          </a:p>
          <a:p>
            <a:pPr marL="0" indent="-411480" defTabSz="36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361B00"/>
                </a:solidFill>
              </a:rPr>
              <a:t>Кемерово.</a:t>
            </a:r>
          </a:p>
          <a:p>
            <a:pPr marL="0" indent="-411480" defTabSz="36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361B00"/>
                </a:solidFill>
              </a:rPr>
              <a:t>        В девятом классе заболел театром, когда совершенно случайно в городе Томске сходил на спектакль театра пантомимы при местном Доме ученых. Начал заниматься в студии пантомимы и мечтать о </a:t>
            </a:r>
          </a:p>
          <a:p>
            <a:pPr marL="0" indent="-411480" defTabSz="36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361B00"/>
                </a:solidFill>
              </a:rPr>
              <a:t>собственных постановках.</a:t>
            </a:r>
          </a:p>
          <a:p>
            <a:pPr marL="0" indent="-411480" defTabSz="36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361B00"/>
                </a:solidFill>
              </a:rPr>
              <a:t>        В 1984 году окончил гимназию № 21 и поступил на филологический факультет Кемеровского государственного университета.</a:t>
            </a:r>
          </a:p>
          <a:p>
            <a:pPr marL="0" indent="-411480" defTabSz="3600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361B00"/>
                </a:solidFill>
              </a:rPr>
              <a:t>Срочную воинскую службу проходил на Тихоокеанском флоте.</a:t>
            </a:r>
          </a:p>
          <a:p>
            <a:pPr marL="900000" indent="-411480" defTabSz="36000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361B00"/>
                </a:solidFill>
              </a:rPr>
              <a:t>              </a:t>
            </a:r>
          </a:p>
        </p:txBody>
      </p:sp>
      <p:pic>
        <p:nvPicPr>
          <p:cNvPr id="21" name="Рисунок 20" descr="grishkovets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412875"/>
            <a:ext cx="3154363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rishkovets_201102170622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1837" cy="2214578"/>
          </a:xfrm>
          <a:ln>
            <a:solidFill>
              <a:srgbClr val="FFC000"/>
            </a:solidFill>
          </a:ln>
        </p:spPr>
        <p:txBody>
          <a:bodyPr/>
          <a:lstStyle/>
          <a:p>
            <a:pPr eaLnBrk="1" hangingPunct="1"/>
            <a:r>
              <a:rPr lang="ru-RU" dirty="0" smtClean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Corbel" pitchFamily="34" charset="0"/>
              </a:rPr>
              <a:t>Впечатления и переживания в рассказах </a:t>
            </a:r>
            <a:r>
              <a:rPr lang="ru-RU" sz="3200" b="1" dirty="0" err="1" smtClean="0">
                <a:solidFill>
                  <a:schemeClr val="bg1"/>
                </a:solidFill>
                <a:latin typeface="Corbel" pitchFamily="34" charset="0"/>
              </a:rPr>
              <a:t>Гришковца</a:t>
            </a:r>
            <a:r>
              <a:rPr lang="ru-RU" sz="3200" b="1" dirty="0" smtClean="0">
                <a:solidFill>
                  <a:schemeClr val="bg1"/>
                </a:solidFill>
                <a:latin typeface="Corbel" pitchFamily="34" charset="0"/>
              </a:rPr>
              <a:t> намного важнее событий. И внимание обращается уже не к героям, а к своей собственной жизни. К себе.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-1357346"/>
            <a:ext cx="10715700" cy="771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11" descr="grishkovets_dog_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4000504"/>
            <a:ext cx="278605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2" descr="284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335755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_MG_464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000504"/>
            <a:ext cx="3000395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I:\Новая папка (4)\80a16db09ab8d646a0023ff545dd337d-4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9616" y="-157901"/>
            <a:ext cx="10361404" cy="69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8789" y="1052736"/>
            <a:ext cx="4896544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>
                <a:latin typeface="Corbel" pitchFamily="34" charset="0"/>
              </a:rPr>
              <a:t>13 </a:t>
            </a:r>
            <a:r>
              <a:rPr lang="ru-RU" b="1" dirty="0">
                <a:latin typeface="Corbel" pitchFamily="34" charset="0"/>
              </a:rPr>
              <a:t>марта</a:t>
            </a:r>
            <a:r>
              <a:rPr lang="ru-RU" sz="1600" b="1" dirty="0">
                <a:latin typeface="Corbel" pitchFamily="34" charset="0"/>
              </a:rPr>
              <a:t> 2004. Показ всех моноспектаклей Евгения Гришковца в один день фестиваля «Золотая маска» внесён в книгу рекордов Гиннеса.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latin typeface="Corbel" pitchFamily="34" charset="0"/>
              </a:rPr>
              <a:t>                    1 сентября 2004. Роман «Рубашка» признан дебютом года. Книга вошла </a:t>
            </a:r>
            <a:r>
              <a:rPr lang="ru-RU" sz="1600" b="1" dirty="0" smtClean="0">
                <a:latin typeface="Corbel" pitchFamily="34" charset="0"/>
              </a:rPr>
              <a:t>в «</a:t>
            </a:r>
            <a:r>
              <a:rPr lang="ru-RU" sz="1600" b="1" dirty="0">
                <a:latin typeface="Corbel" pitchFamily="34" charset="0"/>
              </a:rPr>
              <a:t>длинный список» </a:t>
            </a:r>
            <a:r>
              <a:rPr lang="ru-RU" sz="1600" b="1" dirty="0" smtClean="0">
                <a:latin typeface="Corbel" pitchFamily="34" charset="0"/>
              </a:rPr>
              <a:t> </a:t>
            </a:r>
            <a:r>
              <a:rPr lang="ru-RU" sz="1600" b="1" dirty="0" err="1" smtClean="0">
                <a:latin typeface="Corbel" pitchFamily="34" charset="0"/>
              </a:rPr>
              <a:t>Букера</a:t>
            </a:r>
            <a:r>
              <a:rPr lang="ru-RU" sz="1600" b="1" dirty="0">
                <a:latin typeface="Corbel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latin typeface="Corbel" pitchFamily="34" charset="0"/>
              </a:rPr>
              <a:t>                    11 сентября 2007. Премия Евгению Гришковцу «Русский бриллиант» в номинации   «Исключительность».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latin typeface="Corbel" pitchFamily="34" charset="0"/>
              </a:rPr>
              <a:t>                   2007 год. Присуждена медаль «Символ Науки».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latin typeface="Corbel" pitchFamily="34" charset="0"/>
              </a:rPr>
              <a:t>                   2009 год. Премия «</a:t>
            </a:r>
            <a:r>
              <a:rPr lang="ru-RU" sz="1600" b="1" dirty="0" smtClean="0">
                <a:latin typeface="Corbel" pitchFamily="34" charset="0"/>
              </a:rPr>
              <a:t>Серебряный слиток»  радиостанции </a:t>
            </a:r>
            <a:r>
              <a:rPr lang="ru-RU" sz="1600" b="1" dirty="0">
                <a:latin typeface="Corbel" pitchFamily="34" charset="0"/>
              </a:rPr>
              <a:t>«Серебряный дождь» за роман «Асфальт».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latin typeface="Corbel" pitchFamily="34" charset="0"/>
              </a:rPr>
              <a:t>   В 1999 году Евгений Гришковец был удостоен </a:t>
            </a:r>
            <a:r>
              <a:rPr lang="ru-RU" sz="1600" b="1" dirty="0" smtClean="0">
                <a:latin typeface="Corbel" pitchFamily="34" charset="0"/>
              </a:rPr>
              <a:t>премии </a:t>
            </a:r>
            <a:r>
              <a:rPr lang="ru-RU" sz="1600" b="1" dirty="0">
                <a:latin typeface="Corbel" pitchFamily="34" charset="0"/>
              </a:rPr>
              <a:t>"</a:t>
            </a:r>
            <a:r>
              <a:rPr lang="ru-RU" sz="1600" b="1" dirty="0" err="1">
                <a:latin typeface="Corbel" pitchFamily="34" charset="0"/>
              </a:rPr>
              <a:t>Антибукер</a:t>
            </a:r>
            <a:r>
              <a:rPr lang="ru-RU" sz="1600" b="1" dirty="0">
                <a:latin typeface="Corbel" pitchFamily="34" charset="0"/>
              </a:rPr>
              <a:t>" за наброски к пьесам "Зима" и "Записки русского путешественника". 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latin typeface="Corbel" pitchFamily="34" charset="0"/>
              </a:rPr>
              <a:t>В декабре 2000 г. - лауреат Национальной премии "Триумф»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0"/>
            <a:ext cx="9396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Титулы, награды и премии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 descr="693e139030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1357298"/>
            <a:ext cx="8229600" cy="17859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Спасибо</a:t>
            </a:r>
            <a:r>
              <a:rPr lang="ru-RU" sz="60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itchFamily="34" charset="0"/>
              </a:rPr>
              <a:t> за внимание!</a:t>
            </a:r>
            <a:endParaRPr lang="ru-RU" sz="6000" i="1" dirty="0">
              <a:solidFill>
                <a:schemeClr val="accent1">
                  <a:lumMod val="20000"/>
                  <a:lumOff val="80000"/>
                </a:schemeClr>
              </a:solidFill>
              <a:latin typeface="Corbel" pitchFamily="34" charset="0"/>
            </a:endParaRPr>
          </a:p>
        </p:txBody>
      </p:sp>
      <p:pic>
        <p:nvPicPr>
          <p:cNvPr id="22532" name="Рисунок 5" descr="http://festival.1september.ru/articles/581990/img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3143250"/>
            <a:ext cx="40719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5"/>
          <p:cNvSpPr>
            <a:spLocks noChangeArrowheads="1"/>
          </p:cNvSpPr>
          <p:nvPr/>
        </p:nvSpPr>
        <p:spPr bwMode="auto">
          <a:xfrm>
            <a:off x="714375" y="857232"/>
            <a:ext cx="7715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Презентацию подготовила учитель литературы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МБОУ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СОШ №2 </a:t>
            </a:r>
          </a:p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г. Кандалакши Мурманской области </a:t>
            </a:r>
          </a:p>
          <a:p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Антонюк Елена Александровна.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educational-powerpoint-backgrounds-600x48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m_59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79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4787900" y="188913"/>
            <a:ext cx="4356100" cy="34559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              В 1988 году после увольнения в запас вернулся к учёбе. С 1988 по 1990 год занимался в студии и играл в университетском театре пантомимы.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95288" y="3933825"/>
            <a:ext cx="8424862" cy="2735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marL="548640" indent="-411480" fontAlgn="auto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           В 1990 году организовал независимый театр «Ложа», в котором за 7 лет было поставлено 10 спектаклей. В некоторых пьесах Гришковец описывает так называемый «родной город», но не называет его, однако многие кемеровские читатели и зрители в этих описаниях узнают именно город Кемерово.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2800" dirty="0">
              <a:latin typeface="+mn-lt"/>
              <a:cs typeface="+mn-cs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2800" dirty="0">
              <a:latin typeface="+mn-lt"/>
              <a:cs typeface="+mn-cs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ru-RU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3" descr="free-christian-powerpoint-templates-and-background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304800"/>
            <a:ext cx="7923213" cy="276383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400" dirty="0" smtClean="0">
                <a:solidFill>
                  <a:schemeClr val="bg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ru-RU" sz="3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В 1998-м переехал в Калининград. Тогда же он  представил в Москве на зрительский суд свой первый </a:t>
            </a:r>
            <a:r>
              <a:rPr lang="ru-RU" sz="3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моноспектакль</a:t>
            </a:r>
            <a:r>
              <a:rPr lang="ru-RU" sz="3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«Как я съел собаку», за который в 1999 году был удостоен национальной театральной премии «Золотая маска» в номинациях «Новация» и «Приз критики». На фестивале </a:t>
            </a:r>
            <a:r>
              <a:rPr lang="ru-RU" sz="3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радиоспектаклей</a:t>
            </a:r>
            <a:r>
              <a:rPr lang="ru-RU" sz="3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Вене германская постановка пьесы  взяла три первых премии: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1031" name="Прямоугольник 4"/>
          <p:cNvSpPr>
            <a:spLocks noChangeArrowheads="1"/>
          </p:cNvSpPr>
          <p:nvPr/>
        </p:nvSpPr>
        <p:spPr bwMode="auto">
          <a:xfrm>
            <a:off x="285720" y="5572140"/>
            <a:ext cx="2643206" cy="1200329"/>
          </a:xfrm>
          <a:prstGeom prst="rect">
            <a:avLst/>
          </a:prstGeom>
          <a:solidFill>
            <a:srgbClr val="D9D9D9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лучшая пьеса;</a:t>
            </a:r>
          </a:p>
          <a:p>
            <a:r>
              <a:rPr lang="ru-RU" b="1" dirty="0"/>
              <a:t>лучший исполнитель;</a:t>
            </a:r>
          </a:p>
          <a:p>
            <a:r>
              <a:rPr lang="ru-RU" b="1" dirty="0"/>
              <a:t>лучший перевод.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357188" y="6442075"/>
          <a:ext cx="147637" cy="173038"/>
        </p:xfrm>
        <a:graphic>
          <a:graphicData uri="http://schemas.openxmlformats.org/presentationml/2006/ole">
            <p:oleObj spid="_x0000_s1027" name="Пакет" r:id="rId5" imgW="866274" imgH="481263" progId="Package">
              <p:embed/>
            </p:oleObj>
          </a:graphicData>
        </a:graphic>
      </p:graphicFrame>
      <p:pic>
        <p:nvPicPr>
          <p:cNvPr id="8" name="Утро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928926" y="2643182"/>
            <a:ext cx="6215074" cy="421481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0" descr="d17be48565bebf721ab2add1248efd2f_6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24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795963" y="188913"/>
            <a:ext cx="2971800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300" b="1" u="sng" dirty="0" smtClean="0">
                <a:solidFill>
                  <a:srgbClr val="002060"/>
                </a:solidFill>
              </a:rPr>
              <a:t>Книги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sz="quarter" idx="1"/>
          </p:nvPr>
        </p:nvSpPr>
        <p:spPr>
          <a:xfrm>
            <a:off x="5724525" y="692150"/>
            <a:ext cx="3178175" cy="46038"/>
          </a:xfrm>
          <a:solidFill>
            <a:schemeClr val="tx1">
              <a:lumMod val="85000"/>
              <a:alpha val="23137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dirty="0" smtClean="0">
                <a:solidFill>
                  <a:srgbClr val="002060"/>
                </a:solidFill>
                <a:latin typeface="+mj-lt"/>
              </a:rPr>
              <a:t>                          «Рубашка» - это первый роман(2004 г.) знаменитого драматурга и исполнителя собственных пьес Евгения Валерьевича Гришковца. Премьера этого романа стала знаменательным событием в литературной жизни. В произведении просматриваются черты, к которым привыкли поклонники спектаклей Гришковца. Глубина и сила постижения жизни - по-настоящему романные качества, присущие этой книге.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dirty="0" smtClean="0">
                <a:solidFill>
                  <a:srgbClr val="002060"/>
                </a:solidFill>
              </a:rPr>
              <a:t/>
            </a:r>
            <a:br>
              <a:rPr lang="ru-RU" sz="7200" dirty="0" smtClean="0">
                <a:solidFill>
                  <a:srgbClr val="002060"/>
                </a:solidFill>
              </a:rPr>
            </a:br>
            <a:endParaRPr lang="ru-RU" sz="72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179388" y="2708275"/>
            <a:ext cx="3538537" cy="3673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274320" indent="-274320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defRPr/>
            </a:pPr>
            <a:r>
              <a:rPr lang="ru-RU" sz="2600" dirty="0">
                <a:latin typeface="+mn-lt"/>
                <a:cs typeface="+mn-cs"/>
              </a:rPr>
              <a:t>          </a:t>
            </a:r>
            <a:endParaRPr lang="ru-RU" sz="6400" dirty="0">
              <a:latin typeface="+mn-lt"/>
              <a:cs typeface="+mn-cs"/>
            </a:endParaRPr>
          </a:p>
          <a:p>
            <a:pPr marL="274320" indent="-274320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defRPr/>
            </a:pPr>
            <a:r>
              <a:rPr lang="ru-RU" sz="6400" dirty="0">
                <a:solidFill>
                  <a:srgbClr val="002060"/>
                </a:solidFill>
                <a:latin typeface="+mn-lt"/>
                <a:cs typeface="+mn-cs"/>
              </a:rPr>
              <a:t>            </a:t>
            </a:r>
            <a:r>
              <a:rPr lang="ru-RU" sz="6400" b="1" dirty="0">
                <a:solidFill>
                  <a:srgbClr val="002060"/>
                </a:solidFill>
                <a:latin typeface="+mn-lt"/>
                <a:cs typeface="+mn-cs"/>
              </a:rPr>
              <a:t>Эмоциональная свежесть и психологическая тонкость заставляет читателя с первых страниц влюбиться в это произведение. </a:t>
            </a:r>
          </a:p>
          <a:p>
            <a:pPr marL="274320" indent="-274320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defRPr/>
            </a:pPr>
            <a:r>
              <a:rPr lang="ru-RU" sz="6400" b="1" dirty="0">
                <a:solidFill>
                  <a:srgbClr val="002060"/>
                </a:solidFill>
                <a:latin typeface="+mn-lt"/>
                <a:cs typeface="+mn-cs"/>
              </a:rPr>
              <a:t>          Евгений </a:t>
            </a:r>
            <a:r>
              <a:rPr lang="ru-RU" sz="6400" b="1" dirty="0" err="1">
                <a:solidFill>
                  <a:srgbClr val="002060"/>
                </a:solidFill>
                <a:latin typeface="+mn-lt"/>
                <a:cs typeface="+mn-cs"/>
              </a:rPr>
              <a:t>Гришковец</a:t>
            </a:r>
            <a:r>
              <a:rPr lang="ru-RU" sz="6400" b="1" dirty="0">
                <a:solidFill>
                  <a:srgbClr val="002060"/>
                </a:solidFill>
                <a:latin typeface="+mn-lt"/>
                <a:cs typeface="+mn-cs"/>
              </a:rPr>
              <a:t> придумал оригинальный сюжет, в котором все события происходят за один день. Весь сюжет происходит вокруг простой рубашки, которую главный герой надел рано утром и снял вечером – отсюда и пошло название произведения. </a:t>
            </a:r>
          </a:p>
          <a:p>
            <a:pPr marL="274320" indent="-274320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  <a:cs typeface="+mn-cs"/>
              </a:rPr>
              <a:t>         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Tatami_PowerPoint_Background_by_Sakura_no_Tamashi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2" descr="18214490.jpg"/>
          <p:cNvPicPr>
            <a:picLocks noChangeAspect="1"/>
          </p:cNvPicPr>
          <p:nvPr/>
        </p:nvPicPr>
        <p:blipFill>
          <a:blip r:embed="rId3"/>
          <a:srcRect l="12199" r="12201"/>
          <a:stretch>
            <a:fillRect/>
          </a:stretch>
        </p:blipFill>
        <p:spPr bwMode="auto">
          <a:xfrm>
            <a:off x="900113" y="3286124"/>
            <a:ext cx="2303462" cy="275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684213" y="333375"/>
            <a:ext cx="345598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 </a:t>
            </a:r>
            <a:r>
              <a:rPr lang="ru-RU" sz="2000" b="1" i="1" dirty="0"/>
              <a:t>В школьную программу литературы для 9 классов  включена повесть Евгения </a:t>
            </a:r>
            <a:r>
              <a:rPr lang="ru-RU" sz="2000" b="1" i="1" dirty="0" err="1"/>
              <a:t>Гришковца</a:t>
            </a:r>
            <a:r>
              <a:rPr lang="ru-RU" sz="2000" b="1" i="1" dirty="0"/>
              <a:t> «Реки».Там писатель представлен одним из авторов современной литературы. </a:t>
            </a:r>
          </a:p>
        </p:txBody>
      </p:sp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4356100" y="1285875"/>
            <a:ext cx="45720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u="sng" dirty="0" smtClean="0">
                <a:latin typeface="Corbel" pitchFamily="34" charset="0"/>
              </a:rPr>
              <a:t>«Реки</a:t>
            </a:r>
            <a:r>
              <a:rPr lang="ru-RU" sz="2800" b="1" u="sng" dirty="0">
                <a:latin typeface="Corbel" pitchFamily="34" charset="0"/>
              </a:rPr>
              <a:t>» – это  вторая книга </a:t>
            </a:r>
            <a:r>
              <a:rPr lang="ru-RU" sz="2000" b="1" dirty="0">
                <a:latin typeface="Corbel" pitchFamily="34" charset="0"/>
              </a:rPr>
              <a:t>Евгения Валерьевича </a:t>
            </a:r>
            <a:r>
              <a:rPr lang="ru-RU" sz="2000" b="1" dirty="0" err="1">
                <a:latin typeface="Corbel" pitchFamily="34" charset="0"/>
              </a:rPr>
              <a:t>Гришковца</a:t>
            </a:r>
            <a:r>
              <a:rPr lang="ru-RU" sz="2000" b="1" dirty="0">
                <a:latin typeface="Corbel" pitchFamily="34" charset="0"/>
              </a:rPr>
              <a:t>.</a:t>
            </a:r>
          </a:p>
          <a:p>
            <a:r>
              <a:rPr lang="ru-RU" sz="2000" b="1" dirty="0">
                <a:latin typeface="Corbel" pitchFamily="34" charset="0"/>
              </a:rPr>
              <a:t>            Как и все его творчество, повесть «Реки» - произведение пронзительное и очень теплое, для тех, кто находит причины жить там, где родился, и для тех, кто нашел причины, чтобы уехать; о странном чувстве Родины, о странных системах координат во времени и пространстве, вызывающих у нас улыбку или же заставляющих плакать. Это повесть о ненаписанном, объем которой дает ваша собственная история. </a:t>
            </a:r>
          </a:p>
          <a:p>
            <a:r>
              <a:rPr lang="ru-RU" dirty="0">
                <a:latin typeface="Corbel" pitchFamily="34" charset="0"/>
              </a:rPr>
              <a:t>           </a:t>
            </a:r>
            <a:endParaRPr lang="ru-RU" b="1" dirty="0">
              <a:latin typeface="Corbe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6o3OWdbonke6vqyv61iuwAiZo1_5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16238" y="620713"/>
            <a:ext cx="2819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  <a:t>Пьесы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sp>
        <p:nvSpPr>
          <p:cNvPr id="11268" name="Прямоугольник 5"/>
          <p:cNvSpPr>
            <a:spLocks noChangeArrowheads="1"/>
          </p:cNvSpPr>
          <p:nvPr/>
        </p:nvSpPr>
        <p:spPr bwMode="auto">
          <a:xfrm>
            <a:off x="4932363" y="1268413"/>
            <a:ext cx="42116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rgbClr val="7030A0"/>
                </a:solidFill>
                <a:latin typeface="ItalicT" pitchFamily="2" charset="0"/>
              </a:rPr>
              <a:t>"Что у меня, в сущности, </a:t>
            </a:r>
            <a:r>
              <a:rPr lang="ru-RU" sz="1600" b="1" i="1" dirty="0" smtClean="0">
                <a:solidFill>
                  <a:srgbClr val="7030A0"/>
                </a:solidFill>
                <a:latin typeface="ItalicT" pitchFamily="2" charset="0"/>
              </a:rPr>
              <a:t>есть по </a:t>
            </a:r>
            <a:r>
              <a:rPr lang="ru-RU" sz="1600" b="1" i="1" dirty="0">
                <a:solidFill>
                  <a:srgbClr val="7030A0"/>
                </a:solidFill>
                <a:latin typeface="ItalicT" pitchFamily="2" charset="0"/>
              </a:rPr>
              <a:t>максимуму? По максимуму у меня есть планета Земля. Это мой максимум! Планетой ограничены все мои возможности и моя жизнь."</a:t>
            </a:r>
          </a:p>
        </p:txBody>
      </p:sp>
      <p:sp>
        <p:nvSpPr>
          <p:cNvPr id="15365" name="Прямоугольник 6"/>
          <p:cNvSpPr>
            <a:spLocks noChangeArrowheads="1"/>
          </p:cNvSpPr>
          <p:nvPr/>
        </p:nvSpPr>
        <p:spPr bwMode="auto">
          <a:xfrm>
            <a:off x="539750" y="1285875"/>
            <a:ext cx="45720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В 1999 году написана пьеса «Как я съел собаку».</a:t>
            </a:r>
          </a:p>
          <a:p>
            <a:pPr>
              <a:lnSpc>
                <a:spcPct val="120000"/>
              </a:lnSpc>
              <a:defRPr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1999 год — пьесы «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ОдноврЕмЕнно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», «Зима» и «Записки русского путешественника».</a:t>
            </a:r>
          </a:p>
          <a:p>
            <a:pPr>
              <a:lnSpc>
                <a:spcPct val="120000"/>
              </a:lnSpc>
              <a:defRPr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2001 — пьесы «Город», «Планета», «Дредноуты».</a:t>
            </a:r>
          </a:p>
          <a:p>
            <a:pPr>
              <a:lnSpc>
                <a:spcPct val="120000"/>
              </a:lnSpc>
              <a:defRPr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6 октября 2003 — премьера спектакля «Осада» в Москве.</a:t>
            </a:r>
          </a:p>
          <a:p>
            <a:pPr>
              <a:lnSpc>
                <a:spcPct val="120000"/>
              </a:lnSpc>
              <a:defRPr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Май 2004 — Венский фестиваль, спектакль «Дядя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Отто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болен».</a:t>
            </a:r>
          </a:p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2005 — спектакль «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ПоПо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» (третья редакция написанной ещё во времена «Ложи» пьесы).</a:t>
            </a:r>
          </a:p>
          <a:p>
            <a:pPr>
              <a:lnSpc>
                <a:spcPct val="120000"/>
              </a:lnSpc>
              <a:defRPr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2009 — пьеса «Дом» (в соавторстве с Анной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Матисон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)</a:t>
            </a:r>
          </a:p>
          <a:p>
            <a:pPr>
              <a:lnSpc>
                <a:spcPct val="120000"/>
              </a:lnSpc>
              <a:defRPr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Май 2009 года в Москве -  премьера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моноспектакля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 «+1».</a:t>
            </a: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7860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Содержимое 3" descr="back-to-school-powerpoint-background-3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250825" y="981075"/>
            <a:ext cx="61214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 dirty="0">
                <a:solidFill>
                  <a:srgbClr val="111D37"/>
                </a:solidFill>
                <a:latin typeface="Consolas" pitchFamily="49" charset="0"/>
              </a:rPr>
              <a:t>В сборник рассказов «Планка» </a:t>
            </a:r>
            <a: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  <a:t>Евгения </a:t>
            </a:r>
            <a:r>
              <a:rPr lang="ru-RU" sz="2000" b="1" dirty="0" err="1">
                <a:solidFill>
                  <a:srgbClr val="111D37"/>
                </a:solidFill>
                <a:latin typeface="Consolas" pitchFamily="49" charset="0"/>
              </a:rPr>
              <a:t>Гришковца</a:t>
            </a:r>
            <a: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  <a:t> вошло восемь историй. Это первый сборник рассказов автора. По его словам, писать в подобном жанре очень трудно. Три рассказа повествуют о жизни военного моряка и являются автобиографическими. Остальные рассказывают о судьбах других мужчин. </a:t>
            </a:r>
            <a:b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</a:br>
            <a: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  <a:t/>
            </a:r>
            <a:b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</a:br>
            <a: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  <a:t/>
            </a:r>
            <a:b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</a:br>
            <a: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  <a:t>    </a:t>
            </a:r>
            <a:r>
              <a:rPr lang="ru-RU" sz="2000" b="1" dirty="0" err="1">
                <a:solidFill>
                  <a:srgbClr val="111D37"/>
                </a:solidFill>
                <a:latin typeface="Consolas" pitchFamily="49" charset="0"/>
              </a:rPr>
              <a:t>Гришковец</a:t>
            </a:r>
            <a:r>
              <a:rPr lang="ru-RU" sz="2000" b="1" dirty="0">
                <a:solidFill>
                  <a:srgbClr val="111D37"/>
                </a:solidFill>
                <a:latin typeface="Consolas" pitchFamily="49" charset="0"/>
              </a:rPr>
              <a:t> большое внимание уделяет живой речи. Он писал и пишет о мелких и обыденных историях и нюансах, из которых и складывается жизнь.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</a:p>
        </p:txBody>
      </p:sp>
      <p:pic>
        <p:nvPicPr>
          <p:cNvPr id="12292" name="Рисунок 5" descr="1298651744_8ad05a97acc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88913"/>
            <a:ext cx="25384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 descr="IMG_91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Содержимое 2"/>
          <p:cNvSpPr>
            <a:spLocks noGrp="1"/>
          </p:cNvSpPr>
          <p:nvPr>
            <p:ph sz="quarter" idx="1"/>
          </p:nvPr>
        </p:nvSpPr>
        <p:spPr>
          <a:xfrm>
            <a:off x="642938" y="214313"/>
            <a:ext cx="8501062" cy="60071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z="2400" b="1" u="sng" dirty="0" smtClean="0"/>
          </a:p>
          <a:p>
            <a:pPr eaLnBrk="1" hangingPunct="1">
              <a:buFont typeface="Arial" charset="0"/>
              <a:buNone/>
            </a:pPr>
            <a:endParaRPr lang="ru-RU" sz="2400" b="1" u="sng" dirty="0" smtClean="0"/>
          </a:p>
          <a:p>
            <a:pPr eaLnBrk="1" hangingPunct="1">
              <a:buFont typeface="Arial" charset="0"/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                             </a:t>
            </a:r>
            <a:r>
              <a:rPr lang="ru-RU" sz="2400" b="1" u="sng" dirty="0" smtClean="0"/>
              <a:t>Стиль </a:t>
            </a:r>
            <a:r>
              <a:rPr lang="ru-RU" sz="2400" b="1" u="sng" dirty="0" err="1" smtClean="0"/>
              <a:t>Е.Гришковца</a:t>
            </a:r>
            <a:r>
              <a:rPr lang="ru-RU" sz="2400" b="1" u="sng" dirty="0" smtClean="0"/>
              <a:t>:</a:t>
            </a:r>
          </a:p>
          <a:p>
            <a:pPr eaLnBrk="1" hangingPunct="1">
              <a:buFont typeface="Arial" charset="0"/>
              <a:buNone/>
            </a:pPr>
            <a:endParaRPr lang="ru-RU" sz="2400" b="1" u="sng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sz="2400" b="1" i="1" dirty="0" smtClean="0">
                <a:solidFill>
                  <a:schemeClr val="bg1"/>
                </a:solidFill>
              </a:rPr>
              <a:t>Фирменное плетение словес (несколько опорных слов и их вариации), неспешность повествования, повторы и возвращение к уже сказанному</a:t>
            </a:r>
          </a:p>
          <a:p>
            <a:pPr eaLnBrk="1" hangingPunct="1"/>
            <a:r>
              <a:rPr lang="ru-RU" sz="2400" b="1" i="1" dirty="0" smtClean="0">
                <a:solidFill>
                  <a:schemeClr val="bg1"/>
                </a:solidFill>
              </a:rPr>
              <a:t>Абсолютная и бескомпромиссная доверительность</a:t>
            </a:r>
          </a:p>
          <a:p>
            <a:pPr eaLnBrk="1" hangingPunct="1"/>
            <a:r>
              <a:rPr lang="ru-RU" sz="2400" b="1" i="1" u="sng" dirty="0" smtClean="0">
                <a:solidFill>
                  <a:schemeClr val="bg1"/>
                </a:solidFill>
              </a:rPr>
              <a:t>Правдивость и </a:t>
            </a:r>
            <a:r>
              <a:rPr lang="ru-RU" sz="2400" b="1" i="1" u="sng" dirty="0" err="1" smtClean="0">
                <a:solidFill>
                  <a:schemeClr val="bg1"/>
                </a:solidFill>
              </a:rPr>
              <a:t>непридуманность</a:t>
            </a:r>
            <a:r>
              <a:rPr lang="ru-RU" sz="2400" b="1" i="1" u="sng" dirty="0" smtClean="0">
                <a:solidFill>
                  <a:schemeClr val="bg1"/>
                </a:solidFill>
              </a:rPr>
              <a:t> историй</a:t>
            </a:r>
          </a:p>
          <a:p>
            <a:pPr eaLnBrk="1" hangingPunct="1"/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u="sng" dirty="0" smtClean="0">
                <a:solidFill>
                  <a:schemeClr val="bg1"/>
                </a:solidFill>
              </a:rPr>
              <a:t>Простота и искренность</a:t>
            </a:r>
          </a:p>
          <a:p>
            <a:pPr eaLnBrk="1" hangingPunct="1"/>
            <a:r>
              <a:rPr lang="ru-RU" sz="2400" b="1" i="1" u="sng" dirty="0" smtClean="0">
                <a:solidFill>
                  <a:schemeClr val="bg1"/>
                </a:solidFill>
              </a:rPr>
              <a:t>Увлечение мелочами</a:t>
            </a:r>
          </a:p>
          <a:p>
            <a:pPr eaLnBrk="1" hangingPunct="1"/>
            <a:r>
              <a:rPr lang="ru-RU" sz="2400" b="1" i="1" u="sng" dirty="0" smtClean="0">
                <a:solidFill>
                  <a:schemeClr val="bg1"/>
                </a:solidFill>
              </a:rPr>
              <a:t>Живая речь</a:t>
            </a:r>
          </a:p>
          <a:p>
            <a:pPr eaLnBrk="1" hangingPunct="1"/>
            <a:r>
              <a:rPr lang="ru-RU" sz="2400" b="1" i="1" u="sng" dirty="0" smtClean="0">
                <a:solidFill>
                  <a:schemeClr val="bg1"/>
                </a:solidFill>
              </a:rPr>
              <a:t>Трогательные герои</a:t>
            </a:r>
          </a:p>
          <a:p>
            <a:pPr eaLnBrk="1" hangingPunct="1"/>
            <a:endParaRPr lang="ru-RU" sz="2400" b="1" dirty="0" smtClean="0"/>
          </a:p>
        </p:txBody>
      </p:sp>
      <p:pic>
        <p:nvPicPr>
          <p:cNvPr id="19460" name="Рисунок 5" descr="cult_210420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4714885"/>
            <a:ext cx="30003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6" descr="82613864_3755121_grishkove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3786190"/>
            <a:ext cx="178595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24" y="214290"/>
            <a:ext cx="76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DejaVu Sans" pitchFamily="34" charset="0"/>
                <a:ea typeface="DejaVu Sans" pitchFamily="34" charset="0"/>
                <a:cs typeface="DejaVu Sans" pitchFamily="34" charset="0"/>
              </a:rPr>
              <a:t>Литературные критики </a:t>
            </a:r>
            <a:r>
              <a:rPr lang="ru-RU" sz="2000" b="1" i="1" dirty="0" smtClean="0">
                <a:latin typeface="DejaVu Sans" pitchFamily="34" charset="0"/>
                <a:ea typeface="DejaVu Sans" pitchFamily="34" charset="0"/>
                <a:cs typeface="DejaVu Sans" pitchFamily="34" charset="0"/>
              </a:rPr>
              <a:t>сравнили произведения </a:t>
            </a:r>
            <a:r>
              <a:rPr lang="ru-RU" sz="2000" b="1" i="1" dirty="0" err="1" smtClean="0">
                <a:latin typeface="DejaVu Sans" pitchFamily="34" charset="0"/>
                <a:ea typeface="DejaVu Sans" pitchFamily="34" charset="0"/>
                <a:cs typeface="DejaVu Sans" pitchFamily="34" charset="0"/>
              </a:rPr>
              <a:t>Гришковца</a:t>
            </a:r>
            <a:r>
              <a:rPr lang="ru-RU" sz="2000" b="1" i="1" dirty="0" smtClean="0">
                <a:latin typeface="DejaVu Sans" pitchFamily="34" charset="0"/>
                <a:ea typeface="DejaVu Sans" pitchFamily="34" charset="0"/>
                <a:cs typeface="DejaVu Sans" pitchFamily="34" charset="0"/>
              </a:rPr>
              <a:t> с произведениями Шукшина </a:t>
            </a:r>
            <a:r>
              <a:rPr lang="ru-RU" sz="2000" b="1" i="1" dirty="0" smtClean="0">
                <a:solidFill>
                  <a:schemeClr val="bg1"/>
                </a:solidFill>
                <a:latin typeface="DejaVu Sans" pitchFamily="34" charset="0"/>
                <a:ea typeface="DejaVu Sans" pitchFamily="34" charset="0"/>
                <a:cs typeface="DejaVu Sans" pitchFamily="34" charset="0"/>
              </a:rPr>
              <a:t>и нашли очень много общего в манере повествования. </a:t>
            </a:r>
            <a:endParaRPr lang="ru-RU" sz="2000" i="1" dirty="0">
              <a:solidFill>
                <a:schemeClr val="bg1"/>
              </a:solidFill>
              <a:latin typeface="DejaVu Sans" pitchFamily="34" charset="0"/>
              <a:ea typeface="DejaVu Sans" pitchFamily="34" charset="0"/>
              <a:cs typeface="DejaVu Sans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1460</TotalTime>
  <Words>1200</Words>
  <Application>Microsoft Office PowerPoint</Application>
  <PresentationFormat>Экран (4:3)</PresentationFormat>
  <Paragraphs>100</Paragraphs>
  <Slides>23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Начальная</vt:lpstr>
      <vt:lpstr>Пакет</vt:lpstr>
      <vt:lpstr>Слайд 1</vt:lpstr>
      <vt:lpstr>Слайд 2</vt:lpstr>
      <vt:lpstr>Слайд 3</vt:lpstr>
      <vt:lpstr>Слайд 4</vt:lpstr>
      <vt:lpstr>Книги </vt:lpstr>
      <vt:lpstr>Слайд 6</vt:lpstr>
      <vt:lpstr>Пьесы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Гришковец, Кауперс и группа Бигуди</vt:lpstr>
      <vt:lpstr>Слайд 16</vt:lpstr>
      <vt:lpstr>Экранизации </vt:lpstr>
      <vt:lpstr>Слайд 18</vt:lpstr>
      <vt:lpstr>Слайд 19</vt:lpstr>
      <vt:lpstr> Впечатления и переживания в рассказах Гришковца намного важнее событий. И внимание обращается уже не к героям, а к своей собственной жизни. К себе.</vt:lpstr>
      <vt:lpstr>Слайд 21</vt:lpstr>
      <vt:lpstr>Слайд 22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ANNA</cp:lastModifiedBy>
  <cp:revision>175</cp:revision>
  <dcterms:modified xsi:type="dcterms:W3CDTF">2013-10-02T14:22:18Z</dcterms:modified>
</cp:coreProperties>
</file>