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  <p:sldMasterId id="2147483685" r:id="rId4"/>
  </p:sldMasterIdLst>
  <p:notesMasterIdLst>
    <p:notesMasterId r:id="rId37"/>
  </p:notesMasterIdLst>
  <p:sldIdLst>
    <p:sldId id="256" r:id="rId5"/>
    <p:sldId id="257" r:id="rId6"/>
    <p:sldId id="289" r:id="rId7"/>
    <p:sldId id="258" r:id="rId8"/>
    <p:sldId id="279" r:id="rId9"/>
    <p:sldId id="259" r:id="rId10"/>
    <p:sldId id="278" r:id="rId11"/>
    <p:sldId id="260" r:id="rId12"/>
    <p:sldId id="262" r:id="rId13"/>
    <p:sldId id="261" r:id="rId14"/>
    <p:sldId id="280" r:id="rId15"/>
    <p:sldId id="263" r:id="rId16"/>
    <p:sldId id="264" r:id="rId17"/>
    <p:sldId id="265" r:id="rId18"/>
    <p:sldId id="266" r:id="rId19"/>
    <p:sldId id="281" r:id="rId20"/>
    <p:sldId id="282" r:id="rId21"/>
    <p:sldId id="267" r:id="rId22"/>
    <p:sldId id="283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5" r:id="rId31"/>
    <p:sldId id="286" r:id="rId32"/>
    <p:sldId id="275" r:id="rId33"/>
    <p:sldId id="288" r:id="rId34"/>
    <p:sldId id="276" r:id="rId35"/>
    <p:sldId id="277" r:id="rId3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1B9463-40DE-4067-8286-A79B5B12857D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2F2D6D-D865-4FAF-9C2B-1ECDED64C104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DD4B-08C2-4B99-8D6F-861EA30A0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DD94-EDCC-496C-B960-2A0E00C9D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25450"/>
            <a:ext cx="2055813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2545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30DD-9307-4D9A-BCC8-137A8184D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D5A2E-25EC-407A-9309-B094566CD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8377-8BB3-4D9A-9277-B1ABC205E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A7128-6862-49D2-9E25-206029B13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7BEF-3381-4933-8062-7780A0C02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A913-4E89-4A99-BAD8-3A734C76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0221-A701-4C7A-A107-19722CE44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F6F4-D39B-4E94-B6C4-73CF3A619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F361-56EA-4671-821F-EEDAEADD1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B617-A5D9-4A66-B985-E96FE91E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BBED-D236-4781-8E4D-B45E8C695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1F3F-CAAC-402F-BCFC-198B57E0A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604963"/>
            <a:ext cx="21320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2484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FA53C-132F-4EC0-AA28-2A42FB6F6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6018213" cy="2208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52794-01C2-405C-ACD9-7A7786D1D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B7A63F30-9062-4789-BD59-F76842AEF7C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92CAFA4C-82ED-44DB-B131-F2F4781F9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6EF94B1B-4651-447E-9196-BBCC6D256506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ACD59E18-A549-452F-8A3D-EFD572FD4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AD1930CE-3BDF-43C9-9949-169FA6CF546F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33CA8AF4-708C-4ECE-B424-9DB9A5337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B039C62-2E16-4DFE-8F2D-DD98A7082E77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33B4B843-44D7-4EE8-8ACF-3413AAF36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0F07339-7DE2-43FF-8177-6A090635139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27DC3E62-B090-433C-B7DB-145C0C992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470FDFCD-BF8E-4515-B956-9CFA557D535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F644B37A-A01E-4D23-9CA4-C9469D808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1779-708D-47AA-BED6-A7C0303B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04DC1F4C-A379-4834-AF91-FB534886FAAC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7E94F5FA-9121-4B68-93F3-A287983D0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543163F7-7454-44B8-B57D-F1B318C8BBE5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D4D17517-26E1-4125-A844-B0A2C5026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670C0A30-A3A8-4729-BCA7-44A8BDF38E3E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4A5F442D-6B2C-41E1-8E6C-547FB6D29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3B63E785-5C02-4860-810A-B4E54827C46F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0FA6F0D5-042D-4B7D-B683-B805C7FA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DF7A633A-C412-433D-9C20-D6A434C87BC7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DA896AEA-E032-4158-92B7-047B07333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13CE905F-DE8F-43B2-AE5C-53B2A0A11B4B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147626E-59AF-4A15-A730-2F04CEB7C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D143A84A-3D01-4B00-A688-A331E9630B35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9C0FD2F8-E3FE-4882-B6A5-E727A05BC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3CCAE023-31FE-4011-91C0-B09993EAAA80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50EFB966-E352-42FD-AE7F-795396412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0A8A9A71-8210-4AF1-9A3C-0FEE675D6CF5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5A1FD1CB-B598-45C4-9AFA-306CA7E4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40266E78-4B09-4340-87AB-6576EF7E2EE8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84DD2AAD-A9A3-44CF-AA57-289809C7E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16A4E-5AB8-4A6B-9100-164ADBE87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3A14E2A1-6FB9-4863-907D-25B145D894E4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48FE1CA2-55DA-4970-8AA8-A9BF3B5E4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DBD95E0A-5F5F-4097-B54C-5E48D46F3820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ED75945C-1AE4-434A-88EF-64B6FEEE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F6B04D9A-7F7B-4B62-A461-D8A99F282612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0350BF5D-507B-4F99-9B37-5F6E8BC49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2FAC6AD8-68ED-4043-B432-1020098D5540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07C89ED8-4715-4560-BAA5-FDE33DAC4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095596F-0012-414F-AAD4-216C30386551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68411F4B-CC06-4A01-AB7F-666C94584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6F86F9B7-6F23-4757-BADF-340C816F79CE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685ED66-C43E-4CFF-96EE-08A052F62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F8F0-9BED-4F9A-BA97-2CDE2AA5A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5D243-E9BD-45D5-BF03-82BD636D5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68695-7129-425A-B99E-905E58348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6DFD-E8C8-4C78-886F-EA3A5B9A6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60C7-3689-435F-B00B-AB55315F7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5AAE62-EADA-4184-9ED0-BFA1AEA71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9" cy="3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99" cy="1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6" cy="88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7" cy="86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7" cy="88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5" cy="86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8" cy="86"/>
            </a:xfrm>
            <a:prstGeom prst="rect">
              <a:avLst/>
            </a:prstGeom>
            <a:solidFill>
              <a:srgbClr val="00007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5" cy="85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4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388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5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7" cy="43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8" cy="1595"/>
            </a:xfrm>
            <a:prstGeom prst="rect">
              <a:avLst/>
            </a:prstGeom>
            <a:solidFill>
              <a:srgbClr val="00007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2" cy="403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060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1" cy="404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061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7" cy="403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8" cy="404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3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7" cy="398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4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6" cy="398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066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1" cy="398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067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068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7" cy="405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2" charset="0"/>
              </a:defRPr>
            </a:lvl1pPr>
          </a:lstStyle>
          <a:p>
            <a:pPr>
              <a:defRPr/>
            </a:pPr>
            <a:fld id="{78E121AA-1775-40AC-9429-432327ECF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1828800"/>
            <a:ext cx="6018213" cy="220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381E69-CE65-4A4C-91F5-1BE732B8BA68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E01FAC-0AC2-4C84-A88E-94A6AF810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2D41BF-61F7-4A80-8A76-F6A31FA97F1C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244270-A036-4A69-8266-562EF5F94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mian.ru/news/2007-06-23/obzor.html" TargetMode="External"/><Relationship Id="rId7" Type="http://schemas.openxmlformats.org/officeDocument/2006/relationships/hyperlink" Target="http://a-sult-h.livejournal.com/141841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on.ru/newforum/lofiversion/index.php/t9632.html" TargetMode="External"/><Relationship Id="rId5" Type="http://schemas.openxmlformats.org/officeDocument/2006/relationships/hyperlink" Target="http://www.hram-grant.ru/prod.php?id=2" TargetMode="External"/><Relationship Id="rId4" Type="http://schemas.openxmlformats.org/officeDocument/2006/relationships/hyperlink" Target="http://ru.wikipedia.org/wik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143375" y="1844675"/>
            <a:ext cx="4676775" cy="19478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Тема урока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24300" y="4437063"/>
            <a:ext cx="4897438" cy="2736850"/>
          </a:xfrm>
        </p:spPr>
        <p:txBody>
          <a:bodyPr lIns="90000" tIns="46800" rIns="90000" bIns="46800"/>
          <a:lstStyle/>
          <a:p>
            <a:pPr marL="0" indent="0" eaLnBrk="1" hangingPunct="1">
              <a:spcBef>
                <a:spcPts val="10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6000" b="1" dirty="0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Христос и Его крест.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195513" y="333375"/>
            <a:ext cx="5689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>
                <a:solidFill>
                  <a:srgbClr val="000000"/>
                </a:solidFill>
              </a:rPr>
              <a:t>                      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16049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446881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68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68" decel="100000" fill="hold"/>
                                        <p:tgtEl>
                                          <p:spTgt spid="4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68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68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7325"/>
            <a:ext cx="8229600" cy="14351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Земная жизнь Иисуса Христа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4040188" cy="5699125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b="1" smtClean="0"/>
              <a:t>          </a:t>
            </a:r>
            <a:r>
              <a:rPr lang="ru-RU" altLang="ru-RU" sz="1800" b="1" smtClean="0">
                <a:latin typeface="comic" pitchFamily="80" charset="0"/>
              </a:rPr>
              <a:t>До тридцатилетнего возраста Иисус Христос жил вместе со Своей Матерью, Девой Марией, в Назарете, в доме Иосифа. Когда Ему минуло 12 лет, Он вместе с родителями отправился в Иерусалим на праздник Пасхи и пробыл в храме три дня, беседуя с книжниками. О других подробностях жизни Спасителя в Назарете ничего не известно, кроме того, что Он помогал Иосифу плотничать. Как человек, Иисус Христос рос и развивался естественным путем, как все люди.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41438"/>
            <a:ext cx="4572000" cy="551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123825"/>
            <a:ext cx="8228012" cy="1433513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 Бог творил чудеса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 человек, Он радовался и страдал, вкушал пищу, голодал и даже плакал от потери друзей.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r>
              <a:rPr lang="ru-RU" altLang="ru-RU" sz="20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Он решил пройти весь путь человеческой жизни, в том числе и смерть.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981075"/>
            <a:ext cx="4972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011238"/>
            <a:ext cx="39719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indent="-341313" eaLnBrk="1" hangingPunct="1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b="1" smtClean="0">
                <a:latin typeface="comic" pitchFamily="80" charset="0"/>
              </a:rPr>
              <a:t>Прежде чем начать Свое общественное служение, Он отправился в пустыню и постился сорок дней, будучи искушаем сатаной.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952750"/>
            <a:ext cx="3995738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22238"/>
            <a:ext cx="8229600" cy="25320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 b="1" smtClean="0">
                <a:latin typeface="comic" pitchFamily="80" charset="0"/>
              </a:rPr>
              <a:t>Общественное служение Иисус начал в Галилее избранием 12-ти апостолов</a:t>
            </a:r>
            <a:br>
              <a:rPr lang="ru-RU" altLang="ru-RU" sz="3200" b="1" smtClean="0">
                <a:latin typeface="comic" pitchFamily="80" charset="0"/>
              </a:rPr>
            </a:br>
            <a:r>
              <a:rPr lang="ru-RU" altLang="ru-RU" sz="3200" b="1" smtClean="0">
                <a:latin typeface="comic" pitchFamily="80" charset="0"/>
              </a:rPr>
              <a:t>(учеников).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916113"/>
            <a:ext cx="6524625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Ученики Иисуса Христа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495800" cy="5940425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smtClean="0"/>
              <a:t>    </a:t>
            </a:r>
            <a:r>
              <a:rPr lang="ru-RU" altLang="ru-RU" sz="2400" b="1" smtClean="0">
                <a:latin typeface="comic" pitchFamily="80" charset="0"/>
              </a:rPr>
              <a:t>Число учеников Иисуса Христа постепенно увеличивалось. Из них Он избрал двенадцать и назвал их апостолами, т.е. посланниками, так как Он посылал их для проповеди Своего ученья. </a:t>
            </a:r>
            <a:br>
              <a:rPr lang="ru-RU" altLang="ru-RU" sz="2400" b="1" smtClean="0">
                <a:latin typeface="comic" pitchFamily="80" charset="0"/>
              </a:rPr>
            </a:br>
            <a:r>
              <a:rPr lang="ru-RU" altLang="ru-RU" sz="2400" b="1" smtClean="0">
                <a:latin typeface="comic" pitchFamily="80" charset="0"/>
              </a:rPr>
              <a:t>     Имена апостолов следующие: Андрей и Петр, Иаков, Иоанн, Филлип, Варфоломей, Фома, Матфей или Левий, Иаков Алфеев и Симон Зилот, Иуда Иаковлев и Иуда Искариотский. 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981200"/>
            <a:ext cx="4040187" cy="3886200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000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1484313"/>
            <a:ext cx="4421188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b="1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Предательство Христа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5943600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400" smtClean="0"/>
              <a:t>    </a:t>
            </a:r>
            <a:r>
              <a:rPr lang="ru-RU" altLang="ru-RU" sz="2000" b="1" smtClean="0">
                <a:latin typeface="comic" pitchFamily="80" charset="0"/>
              </a:rPr>
              <a:t>В </a:t>
            </a:r>
            <a:r>
              <a:rPr lang="ru-RU" altLang="ru-RU" sz="2000" b="1" u="sng" smtClean="0">
                <a:latin typeface="comic" pitchFamily="80" charset="0"/>
              </a:rPr>
              <a:t>Иерусалиме </a:t>
            </a:r>
            <a:r>
              <a:rPr lang="ru-RU" altLang="ru-RU" sz="2000" b="1" smtClean="0">
                <a:latin typeface="comic" pitchFamily="80" charset="0"/>
              </a:rPr>
              <a:t>иудейские первосвященники благодаря помощи Иуды Искариота, предавшего Иисуса за знаменитые 30 сребреников, схватили его и привели в </a:t>
            </a:r>
            <a:r>
              <a:rPr lang="ru-RU" altLang="ru-RU" sz="2000" b="1" smtClean="0">
                <a:solidFill>
                  <a:srgbClr val="00007D"/>
                </a:solidFill>
                <a:latin typeface="comic" pitchFamily="80" charset="0"/>
              </a:rPr>
              <a:t>синедрион (собрание иудейских первосвященников</a:t>
            </a:r>
            <a:r>
              <a:rPr lang="ru-RU" altLang="ru-RU" sz="2000" b="1" smtClean="0">
                <a:latin typeface="comic" pitchFamily="80" charset="0"/>
              </a:rPr>
              <a:t> </a:t>
            </a:r>
            <a:r>
              <a:rPr lang="ru-RU" altLang="ru-RU" sz="2000" b="1" smtClean="0">
                <a:solidFill>
                  <a:srgbClr val="00007D"/>
                </a:solidFill>
                <a:latin typeface="comic" pitchFamily="80" charset="0"/>
              </a:rPr>
              <a:t>и старейшин).</a:t>
            </a:r>
            <a:r>
              <a:rPr lang="ru-RU" altLang="ru-RU" sz="2000" b="1" smtClean="0">
                <a:latin typeface="comic" pitchFamily="80" charset="0"/>
              </a:rPr>
              <a:t> А признав его виновным, предали римским властям. Римский прокуратор </a:t>
            </a:r>
            <a:r>
              <a:rPr lang="ru-RU" altLang="ru-RU" sz="2000" b="1" u="sng" smtClean="0">
                <a:latin typeface="comic" pitchFamily="80" charset="0"/>
              </a:rPr>
              <a:t>Иудеи</a:t>
            </a:r>
            <a:r>
              <a:rPr lang="ru-RU" altLang="ru-RU" sz="2000" b="1" smtClean="0">
                <a:latin typeface="comic" pitchFamily="80" charset="0"/>
              </a:rPr>
              <a:t> Понтий Пилат предложил помиловать его по случаю </a:t>
            </a:r>
            <a:r>
              <a:rPr lang="ru-RU" altLang="ru-RU" sz="2000" b="1" u="sng" smtClean="0">
                <a:latin typeface="comic" pitchFamily="80" charset="0"/>
              </a:rPr>
              <a:t>Пасхи</a:t>
            </a:r>
            <a:r>
              <a:rPr lang="ru-RU" altLang="ru-RU" sz="2000" b="1" smtClean="0">
                <a:latin typeface="comic" pitchFamily="80" charset="0"/>
              </a:rPr>
              <a:t>, но вынужден был поддаться требованиям толпы и осудить Иисуса на смерть через распятие на кресте.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12875"/>
            <a:ext cx="4716462" cy="544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Вроде бы для Бога это невозможно.</a:t>
            </a:r>
            <a:b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Ведь там, где Бог – там вечная</a:t>
            </a:r>
            <a:b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жизнь, и нет места для смерти.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И всё же Христос претерпел смерть. Он позволил Себя распять на Голгофе.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963" y="2133600"/>
            <a:ext cx="5078413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3213" y="49213"/>
            <a:ext cx="376078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Голгофа – небольшая гора на окраине </a:t>
            </a:r>
            <a:br>
              <a:rPr lang="ru-RU" altLang="ru-RU" sz="20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Иерусалима, (столицы Иудеи) на которой</a:t>
            </a:r>
            <a:br>
              <a:rPr lang="ru-RU" altLang="ru-RU" sz="20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распинали преступников.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ней не было деревьев, а её вершина была округлой, напоминавшей верхнюю часть головы человека.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ru-RU" altLang="ru-RU" smtClean="0"/>
          </a:p>
          <a:p>
            <a:pPr marL="0" indent="0"/>
            <a:endParaRPr lang="ru-RU" altLang="ru-RU" smtClean="0"/>
          </a:p>
          <a:p>
            <a:pPr marL="0" indent="0"/>
            <a:r>
              <a:rPr lang="ru-RU" altLang="ru-RU" sz="2400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Отсюда и название этой горы: слово Голгофа означает «лобное место»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38227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763" y="0"/>
            <a:ext cx="38052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25" y="4149725"/>
            <a:ext cx="42973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88"/>
            <a:ext cx="8229600" cy="2289176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7200" b="1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ЖЕРТВА ХРИСТА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278313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ru-RU" sz="2800" smtClean="0"/>
              <a:t>        </a:t>
            </a:r>
            <a:r>
              <a:rPr lang="ru-RU" altLang="ru-RU" sz="2800" smtClean="0"/>
              <a:t>Евангелие говорит, что Христос мог бы всю землю поразить Своими чудесами и всех убедить в том, что именно в Нём Бог стал человеком. Но Он этого не сделал.</a:t>
            </a:r>
          </a:p>
          <a:p>
            <a:pPr indent="-341313" eaLnBrk="1" hangingPunct="1">
              <a:lnSpc>
                <a:spcPct val="8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ru-RU" sz="2800" smtClean="0"/>
              <a:t>        </a:t>
            </a:r>
            <a:r>
              <a:rPr lang="ru-RU" altLang="ru-RU" sz="2800" smtClean="0"/>
              <a:t>Когда Его арестовывали, Он ни ангелам, ни апостолам не позволил защитить Его. Он не спорил со Своими судьями. Если бы Он их переубедил, то встреча Жизни (а Бог есть Жизнь) и смерти не состоялась бы, и смерть не была бы сокрушена в самой своей глубине. Поэтому Он позволил Себя казнить, распять на кресте.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09538"/>
            <a:ext cx="5280025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2438" y="1052513"/>
            <a:ext cx="538638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19224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b="1" smtClean="0">
                <a:latin typeface="comic" pitchFamily="80" charset="0"/>
              </a:rPr>
              <a:t>Цель: формирование понимания значения креста для христиан.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5962650"/>
          </a:xfrm>
        </p:spPr>
        <p:txBody>
          <a:bodyPr/>
          <a:lstStyle/>
          <a:p>
            <a:pPr indent="-341313" eaLnBrk="1" hangingPunct="1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b="1" smtClean="0">
                <a:latin typeface="comic" pitchFamily="80" charset="0"/>
              </a:rPr>
              <a:t>Задачи.</a:t>
            </a:r>
          </a:p>
          <a:p>
            <a:pPr indent="-341313" eaLnBrk="1" hangingPunct="1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b="1" smtClean="0">
                <a:latin typeface="comic" pitchFamily="80" charset="0"/>
              </a:rPr>
              <a:t>Познакомить с понятиями </a:t>
            </a:r>
            <a:r>
              <a:rPr lang="ru-RU" altLang="ru-RU" b="1" u="sng" smtClean="0">
                <a:latin typeface="comic" pitchFamily="80" charset="0"/>
              </a:rPr>
              <a:t>«боговоплощение», «распятие».</a:t>
            </a:r>
          </a:p>
          <a:p>
            <a:pPr indent="-341313" eaLnBrk="1" hangingPunct="1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b="1" smtClean="0">
                <a:latin typeface="comic" pitchFamily="80" charset="0"/>
              </a:rPr>
              <a:t> Развивать познавательную компетентность и коммуникативные способности у обучающихся.</a:t>
            </a:r>
          </a:p>
          <a:p>
            <a:pPr indent="-341313" eaLnBrk="1" hangingPunct="1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b="1" smtClean="0">
                <a:latin typeface="comic" pitchFamily="80" charset="0"/>
              </a:rPr>
              <a:t>Обогатить словарный запас обучающихся.</a:t>
            </a:r>
          </a:p>
          <a:p>
            <a:pPr indent="-341313" eaLnBrk="1" hangingPunct="1">
              <a:buClr>
                <a:srgbClr val="00007D"/>
              </a:buClr>
              <a:buSzPct val="75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b="1" smtClean="0">
              <a:latin typeface="comic" pitchFamily="80" charset="0"/>
            </a:endParaRPr>
          </a:p>
          <a:p>
            <a:pPr indent="-341313" eaLnBrk="1" hangingPunct="1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b="1" smtClean="0">
              <a:latin typeface="comic" pitchFamily="80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2688" y="1412875"/>
            <a:ext cx="1574800" cy="201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694238"/>
            <a:ext cx="2087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Распятие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932363" cy="5943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kern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Распятие – это самая страшная из казней, придуманных людьми.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b="1" kern="12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1" kern="1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Две деревянные перекладины клались друг на друга. К одной из них прибивались руки, к другой – ноги. Затем крест поднимали над землей, и человек часами висел на этих гвоздях.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b="1" dirty="0" smtClean="0">
              <a:latin typeface="comic" pitchFamily="80" charset="0"/>
            </a:endParaRP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4922838"/>
            <a:ext cx="39560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2350" y="174625"/>
            <a:ext cx="43053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7399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600" b="1" smtClean="0">
                <a:latin typeface="comic" pitchFamily="80" charset="0"/>
              </a:rPr>
              <a:t>Православный крест состоит из трех поперечных перекладин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2952750" cy="408305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844675"/>
            <a:ext cx="5113338" cy="352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28775"/>
            <a:ext cx="3563938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mtClean="0"/>
              <a:t>Верхняя перекладина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400" smtClean="0"/>
              <a:t>   Верхняя, над головой Христа – символизирует дощечку с надписью ИНЦИ, которая была на распятии Иисуса Христа. Это начальные буквы фразы «Иисус Назарянин, царь иудейский». «Назарянин» – потому что Его детство прошло в городе Назарете в стране, которая сегодня называется Израиль. Слово «царь иудейский» – из того ложного приговора, что вынесли Ему люди, обвиняя в том, что Он хочет произвести переворот и стать царем в древней Иудее.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mtClean="0"/>
              <a:t>Средняя перекладина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indent="-341313" eaLnBrk="1" hangingPunct="1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mtClean="0"/>
              <a:t>  </a:t>
            </a:r>
            <a:r>
              <a:rPr lang="ru-RU" altLang="ru-RU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 средней перекладине были прибиты руки Христа. 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97200"/>
            <a:ext cx="6335713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mtClean="0"/>
              <a:t>Нижняя перекладина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400" smtClean="0"/>
              <a:t>   К нижней были прибиты Его ноги. Она перекошена потому, что вместе с Христом были казнены еще два человека. Они действительно были преступниками. Один стал издеваться над Христом: мол, если ты Бог, то сотвори чудо и сойди с креста, прекрати свою казнь. Другой просил прекратить издевки: « мы осуждены справедливо, а Он ничего худого не сделал». Этот покаявшийся разбойник был справа от Христа. Поэтому перекладина на кресте Христа поднята в правую сторону и опущена в левую. Это знак того, что «благоразумный разбойник» покаялся и пошел ввысь.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534988"/>
            <a:ext cx="8215312" cy="137318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mtClean="0"/>
              <a:t>Кресты над храмами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4040188" cy="4478338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400" smtClean="0"/>
              <a:t>   У крестов, устанавливаемых над храмами, иногда нижняя перекладина дополняется или заменяется полумесяцем. В этом случае крест обретает очертания якоря. Якорь же – знак уверенности и твердости. Храм тогда воспринимается как корабль, увозящий людей от угрозы, а его колокольня как мачта.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363" y="908050"/>
            <a:ext cx="45942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mtClean="0"/>
              <a:t>Нательный крест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400" smtClean="0"/>
              <a:t>    Нательный крест (на Руси его называют “тельник”) </a:t>
            </a:r>
            <a:r>
              <a:rPr lang="ru-RU" altLang="ru-RU" sz="2400" i="1" smtClean="0"/>
              <a:t>возлагается </a:t>
            </a:r>
            <a:r>
              <a:rPr lang="ru-RU" altLang="ru-RU" sz="2400" smtClean="0"/>
              <a:t>на нас в Таинстве Крещения во исполнение слов Господа ИисусаХриста: “Кто хочет идти за Мною, отвертись себя, и возьми крест свой, и следуй за Мною” (Мк. 8, 34). Нательный крест помогает переносить болезни и невзгоды, укрепляет дух, защищает от злых..людей и в трудных обстоятельствах. Крест “всегда для верующих есть великая сила, избавляющая от всяких зол, особенно же от злодейства ненавидимых врагов”, — пишет святой праведный Иоанн Кронштадтский. 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5229225"/>
            <a:ext cx="2232025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300663"/>
            <a:ext cx="1800225" cy="124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4797425"/>
            <a:ext cx="1943100" cy="206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05" y="116632"/>
            <a:ext cx="4620011" cy="9361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ru-RU" sz="2800" b="1" i="1" u="sng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</a:rPr>
              <a:t>ЗАЧЕМ ХРИСТОС 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ru-RU" sz="2800" b="1" i="1" u="sng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</a:rPr>
              <a:t>УМЕР?</a:t>
            </a:r>
          </a:p>
        </p:txBody>
      </p:sp>
      <p:pic>
        <p:nvPicPr>
          <p:cNvPr id="54275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219200"/>
            <a:ext cx="37973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5754688"/>
            <a:ext cx="39147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-36513"/>
            <a:ext cx="407828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8350" y="1620838"/>
            <a:ext cx="41275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50" y="2992438"/>
            <a:ext cx="385921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4376738"/>
            <a:ext cx="405447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4624"/>
            <a:ext cx="4067944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Теперь же Бог решил Сам войти в мир смерти, чтобы человек, который переступит порог смерти, за этим порогом встретил бы не пустоту, а любовь Христа. 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8" y="3068638"/>
            <a:ext cx="38306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2488" y="341313"/>
            <a:ext cx="3808412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mtClean="0"/>
              <a:t>Путь Спасителя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4040188" cy="4332288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Он шел безропотно тернистою дорогой,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Он встретил радостно и гибель и позор;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Уста, вещавшие ученье правды строгой,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Не изрекли толпе глумящейся укор.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 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Он шел безропотно и, на кресте распятый,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Народам завещал и братство и любовь;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За этот грешный мир, порока тьмой объятый,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За ближнего лилась Его святая кровь.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 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981200"/>
            <a:ext cx="4040187" cy="4941888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О дети слабые скептического века!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Иль вам не говорит могучий образ тот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О назначении великом человека,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И волю спящую на подвиг не зовет?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 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О нет! Не верю я. Не вовсе заглушили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В нас голос истины корысть и суета;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 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Еще настанет день. Вдохнет и жизнь и силу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В наш обветшалый мир учение Христа!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/>
              <a:t> 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b="1" i="1" smtClean="0"/>
              <a:t>А. Плещеев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1800" b="1" i="1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Художественно-педагогическая идея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Кто хочет идти за Мною,</a:t>
            </a:r>
          </a:p>
          <a:p>
            <a:r>
              <a:rPr lang="ru-RU" altLang="ru-RU" smtClean="0"/>
              <a:t> отвергнись себя,</a:t>
            </a:r>
          </a:p>
          <a:p>
            <a:r>
              <a:rPr lang="ru-RU" altLang="ru-RU" smtClean="0"/>
              <a:t> и возьми крест свой,</a:t>
            </a:r>
          </a:p>
          <a:p>
            <a:r>
              <a:rPr lang="ru-RU" altLang="ru-RU" smtClean="0"/>
              <a:t> и следуй за Мною. </a:t>
            </a:r>
          </a:p>
          <a:p>
            <a:r>
              <a:rPr lang="ru-RU" altLang="ru-RU" smtClean="0"/>
              <a:t>(Мк.8.34)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8913" y="2060575"/>
            <a:ext cx="374491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     </a:t>
            </a:r>
            <a:r>
              <a:rPr lang="ru-RU" altLang="ru-RU" sz="9600" smtClean="0">
                <a:latin typeface="Georgia" pitchFamily="18" charset="0"/>
              </a:rPr>
              <a:t>Рефлексия</a:t>
            </a:r>
          </a:p>
        </p:txBody>
      </p:sp>
      <p:sp>
        <p:nvSpPr>
          <p:cNvPr id="5427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ru-RU" altLang="ru-RU" sz="3200" smtClean="0"/>
              <a:t>Как вы понимаете понятия: «Боговоплощение»,</a:t>
            </a:r>
          </a:p>
          <a:p>
            <a:pPr marL="0" indent="0"/>
            <a:r>
              <a:rPr lang="ru-RU" altLang="ru-RU" sz="3200" smtClean="0"/>
              <a:t>«Богочеловек»</a:t>
            </a:r>
          </a:p>
          <a:p>
            <a:pPr marL="0" indent="0"/>
            <a:r>
              <a:rPr lang="ru-RU" altLang="ru-RU" sz="3200" smtClean="0"/>
              <a:t>«Крест»?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3213100"/>
            <a:ext cx="46164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Домашнее задание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indent="-341313" eaLnBrk="1" hangingPunct="1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b="1" smtClean="0">
                <a:latin typeface="Times New Roman" pitchFamily="16" charset="0"/>
                <a:cs typeface="Times New Roman" pitchFamily="16" charset="0"/>
              </a:rPr>
              <a:t>   Рассмотри крест, нарисуй его, объясни каждую составляющую его частей.</a:t>
            </a:r>
          </a:p>
          <a:p>
            <a:pPr indent="-341313" eaLnBrk="1" hangingPunct="1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b="1" smtClean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141663"/>
            <a:ext cx="2106612" cy="2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mtClean="0"/>
              <a:t>Информационные ресурсы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marL="608013" indent="-608013" eaLnBrk="1" hangingPunct="1"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sz="2400" b="1" u="sng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  <a:hlinkClick r:id="rId3"/>
              </a:rPr>
              <a:t>http://www.damian.ru/news/2007-06-23/obzor.html</a:t>
            </a:r>
          </a:p>
          <a:p>
            <a:pPr marL="608013" indent="-608013" eaLnBrk="1" hangingPunct="1"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sz="2400" b="1" u="sng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  <a:hlinkClick r:id="rId4"/>
              </a:rPr>
              <a:t>http://ru.wikipedia.org/wiki</a:t>
            </a:r>
          </a:p>
          <a:p>
            <a:pPr marL="608013" indent="-608013" eaLnBrk="1" hangingPunct="1"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sz="2400" b="1" u="sng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  <a:hlinkClick r:id="rId5"/>
              </a:rPr>
              <a:t>http://www.hram</a:t>
            </a:r>
            <a:r>
              <a:rPr lang="en-US" altLang="ru-RU" sz="2400" b="1" u="sng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  <a:hlinkClick r:id="rId5"/>
              </a:rPr>
              <a:t>-</a:t>
            </a:r>
            <a:r>
              <a:rPr lang="ru-RU" altLang="ru-RU" sz="2400" b="1" u="sng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  <a:hlinkClick r:id="rId5"/>
              </a:rPr>
              <a:t>grant.ru/prod.php?id=2</a:t>
            </a:r>
            <a:r>
              <a:rPr lang="ru-RU" altLang="ru-RU" sz="24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608013" indent="-608013" eaLnBrk="1" hangingPunct="1"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sz="2400" b="1" u="sng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  <a:hlinkClick r:id="rId6"/>
              </a:rPr>
              <a:t>http://www.mason.ru/newforum/lofiversion/index.php/t9632.html</a:t>
            </a:r>
            <a:r>
              <a:rPr lang="ru-RU" altLang="ru-RU" sz="24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608013" indent="-608013" eaLnBrk="1" hangingPunct="1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sz="2400" b="1" u="sng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  <a:hlinkClick r:id="rId7"/>
              </a:rPr>
              <a:t>http://a-sult-h.livejournal.com/141841.html</a:t>
            </a:r>
            <a:r>
              <a:rPr lang="ru-RU" altLang="ru-RU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989013" lvl="1" indent="-531813" eaLnBrk="1" hangingPunct="1">
              <a:spcBef>
                <a:spcPts val="600"/>
              </a:spcBef>
              <a:buClr>
                <a:srgbClr val="666699"/>
              </a:buClr>
              <a:buSzPct val="80000"/>
              <a:buFont typeface="Wingdings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altLang="ru-RU" sz="2400" smtClean="0"/>
          </a:p>
          <a:p>
            <a:pPr marL="608013" indent="-608013" eaLnBrk="1" hangingPunct="1"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altLang="ru-RU" sz="240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БОГОВОПЛОЩЕНИЕ</a:t>
            </a:r>
            <a:r>
              <a:rPr lang="ru-RU" dirty="0" smtClean="0">
                <a:solidFill>
                  <a:srgbClr val="00007D"/>
                </a:solidFill>
              </a:rPr>
              <a:t>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12875"/>
            <a:ext cx="7848600" cy="5111750"/>
          </a:xfrm>
        </p:spPr>
        <p:txBody>
          <a:bodyPr/>
          <a:lstStyle/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 b="1" smtClean="0">
                <a:solidFill>
                  <a:srgbClr val="7030A0"/>
                </a:solidFill>
                <a:latin typeface="Bookman Old Style" pitchFamily="18" charset="0"/>
              </a:rPr>
              <a:t>Библия подчёркивает: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2800" b="1" smtClean="0">
              <a:solidFill>
                <a:srgbClr val="7030A0"/>
              </a:solidFill>
              <a:latin typeface="Bookman Old Style" pitchFamily="18" charset="0"/>
            </a:endParaRP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 b="1" smtClean="0">
                <a:solidFill>
                  <a:srgbClr val="7030A0"/>
                </a:solidFill>
                <a:latin typeface="Bookman Old Style" pitchFamily="18" charset="0"/>
              </a:rPr>
              <a:t>Бог невидим.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2800" b="1" smtClean="0">
              <a:solidFill>
                <a:srgbClr val="7030A0"/>
              </a:solidFill>
              <a:latin typeface="Bookman Old Style" pitchFamily="18" charset="0"/>
            </a:endParaRP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 b="1" smtClean="0">
                <a:solidFill>
                  <a:srgbClr val="7030A0"/>
                </a:solidFill>
                <a:latin typeface="Bookman Old Style" pitchFamily="18" charset="0"/>
              </a:rPr>
              <a:t>У Бога нет тела 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 b="1" smtClean="0">
                <a:solidFill>
                  <a:srgbClr val="7030A0"/>
                </a:solidFill>
                <a:latin typeface="Bookman Old Style" pitchFamily="18" charset="0"/>
              </a:rPr>
              <a:t>и нет границ.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2800" b="1" smtClean="0">
              <a:solidFill>
                <a:srgbClr val="7030A0"/>
              </a:solidFill>
              <a:latin typeface="Bookman Old Style" pitchFamily="18" charset="0"/>
            </a:endParaRP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 b="1" smtClean="0">
                <a:solidFill>
                  <a:srgbClr val="7030A0"/>
                </a:solidFill>
                <a:latin typeface="Bookman Old Style" pitchFamily="18" charset="0"/>
              </a:rPr>
              <a:t>Никакое время не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 b="1" smtClean="0">
                <a:solidFill>
                  <a:srgbClr val="7030A0"/>
                </a:solidFill>
                <a:latin typeface="Bookman Old Style" pitchFamily="18" charset="0"/>
              </a:rPr>
              <a:t>может указать Богу 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800" b="1" smtClean="0">
                <a:solidFill>
                  <a:srgbClr val="7030A0"/>
                </a:solidFill>
                <a:latin typeface="Bookman Old Style" pitchFamily="18" charset="0"/>
              </a:rPr>
              <a:t>Его начала и Его конца.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13" y="1268413"/>
            <a:ext cx="3784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68" decel="100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68" decel="100000" fill="hold"/>
                                        <p:tgtEl>
                                          <p:spTgt spid="61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68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68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rgbClr val="7030A0"/>
                </a:solidFill>
              </a:rPr>
              <a:t>Но, как рассказывает Евангелие, </a:t>
            </a:r>
            <a:br>
              <a:rPr lang="ru-RU" altLang="ru-RU" sz="2000" b="1" smtClean="0">
                <a:solidFill>
                  <a:srgbClr val="7030A0"/>
                </a:solidFill>
              </a:rPr>
            </a:br>
            <a:r>
              <a:rPr lang="ru-RU" altLang="ru-RU" sz="2000" b="1" smtClean="0">
                <a:solidFill>
                  <a:srgbClr val="7030A0"/>
                </a:solidFill>
              </a:rPr>
              <a:t>однажды Бог соединил с Собою</a:t>
            </a:r>
            <a:br>
              <a:rPr lang="ru-RU" altLang="ru-RU" sz="2000" b="1" smtClean="0">
                <a:solidFill>
                  <a:srgbClr val="7030A0"/>
                </a:solidFill>
              </a:rPr>
            </a:br>
            <a:r>
              <a:rPr lang="ru-RU" altLang="ru-RU" sz="2000" b="1" smtClean="0">
                <a:solidFill>
                  <a:srgbClr val="7030A0"/>
                </a:solidFill>
              </a:rPr>
              <a:t>обычное человеческое тело</a:t>
            </a:r>
            <a:br>
              <a:rPr lang="ru-RU" altLang="ru-RU" sz="2000" b="1" smtClean="0">
                <a:solidFill>
                  <a:srgbClr val="7030A0"/>
                </a:solidFill>
              </a:rPr>
            </a:br>
            <a:r>
              <a:rPr lang="ru-RU" altLang="ru-RU" sz="2000" b="1" smtClean="0">
                <a:solidFill>
                  <a:srgbClr val="7030A0"/>
                </a:solidFill>
              </a:rPr>
              <a:t> и человеческую душу.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465388"/>
            <a:ext cx="8289925" cy="4256087"/>
          </a:xfrm>
        </p:spPr>
        <p:txBody>
          <a:bodyPr/>
          <a:lstStyle/>
          <a:p>
            <a:r>
              <a:rPr lang="ru-RU" altLang="ru-RU" smtClean="0"/>
              <a:t>                                    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mtClean="0"/>
              <a:t>                                        </a:t>
            </a:r>
            <a:r>
              <a:rPr lang="ru-RU" altLang="ru-RU" sz="1800" b="1" smtClean="0">
                <a:solidFill>
                  <a:srgbClr val="7030A0"/>
                </a:solidFill>
              </a:rPr>
              <a:t>Поэтому, Бог, любящий людей, решил стать един с нами. И для этого он стал человеком.</a:t>
            </a:r>
          </a:p>
          <a:p>
            <a:r>
              <a:rPr lang="ru-RU" altLang="ru-RU" b="1" smtClean="0">
                <a:solidFill>
                  <a:srgbClr val="7030A0"/>
                </a:solidFill>
              </a:rPr>
              <a:t>Он во- человечился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773238"/>
            <a:ext cx="39989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55563"/>
            <a:ext cx="380365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Более 2000 лет назад произошло Рождество Христово.</a:t>
            </a:r>
            <a:br>
              <a:rPr lang="ru-RU" sz="2000" b="1" dirty="0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</a:br>
            <a:r>
              <a:rPr lang="ru-RU" sz="3200" b="1" u="sng" dirty="0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Бог стал Богочеловеком.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686800" cy="5502275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smtClean="0"/>
              <a:t>    </a:t>
            </a:r>
            <a:r>
              <a:rPr lang="en-US" sz="1600" smtClean="0"/>
              <a:t>   </a:t>
            </a:r>
            <a:r>
              <a:rPr lang="ru-RU" sz="2400" smtClean="0">
                <a:latin typeface="comic" pitchFamily="80" charset="0"/>
              </a:rPr>
              <a:t>В ночь Рождества Христова пастухи вифлиемские пасли свои стада в поле. Вдруг явился им ангел. Пастухи испугались. Но ангел сказал им: </a:t>
            </a:r>
            <a:r>
              <a:rPr lang="ru-RU" sz="2400" b="1" smtClean="0">
                <a:solidFill>
                  <a:srgbClr val="00007D"/>
                </a:solidFill>
                <a:latin typeface="comic" pitchFamily="80" charset="0"/>
              </a:rPr>
              <a:t>«Не бойтесь! Я возвещаю вам великую радость: в эту ночь родился Спаситель мира и вот вам знак: вы найдете Младенца в пеленах, лежащего в яслях».</a:t>
            </a:r>
            <a:r>
              <a:rPr lang="ru-RU" sz="2400" smtClean="0">
                <a:latin typeface="comic" pitchFamily="80" charset="0"/>
              </a:rPr>
              <a:t> В это время на небе появилось много ангелов, которые славили Бога и пели: «Слава в вышних Богу, и на земли мир, в человецех благоволение». </a:t>
            </a:r>
            <a:br>
              <a:rPr lang="ru-RU" sz="2400" smtClean="0">
                <a:latin typeface="comic" pitchFamily="80" charset="0"/>
              </a:rPr>
            </a:br>
            <a:r>
              <a:rPr lang="ru-RU" sz="2400" smtClean="0">
                <a:latin typeface="comic" pitchFamily="80" charset="0"/>
              </a:rPr>
              <a:t>     Когда ангелы скрылись, пастухи стали говорить: «Пойдем в Вифлеем и посмотрим, о чем возвестил нам Господь». Они пришли в пещеру и нашли Марию, Иосифа и Младенца, лежащего в яслях. Они поклонились Ему и рассказали Иосифу и Марии, что видели и слышали от ангелов. </a:t>
            </a:r>
            <a:br>
              <a:rPr lang="ru-RU" sz="2400" smtClean="0">
                <a:latin typeface="comic" pitchFamily="80" charset="0"/>
              </a:rPr>
            </a:br>
            <a:r>
              <a:rPr lang="ru-RU" sz="2400" smtClean="0">
                <a:latin typeface="comic" pitchFamily="80" charset="0"/>
              </a:rPr>
              <a:t>     </a:t>
            </a:r>
            <a:r>
              <a:rPr lang="ru-RU" sz="2800" b="1" u="sng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На восьмой день после рождения Ему было дано имя Иисус. </a:t>
            </a:r>
            <a:br>
              <a:rPr lang="ru-RU" sz="2800" b="1" u="sng" smtClean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</a:br>
            <a:endParaRPr lang="ru-RU" sz="2800" b="1" u="sng" smtClean="0">
              <a:solidFill>
                <a:srgbClr val="0000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" pitchFamily="8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68" decel="100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68" decel="100000" fill="hold"/>
                                        <p:tgtEl>
                                          <p:spTgt spid="71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68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68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005263"/>
            <a:ext cx="24288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38" y="261938"/>
            <a:ext cx="427831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71463"/>
            <a:ext cx="3959225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8613" y="3328988"/>
            <a:ext cx="24336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04813"/>
            <a:ext cx="4392613" cy="6453187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В яслях лежит Ребенок.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Матери нежен лик.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Слышат волы спросонок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Слабенький детский крик.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Придет Он не в блеске грома,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Не в славе побед земных,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Он трости не переломит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И голосом будет тих.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Не царей назовет друзьями,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Не князей призовет в совет –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solidFill>
                  <a:srgbClr val="00007D"/>
                </a:solidFill>
                <a:latin typeface="comic" pitchFamily="80" charset="0"/>
              </a:rPr>
              <a:t>С галилейскими рыбаками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Образует Новый Завет.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Никого не отдаст на муки,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В узилища не запрет,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Но Сам, распростерши руки,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В смертельной муке умрет.</a:t>
            </a:r>
          </a:p>
          <a:p>
            <a:pPr indent="-341313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2000" b="1" smtClean="0">
                <a:latin typeface="comic" pitchFamily="80" charset="0"/>
              </a:rPr>
              <a:t>(Александр Солодовников)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smtClean="0">
                <a:latin typeface="comic" pitchFamily="80" charset="0"/>
              </a:rPr>
              <a:t> </a:t>
            </a:r>
            <a:r>
              <a:rPr lang="ru-RU" altLang="ru-RU" sz="1800" b="1" u="sng" smtClean="0">
                <a:solidFill>
                  <a:srgbClr val="00007D"/>
                </a:solidFill>
                <a:latin typeface="comic" pitchFamily="80" charset="0"/>
              </a:rPr>
              <a:t>(Апостолы до встречи со Христом были рыбаками на Галилейском озере)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05400" y="620713"/>
            <a:ext cx="3787775" cy="5400675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180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476250"/>
            <a:ext cx="4435475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1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1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1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9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1750"/>
            <a:ext cx="8229600" cy="23495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600" b="1" smtClean="0">
                <a:solidFill>
                  <a:srgbClr val="00007D"/>
                </a:solidFill>
                <a:latin typeface="comic" pitchFamily="80" charset="0"/>
              </a:rPr>
              <a:t>На 30-м году жизни Иисус Христос принял от пророка Иоанна крещение в реке Иордане.</a:t>
            </a:r>
            <a:r>
              <a:rPr lang="ru-RU" altLang="ru-RU" sz="4000" b="1" smtClean="0">
                <a:latin typeface="comic" pitchFamily="80" charset="0"/>
              </a:rPr>
              <a:t>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1300</Words>
  <Application>Microsoft Office PowerPoint</Application>
  <PresentationFormat>Экран (4:3)</PresentationFormat>
  <Paragraphs>154</Paragraphs>
  <Slides>32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Microsoft YaHei</vt:lpstr>
      <vt:lpstr>Times New Roman</vt:lpstr>
      <vt:lpstr>Calibri</vt:lpstr>
      <vt:lpstr>Wingdings</vt:lpstr>
      <vt:lpstr>Arial Black</vt:lpstr>
      <vt:lpstr>comic</vt:lpstr>
      <vt:lpstr>Bookman Old Style</vt:lpstr>
      <vt:lpstr>Georgia</vt:lpstr>
      <vt:lpstr>Тема Office</vt:lpstr>
      <vt:lpstr>1_Тема Office</vt:lpstr>
      <vt:lpstr>2_Тема Office</vt:lpstr>
      <vt:lpstr>3_Тема Office</vt:lpstr>
      <vt:lpstr>Тема урока</vt:lpstr>
      <vt:lpstr>Цель: формирование понимания значения креста для христиан.</vt:lpstr>
      <vt:lpstr>Художественно-педагогическая идея урока:</vt:lpstr>
      <vt:lpstr>БОГОВОПЛОЩЕНИЕ </vt:lpstr>
      <vt:lpstr>Но, как рассказывает Евангелие,  однажды Бог соединил с Собою обычное человеческое тело  и человеческую душу.</vt:lpstr>
      <vt:lpstr>Более 2000 лет назад произошло Рождество Христово. Бог стал Богочеловеком. </vt:lpstr>
      <vt:lpstr>Слайд 7</vt:lpstr>
      <vt:lpstr>Слайд 8</vt:lpstr>
      <vt:lpstr>На 30-м году жизни Иисус Христос принял от пророка Иоанна крещение в реке Иордане. </vt:lpstr>
      <vt:lpstr>Земная жизнь Иисуса Христа</vt:lpstr>
      <vt:lpstr>Как Бог творил чудеса</vt:lpstr>
      <vt:lpstr>Слайд 12</vt:lpstr>
      <vt:lpstr>Общественное служение Иисус начал в Галилее избранием 12-ти апостолов (учеников).</vt:lpstr>
      <vt:lpstr>Ученики Иисуса Христа</vt:lpstr>
      <vt:lpstr>Предательство Христа</vt:lpstr>
      <vt:lpstr>Вроде бы для Бога это невозможно. Ведь там, где Бог – там вечная  жизнь, и нет места для смерти.</vt:lpstr>
      <vt:lpstr>Голгофа – небольшая гора на окраине  Иерусалима, (столицы Иудеи) на которой распинали преступников.</vt:lpstr>
      <vt:lpstr>ЖЕРТВА ХРИСТА</vt:lpstr>
      <vt:lpstr>Слайд 19</vt:lpstr>
      <vt:lpstr>Распятие</vt:lpstr>
      <vt:lpstr>Православный крест состоит из трех поперечных перекладин</vt:lpstr>
      <vt:lpstr>Верхняя перекладина</vt:lpstr>
      <vt:lpstr>Средняя перекладина</vt:lpstr>
      <vt:lpstr>Нижняя перекладина</vt:lpstr>
      <vt:lpstr>Кресты над храмами </vt:lpstr>
      <vt:lpstr>Нательный крест</vt:lpstr>
      <vt:lpstr>Слайд 27</vt:lpstr>
      <vt:lpstr>Слайд 28</vt:lpstr>
      <vt:lpstr>Путь Спасителя</vt:lpstr>
      <vt:lpstr>      Рефлексия</vt:lpstr>
      <vt:lpstr>Домашнее задание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Христос и его крест</dc:title>
  <dc:creator>Admin</dc:creator>
  <cp:lastModifiedBy>Tata</cp:lastModifiedBy>
  <cp:revision>70</cp:revision>
  <cp:lastPrinted>2012-02-12T19:36:09Z</cp:lastPrinted>
  <dcterms:created xsi:type="dcterms:W3CDTF">2010-04-23T19:27:27Z</dcterms:created>
  <dcterms:modified xsi:type="dcterms:W3CDTF">2014-01-10T18:11:18Z</dcterms:modified>
</cp:coreProperties>
</file>