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4" r:id="rId3"/>
    <p:sldId id="258" r:id="rId4"/>
    <p:sldId id="259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5" r:id="rId13"/>
    <p:sldId id="296" r:id="rId14"/>
    <p:sldId id="297" r:id="rId15"/>
    <p:sldId id="298" r:id="rId16"/>
    <p:sldId id="299" r:id="rId17"/>
    <p:sldId id="303" r:id="rId18"/>
    <p:sldId id="300" r:id="rId19"/>
    <p:sldId id="301" r:id="rId20"/>
    <p:sldId id="302" r:id="rId21"/>
    <p:sldId id="304" r:id="rId22"/>
    <p:sldId id="305" r:id="rId23"/>
    <p:sldId id="306" r:id="rId24"/>
    <p:sldId id="307" r:id="rId25"/>
    <p:sldId id="260" r:id="rId26"/>
    <p:sldId id="285" r:id="rId27"/>
    <p:sldId id="293" r:id="rId28"/>
    <p:sldId id="261" r:id="rId29"/>
    <p:sldId id="283" r:id="rId30"/>
    <p:sldId id="262" r:id="rId31"/>
    <p:sldId id="284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7" r:id="rId46"/>
    <p:sldId id="278" r:id="rId47"/>
    <p:sldId id="27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AAAF"/>
    <a:srgbClr val="F19E79"/>
    <a:srgbClr val="FF2121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83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FA6D3-4C38-4880-A392-E5FB7608F69E}" type="datetimeFigureOut">
              <a:rPr lang="ru-RU" smtClean="0"/>
              <a:pPr/>
              <a:t>07.10.2013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7F513-8ADA-4EEF-8208-8EE33EB3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357167"/>
            <a:ext cx="7286676" cy="3371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0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Дневник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Тани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Савичевой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G:\Носова 06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286256"/>
            <a:ext cx="3714776" cy="200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документы\Фоны\backgrounds_00039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3929066"/>
            <a:ext cx="7429552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…Гибнут люди , гибнут сплошь да рядом,-</a:t>
            </a:r>
          </a:p>
          <a:p>
            <a:r>
              <a:rPr lang="ru-RU" sz="2800" b="1" dirty="0" smtClean="0"/>
              <a:t>Кто во тьме, а кто средь бела дня.</a:t>
            </a:r>
          </a:p>
          <a:p>
            <a:r>
              <a:rPr lang="ru-RU" sz="2800" b="1" dirty="0" smtClean="0"/>
              <a:t>И приметой скорбного обряда </a:t>
            </a:r>
          </a:p>
          <a:p>
            <a:r>
              <a:rPr lang="ru-RU" sz="2800" b="1" dirty="0" smtClean="0"/>
              <a:t>Стал служить не гроб, а простыня…</a:t>
            </a:r>
            <a:endParaRPr lang="ru-RU" sz="2800" b="1" dirty="0"/>
          </a:p>
        </p:txBody>
      </p:sp>
      <p:pic>
        <p:nvPicPr>
          <p:cNvPr id="5123" name="Picture 3" descr="G:\Носова 06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28604"/>
            <a:ext cx="3394307" cy="3195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документы\Фоны\backgrounds_00039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5000636"/>
            <a:ext cx="6929486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21 ноября прибыл санный обоз с мукой : открылась Дорога жизни.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29388" y="285728"/>
            <a:ext cx="2428892" cy="31085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…Стала явью Ладожская трасса-</a:t>
            </a:r>
          </a:p>
          <a:p>
            <a:r>
              <a:rPr lang="ru-RU" sz="2800" b="1" dirty="0" smtClean="0"/>
              <a:t>Нитка Жизни, </a:t>
            </a:r>
          </a:p>
          <a:p>
            <a:r>
              <a:rPr lang="ru-RU" sz="2800" b="1" dirty="0" smtClean="0"/>
              <a:t>луч с Большой земли!..</a:t>
            </a:r>
            <a:endParaRPr lang="ru-RU" sz="2800" b="1" dirty="0"/>
          </a:p>
        </p:txBody>
      </p:sp>
      <p:pic>
        <p:nvPicPr>
          <p:cNvPr id="4098" name="Picture 2" descr="G:\Носова 05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5376453" cy="3429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Носова 05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285860"/>
            <a:ext cx="4929222" cy="3867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57224" y="1928802"/>
            <a:ext cx="214314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 когда идут сраженья,</a:t>
            </a:r>
          </a:p>
          <a:p>
            <a:r>
              <a:rPr lang="ru-RU" sz="2400" b="1" dirty="0" smtClean="0"/>
              <a:t>И когда ,как воздух , нужен хлеб…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G:\Носова 05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7166"/>
            <a:ext cx="3539142" cy="3429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171" name="Picture 3" descr="G:\Носова 066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3714776" cy="5215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 rot="10800000" flipV="1">
            <a:off x="4643438" y="4538971"/>
            <a:ext cx="321471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…Возросла на капельные граммы </a:t>
            </a:r>
          </a:p>
          <a:p>
            <a:r>
              <a:rPr lang="ru-RU" sz="2400" b="1" dirty="0" smtClean="0"/>
              <a:t>Норма продуктового пайка…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G:\Носова 06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714356"/>
            <a:ext cx="6643734" cy="290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714612" y="4500570"/>
            <a:ext cx="407196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Тает лед на Дороге жизни.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G:\Носова 06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85728"/>
            <a:ext cx="4727568" cy="4443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5720" y="714356"/>
            <a:ext cx="2500330" cy="3785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 у человека рвутся корни,</a:t>
            </a:r>
          </a:p>
          <a:p>
            <a:r>
              <a:rPr lang="ru-RU" sz="2400" b="1" dirty="0" smtClean="0"/>
              <a:t>Коль открыты сабельным ветрам.</a:t>
            </a:r>
          </a:p>
          <a:p>
            <a:r>
              <a:rPr lang="ru-RU" sz="2400" b="1" dirty="0" smtClean="0"/>
              <a:t>Долго ли продержишься на норме,</a:t>
            </a:r>
          </a:p>
          <a:p>
            <a:r>
              <a:rPr lang="ru-RU" sz="2400" b="1" dirty="0" smtClean="0"/>
              <a:t>Если норма-200 грамм…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3" descr="G:\Носова 07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4429156" cy="5857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29322" y="2428868"/>
            <a:ext cx="1643074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Здесь проходила Дорога жизни.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G:\Носова 07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857232"/>
            <a:ext cx="3929090" cy="3500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429256" y="2071678"/>
            <a:ext cx="221457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Памятник Дороге жизни.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G:\Носова 07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285860"/>
            <a:ext cx="2954337" cy="3857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71604" y="2357430"/>
            <a:ext cx="321471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…Мастера огня прицельно-злого</a:t>
            </a:r>
          </a:p>
          <a:p>
            <a:r>
              <a:rPr lang="ru-RU" sz="2400" b="1" dirty="0" smtClean="0"/>
              <a:t>Косят «фрица» в пепле и в снегу…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0800000" flipV="1">
            <a:off x="5214942" y="2047394"/>
            <a:ext cx="2428892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18 января 1943 г. Войска Ленинградского и </a:t>
            </a:r>
            <a:r>
              <a:rPr lang="ru-RU" sz="2400" b="1" dirty="0" err="1" smtClean="0"/>
              <a:t>Волховского</a:t>
            </a:r>
            <a:r>
              <a:rPr lang="ru-RU" sz="2400" b="1" dirty="0" smtClean="0"/>
              <a:t> фронтов соединились..</a:t>
            </a:r>
            <a:endParaRPr lang="ru-RU" sz="2400" b="1" dirty="0"/>
          </a:p>
        </p:txBody>
      </p:sp>
      <p:pic>
        <p:nvPicPr>
          <p:cNvPr id="10" name="Picture 3" descr="G:\Носова 07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42918"/>
            <a:ext cx="3578233" cy="4933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-1071594"/>
            <a:ext cx="9144000" cy="79295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785794"/>
            <a:ext cx="3500462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Время удлиняет расстоянья</a:t>
            </a:r>
          </a:p>
          <a:p>
            <a:r>
              <a:rPr lang="ru-RU" sz="2800" b="1" dirty="0" smtClean="0"/>
              <a:t>Между всеми нами и тобой.</a:t>
            </a:r>
          </a:p>
          <a:p>
            <a:r>
              <a:rPr lang="ru-RU" sz="2800" b="1" dirty="0" smtClean="0"/>
              <a:t>Встань пред миром , Савичева Таня,</a:t>
            </a:r>
          </a:p>
          <a:p>
            <a:r>
              <a:rPr lang="ru-RU" sz="2800" b="1" dirty="0" smtClean="0"/>
              <a:t>Со своей немыслимой судьбой.</a:t>
            </a:r>
          </a:p>
        </p:txBody>
      </p:sp>
      <p:pic>
        <p:nvPicPr>
          <p:cNvPr id="7" name="Picture 2" descr="G:\Носова 04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00042"/>
            <a:ext cx="2928958" cy="4390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2" descr="G:\Носова 07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928670"/>
            <a:ext cx="3429024" cy="4286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214942" y="2500306"/>
            <a:ext cx="235745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Первый поезд с Большой земли.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G:\Носова 07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57166"/>
            <a:ext cx="4286280" cy="4643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43108" y="5500702"/>
            <a:ext cx="500066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«Эта сторона наиболее опасна при артобстреле.»-эти слова напоминают о тяжелых боях 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G:\Носова 07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4588844" cy="42433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85918" y="5286388"/>
            <a:ext cx="6000792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Памятник тем , кто не дал сомкнуть кольцо вокруг Ладожского озера и спас ленинградцев. Блокада длилась 900 дней.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G:\Копия Носова 07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2918"/>
            <a:ext cx="6132512" cy="30305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43108" y="4500570"/>
            <a:ext cx="464347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Пискаревский музей , где хранится дневник Савичевой Тани , найденный после войны ее сестрой Ниной.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28794" y="571480"/>
            <a:ext cx="507209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…Все могла себе представить Таня,</a:t>
            </a:r>
          </a:p>
          <a:p>
            <a:r>
              <a:rPr lang="ru-RU" sz="2400" b="1" dirty="0" smtClean="0"/>
              <a:t>Всяких бед навиделась она…</a:t>
            </a:r>
            <a:endParaRPr lang="ru-RU" sz="2400" b="1" dirty="0"/>
          </a:p>
        </p:txBody>
      </p:sp>
      <p:pic>
        <p:nvPicPr>
          <p:cNvPr id="16387" name="Picture 3" descr="G:\Носова 05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388" y="2500306"/>
            <a:ext cx="6107112" cy="250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57884" y="500042"/>
            <a:ext cx="3000396" cy="3539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…Вехи детства.</a:t>
            </a:r>
          </a:p>
          <a:p>
            <a:r>
              <a:rPr lang="ru-RU" sz="2800" b="1" dirty="0" smtClean="0"/>
              <a:t>Рукописный том.</a:t>
            </a:r>
          </a:p>
          <a:p>
            <a:r>
              <a:rPr lang="ru-RU" sz="2800" b="1" dirty="0" smtClean="0"/>
              <a:t>Факты , заурядные вначале,</a:t>
            </a:r>
          </a:p>
          <a:p>
            <a:r>
              <a:rPr lang="ru-RU" sz="2800" b="1" dirty="0" smtClean="0"/>
              <a:t> Могут стать находками потом…</a:t>
            </a:r>
            <a:endParaRPr lang="ru-RU" sz="2800" b="1" dirty="0"/>
          </a:p>
        </p:txBody>
      </p:sp>
      <p:pic>
        <p:nvPicPr>
          <p:cNvPr id="3074" name="Picture 2" descr="G:\Носова 05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3767137" cy="5662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214290"/>
            <a:ext cx="4857784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…Не метель в горелом переулке</a:t>
            </a:r>
          </a:p>
          <a:p>
            <a:r>
              <a:rPr lang="ru-RU" sz="2400" b="1" dirty="0" smtClean="0"/>
              <a:t>Клок афиши трогает и гнет.-</a:t>
            </a:r>
          </a:p>
          <a:p>
            <a:r>
              <a:rPr lang="ru-RU" sz="2400" b="1" dirty="0" smtClean="0"/>
              <a:t>Вынимает Таня из шкатулки</a:t>
            </a:r>
          </a:p>
          <a:p>
            <a:r>
              <a:rPr lang="ru-RU" sz="2400" b="1" dirty="0" smtClean="0"/>
              <a:t>Памятную книжечку-блокнот.</a:t>
            </a:r>
          </a:p>
          <a:p>
            <a:r>
              <a:rPr lang="ru-RU" sz="2400" b="1" dirty="0" smtClean="0"/>
              <a:t>Скоро ей исполнится двенадцать,</a:t>
            </a:r>
          </a:p>
          <a:p>
            <a:r>
              <a:rPr lang="ru-RU" sz="2400" b="1" dirty="0" smtClean="0"/>
              <a:t>Только б жить, учиться и расти.</a:t>
            </a:r>
          </a:p>
          <a:p>
            <a:r>
              <a:rPr lang="ru-RU" sz="2400" b="1" dirty="0" smtClean="0"/>
              <a:t>Таня, Таня ,если разобраться,</a:t>
            </a:r>
          </a:p>
          <a:p>
            <a:r>
              <a:rPr lang="ru-RU" sz="2400" b="1" dirty="0" smtClean="0"/>
              <a:t>Сердце -беззащитное почти.</a:t>
            </a:r>
          </a:p>
          <a:p>
            <a:r>
              <a:rPr lang="ru-RU" sz="2400" b="1" dirty="0" smtClean="0"/>
              <a:t>Но у сердца - собственное зренье,</a:t>
            </a:r>
          </a:p>
          <a:p>
            <a:r>
              <a:rPr lang="ru-RU" sz="2400" b="1" dirty="0" smtClean="0"/>
              <a:t>Часто –выше зоркости ума.</a:t>
            </a:r>
          </a:p>
          <a:p>
            <a:r>
              <a:rPr lang="ru-RU" sz="2400" b="1" dirty="0" smtClean="0"/>
              <a:t>Тут свои особые прозренья,</a:t>
            </a:r>
          </a:p>
          <a:p>
            <a:r>
              <a:rPr lang="ru-RU" sz="2400" b="1" dirty="0" smtClean="0"/>
              <a:t>Стиль и такт и выдержка сама.</a:t>
            </a:r>
          </a:p>
          <a:p>
            <a:r>
              <a:rPr lang="ru-RU" sz="2400" b="1" dirty="0" smtClean="0"/>
              <a:t>И оно встречает все удары,</a:t>
            </a:r>
          </a:p>
          <a:p>
            <a:r>
              <a:rPr lang="ru-RU" sz="2400" b="1" dirty="0" smtClean="0"/>
              <a:t>Всю несправедливость бытия.</a:t>
            </a:r>
          </a:p>
          <a:p>
            <a:r>
              <a:rPr lang="ru-RU" sz="2400" b="1" dirty="0" smtClean="0"/>
              <a:t>И недаром , именно недаром </a:t>
            </a:r>
          </a:p>
          <a:p>
            <a:r>
              <a:rPr lang="ru-RU" sz="2400" b="1" dirty="0" smtClean="0"/>
              <a:t>Взвешивает факты , как судья…</a:t>
            </a:r>
          </a:p>
        </p:txBody>
      </p:sp>
      <p:pic>
        <p:nvPicPr>
          <p:cNvPr id="7" name="Picture 2" descr="G:\Носова 04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714356"/>
            <a:ext cx="3475053" cy="48859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документы\Фоны\backgrounds_00039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Копия Носова 04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7166"/>
            <a:ext cx="3290888" cy="5053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14291"/>
            <a:ext cx="4143404" cy="63709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...Убежала к месту службы Нина </a:t>
            </a:r>
          </a:p>
          <a:p>
            <a:r>
              <a:rPr lang="ru-RU" sz="2400" b="1" dirty="0" smtClean="0"/>
              <a:t>И не возвращается домой…</a:t>
            </a:r>
          </a:p>
          <a:p>
            <a:r>
              <a:rPr lang="ru-RU" sz="2400" b="1" dirty="0" smtClean="0"/>
              <a:t>…Оглядела мать безгласно , строго</a:t>
            </a:r>
          </a:p>
          <a:p>
            <a:r>
              <a:rPr lang="ru-RU" sz="2400" b="1" dirty="0" smtClean="0"/>
              <a:t>Нинины пожитки и портрет.</a:t>
            </a:r>
          </a:p>
          <a:p>
            <a:r>
              <a:rPr lang="ru-RU" sz="2400" b="1" dirty="0" smtClean="0"/>
              <a:t>И пришла к невольному итогу ,-</a:t>
            </a:r>
          </a:p>
          <a:p>
            <a:r>
              <a:rPr lang="ru-RU" sz="2400" b="1" dirty="0" smtClean="0"/>
              <a:t>Что- беда , что Нины больше нет…</a:t>
            </a:r>
          </a:p>
          <a:p>
            <a:r>
              <a:rPr lang="ru-RU" sz="2400" b="1" dirty="0" smtClean="0"/>
              <a:t>…согласно </a:t>
            </a:r>
            <a:r>
              <a:rPr lang="ru-RU" sz="2400" b="1" dirty="0" err="1" smtClean="0"/>
              <a:t>спецзаданью</a:t>
            </a:r>
            <a:r>
              <a:rPr lang="ru-RU" sz="2400" b="1" dirty="0" smtClean="0"/>
              <a:t> брошена за Ладогу , в стройбат…</a:t>
            </a:r>
          </a:p>
          <a:p>
            <a:r>
              <a:rPr lang="ru-RU" sz="2400" b="1" dirty="0" smtClean="0"/>
              <a:t>...Лишь к концу войны, в числе немногих ,</a:t>
            </a:r>
          </a:p>
          <a:p>
            <a:r>
              <a:rPr lang="ru-RU" sz="2400" b="1" dirty="0" smtClean="0"/>
              <a:t>Ваша дочь вернется в дом родной…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G:\Носова 03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4000528" cy="3279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214291"/>
            <a:ext cx="4786314" cy="63709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…На завод, за 8 километров,</a:t>
            </a:r>
          </a:p>
          <a:p>
            <a:r>
              <a:rPr lang="ru-RU" sz="2400" b="1" dirty="0" smtClean="0"/>
              <a:t>Ходит Женя каждый божий день,</a:t>
            </a:r>
          </a:p>
          <a:p>
            <a:r>
              <a:rPr lang="ru-RU" sz="2400" b="1" dirty="0" smtClean="0"/>
              <a:t>И уже, пугающе - заметно,</a:t>
            </a:r>
          </a:p>
          <a:p>
            <a:r>
              <a:rPr lang="ru-RU" sz="2400" b="1" dirty="0" smtClean="0"/>
              <a:t>Тает , словно собственная тень.</a:t>
            </a:r>
          </a:p>
          <a:p>
            <a:r>
              <a:rPr lang="ru-RU" sz="2400" b="1" dirty="0" smtClean="0"/>
              <a:t>Там, в ущерб ослабшему здоровью, </a:t>
            </a:r>
          </a:p>
          <a:p>
            <a:r>
              <a:rPr lang="ru-RU" sz="2400" b="1" dirty="0" smtClean="0"/>
              <a:t>Эта- «рядовая от станка»-</a:t>
            </a:r>
          </a:p>
          <a:p>
            <a:r>
              <a:rPr lang="ru-RU" sz="2400" b="1" dirty="0" smtClean="0"/>
              <a:t>Отдает бойцам запасы крови…</a:t>
            </a:r>
          </a:p>
          <a:p>
            <a:r>
              <a:rPr lang="ru-RU" sz="2400" b="1" dirty="0" smtClean="0"/>
              <a:t>…А когда с добавочным питаньем</a:t>
            </a:r>
          </a:p>
          <a:p>
            <a:r>
              <a:rPr lang="ru-RU" sz="2400" b="1" dirty="0" smtClean="0"/>
              <a:t>Кое-как дотащится домой:</a:t>
            </a:r>
          </a:p>
          <a:p>
            <a:r>
              <a:rPr lang="ru-RU" sz="2400" b="1" dirty="0" smtClean="0"/>
              <a:t>-Ну –</a:t>
            </a:r>
            <a:r>
              <a:rPr lang="ru-RU" sz="2400" b="1" dirty="0" err="1" smtClean="0"/>
              <a:t>ка</a:t>
            </a:r>
            <a:r>
              <a:rPr lang="ru-RU" sz="2400" b="1" dirty="0" smtClean="0"/>
              <a:t> , ешь!- приказывает Тане…</a:t>
            </a:r>
          </a:p>
          <a:p>
            <a:r>
              <a:rPr lang="ru-RU" sz="2400" b="1" dirty="0" smtClean="0"/>
              <a:t>…По две, по три смены точит Мины старшая сестра…</a:t>
            </a:r>
          </a:p>
          <a:p>
            <a:r>
              <a:rPr lang="ru-RU" sz="2400" b="1" dirty="0" smtClean="0"/>
              <a:t>…На завод ушла и не вернулась…</a:t>
            </a:r>
          </a:p>
          <a:p>
            <a:r>
              <a:rPr lang="ru-RU" sz="2400" b="1" dirty="0" smtClean="0"/>
              <a:t>Прямо на работе умерла…</a:t>
            </a:r>
          </a:p>
          <a:p>
            <a:endParaRPr lang="ru-RU" sz="2400" b="1" dirty="0" smtClean="0"/>
          </a:p>
          <a:p>
            <a:endParaRPr lang="ru-RU" sz="2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86380" y="3643314"/>
            <a:ext cx="3000396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…Ищет букву «Ж»по алфавиту,</a:t>
            </a:r>
          </a:p>
          <a:p>
            <a:r>
              <a:rPr lang="ru-RU" sz="2400" b="1" dirty="0" smtClean="0"/>
              <a:t>Карандаш достала из стола,</a:t>
            </a:r>
          </a:p>
          <a:p>
            <a:r>
              <a:rPr lang="ru-RU" sz="2400" b="1" dirty="0" smtClean="0"/>
              <a:t>А затем , </a:t>
            </a:r>
            <a:r>
              <a:rPr lang="ru-RU" sz="2400" b="1" dirty="0" err="1" smtClean="0"/>
              <a:t>недетски</a:t>
            </a:r>
            <a:r>
              <a:rPr lang="ru-RU" sz="2400" b="1" dirty="0" smtClean="0"/>
              <a:t> деловито,</a:t>
            </a:r>
          </a:p>
          <a:p>
            <a:r>
              <a:rPr lang="ru-RU" sz="2400" b="1" dirty="0" smtClean="0"/>
              <a:t>Вписывает:</a:t>
            </a:r>
          </a:p>
          <a:p>
            <a:r>
              <a:rPr lang="ru-RU" sz="2400" b="1" dirty="0" smtClean="0"/>
              <a:t> -Женя умерла…</a:t>
            </a:r>
            <a:endParaRPr lang="ru-RU" sz="2400" b="1" dirty="0"/>
          </a:p>
        </p:txBody>
      </p:sp>
      <p:pic>
        <p:nvPicPr>
          <p:cNvPr id="2051" name="Picture 3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14422"/>
            <a:ext cx="3439896" cy="378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Носова 03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0"/>
            <a:ext cx="3754438" cy="3668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00043"/>
            <a:ext cx="4572000" cy="56323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….Но от повседневного стоянья</a:t>
            </a:r>
          </a:p>
          <a:p>
            <a:r>
              <a:rPr lang="ru-RU" sz="2400" b="1" dirty="0" smtClean="0"/>
              <a:t>В очереди ,стылой , как стена,</a:t>
            </a:r>
          </a:p>
          <a:p>
            <a:r>
              <a:rPr lang="ru-RU" sz="2400" b="1" dirty="0" smtClean="0"/>
              <a:t>Бабушка дышать не в состоянье,</a:t>
            </a:r>
          </a:p>
          <a:p>
            <a:r>
              <a:rPr lang="ru-RU" sz="2400" b="1" dirty="0" smtClean="0"/>
              <a:t> Вся прибита стужею она…</a:t>
            </a:r>
          </a:p>
          <a:p>
            <a:r>
              <a:rPr lang="ru-RU" sz="2400" b="1" dirty="0" smtClean="0"/>
              <a:t>…Но к обеду старой стало хуже,-</a:t>
            </a:r>
          </a:p>
          <a:p>
            <a:r>
              <a:rPr lang="ru-RU" sz="2400" b="1" dirty="0" smtClean="0"/>
              <a:t>Уронила руку , словно плеть,</a:t>
            </a:r>
          </a:p>
          <a:p>
            <a:r>
              <a:rPr lang="ru-RU" sz="2400" b="1" dirty="0" smtClean="0"/>
              <a:t>И лицо, свинцовое от стужи,</a:t>
            </a:r>
          </a:p>
          <a:p>
            <a:r>
              <a:rPr lang="ru-RU" sz="2400" b="1" dirty="0" smtClean="0"/>
              <a:t>Постепенно начало белеть…</a:t>
            </a:r>
          </a:p>
          <a:p>
            <a:r>
              <a:rPr lang="ru-RU" sz="2400" b="1" dirty="0" smtClean="0"/>
              <a:t>…Не разбудит больше-</a:t>
            </a:r>
          </a:p>
          <a:p>
            <a:r>
              <a:rPr lang="ru-RU" sz="2400" b="1" dirty="0" smtClean="0"/>
              <a:t> ни фугаска,</a:t>
            </a:r>
          </a:p>
          <a:p>
            <a:r>
              <a:rPr lang="ru-RU" sz="2400" b="1" dirty="0" smtClean="0"/>
              <a:t>Ни зенитка, бьющая до звезд.</a:t>
            </a:r>
          </a:p>
          <a:p>
            <a:r>
              <a:rPr lang="ru-RU" sz="2400" b="1" dirty="0" smtClean="0"/>
              <a:t>И на хрупких Таниных салазках</a:t>
            </a:r>
          </a:p>
          <a:p>
            <a:r>
              <a:rPr lang="ru-RU" sz="2400" b="1" dirty="0" smtClean="0"/>
              <a:t>Увезли старуху на погост…</a:t>
            </a:r>
          </a:p>
          <a:p>
            <a:endParaRPr lang="ru-RU" sz="2400" b="1" dirty="0" smtClean="0"/>
          </a:p>
          <a:p>
            <a:endParaRPr lang="ru-RU" sz="2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786314" y="4000504"/>
            <a:ext cx="4143404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 не стало бабушки </a:t>
            </a:r>
            <a:r>
              <a:rPr lang="ru-RU" sz="2400" b="1" dirty="0" err="1" smtClean="0"/>
              <a:t>Авдотьи</a:t>
            </a:r>
            <a:r>
              <a:rPr lang="ru-RU" sz="2400" b="1" dirty="0" smtClean="0"/>
              <a:t>…</a:t>
            </a:r>
          </a:p>
          <a:p>
            <a:r>
              <a:rPr lang="ru-RU" sz="2400" b="1" dirty="0" smtClean="0"/>
              <a:t>И, как прежде, верная себе-</a:t>
            </a:r>
          </a:p>
          <a:p>
            <a:r>
              <a:rPr lang="ru-RU" sz="2400" b="1" dirty="0" smtClean="0"/>
              <a:t>Вносит Таня</a:t>
            </a:r>
          </a:p>
          <a:p>
            <a:r>
              <a:rPr lang="ru-RU" sz="2400" b="1" dirty="0" smtClean="0"/>
              <a:t> В свой дневник –блокнотик</a:t>
            </a:r>
          </a:p>
          <a:p>
            <a:r>
              <a:rPr lang="ru-RU" sz="2400" b="1" dirty="0" smtClean="0"/>
              <a:t>Этот скорбный факт - где буква «Б»…</a:t>
            </a:r>
            <a:endParaRPr lang="ru-RU" sz="2400" b="1" dirty="0"/>
          </a:p>
        </p:txBody>
      </p:sp>
      <p:pic>
        <p:nvPicPr>
          <p:cNvPr id="3074" name="Picture 2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500174"/>
            <a:ext cx="2715846" cy="362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4500570"/>
            <a:ext cx="8501122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 музее Пискаревского мемориала  Санкт-Петербурга находится блокнот Тани Савичевой. Это история гибели ее семьи во время блокады Ленинграда.</a:t>
            </a:r>
            <a:endParaRPr lang="ru-RU" sz="2800" b="1" dirty="0"/>
          </a:p>
        </p:txBody>
      </p:sp>
      <p:pic>
        <p:nvPicPr>
          <p:cNvPr id="8" name="Picture 2" descr="G:\Копия (2) Носова 07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8" y="357166"/>
            <a:ext cx="7913714" cy="32861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G:\Копия Носова 03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160" y="153330"/>
            <a:ext cx="3602038" cy="2968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4282" y="285729"/>
            <a:ext cx="4857784" cy="63709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…У зимы- ни совести, ни срока.</a:t>
            </a:r>
          </a:p>
          <a:p>
            <a:r>
              <a:rPr lang="ru-RU" sz="2400" b="1" dirty="0" smtClean="0"/>
              <a:t>Не теплеет , хоть бы до ноля.</a:t>
            </a:r>
          </a:p>
          <a:p>
            <a:r>
              <a:rPr lang="ru-RU" sz="2400" b="1" dirty="0" smtClean="0"/>
              <a:t>Еле жив , пришел с работы Лёка,</a:t>
            </a:r>
          </a:p>
          <a:p>
            <a:r>
              <a:rPr lang="ru-RU" sz="2400" b="1" dirty="0" smtClean="0"/>
              <a:t>Притащил домой кусок угля:</a:t>
            </a:r>
          </a:p>
          <a:p>
            <a:r>
              <a:rPr lang="ru-RU" sz="2400" b="1" dirty="0" smtClean="0"/>
              <a:t>-Будь спокойна ,мать , </a:t>
            </a:r>
          </a:p>
          <a:p>
            <a:r>
              <a:rPr lang="ru-RU" sz="2400" b="1" dirty="0" smtClean="0"/>
              <a:t>Тут все законно,</a:t>
            </a:r>
          </a:p>
          <a:p>
            <a:r>
              <a:rPr lang="ru-RU" sz="2400" b="1" dirty="0" smtClean="0"/>
              <a:t>Это за ударные дела…</a:t>
            </a:r>
          </a:p>
          <a:p>
            <a:r>
              <a:rPr lang="ru-RU" sz="2400" b="1" dirty="0" smtClean="0"/>
              <a:t>…А под говор мартовской капели</a:t>
            </a:r>
          </a:p>
          <a:p>
            <a:r>
              <a:rPr lang="ru-RU" sz="2400" b="1" dirty="0" smtClean="0"/>
              <a:t>Занемог и Лёка – Леонид.</a:t>
            </a:r>
          </a:p>
          <a:p>
            <a:r>
              <a:rPr lang="ru-RU" sz="2400" b="1" dirty="0" smtClean="0"/>
              <a:t>От предельной меры истощенья</a:t>
            </a:r>
          </a:p>
          <a:p>
            <a:r>
              <a:rPr lang="ru-RU" sz="2400" b="1" dirty="0" smtClean="0"/>
              <a:t>Он улегся , скрючился в дугу…</a:t>
            </a:r>
          </a:p>
          <a:p>
            <a:r>
              <a:rPr lang="ru-RU" sz="2400" b="1" dirty="0" smtClean="0"/>
              <a:t>…Стиснут рот . Погашены зрачки.</a:t>
            </a:r>
          </a:p>
          <a:p>
            <a:r>
              <a:rPr lang="ru-RU" sz="2400" b="1" dirty="0" smtClean="0"/>
              <a:t>В пальцах, не отмытых от металла,</a:t>
            </a:r>
          </a:p>
          <a:p>
            <a:r>
              <a:rPr lang="ru-RU" sz="2400" b="1" dirty="0" smtClean="0"/>
              <a:t>Холодеют </a:t>
            </a:r>
            <a:r>
              <a:rPr lang="ru-RU" sz="2400" b="1" dirty="0" err="1" smtClean="0"/>
              <a:t>Лёкины</a:t>
            </a:r>
            <a:r>
              <a:rPr lang="ru-RU" sz="2400" b="1" dirty="0" smtClean="0"/>
              <a:t> очки…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57818" y="3286124"/>
            <a:ext cx="3571900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 опять же –</a:t>
            </a:r>
          </a:p>
          <a:p>
            <a:r>
              <a:rPr lang="ru-RU" sz="2400" b="1" dirty="0" smtClean="0"/>
              <a:t>Вынула украдкой</a:t>
            </a:r>
          </a:p>
          <a:p>
            <a:r>
              <a:rPr lang="ru-RU" sz="2400" b="1" dirty="0" smtClean="0"/>
              <a:t>Свой блокнотик Младшая сестра.</a:t>
            </a:r>
          </a:p>
          <a:p>
            <a:r>
              <a:rPr lang="ru-RU" sz="2400" b="1" dirty="0" smtClean="0"/>
              <a:t>И вписала строго,</a:t>
            </a:r>
          </a:p>
          <a:p>
            <a:r>
              <a:rPr lang="ru-RU" sz="2400" b="1" dirty="0" smtClean="0"/>
              <a:t>Крупно, кратко:</a:t>
            </a:r>
          </a:p>
          <a:p>
            <a:r>
              <a:rPr lang="ru-RU" sz="2400" b="1" dirty="0" smtClean="0"/>
              <a:t>-Лека умер …в 5 часов утра…</a:t>
            </a:r>
            <a:endParaRPr lang="ru-RU" sz="2400" b="1" dirty="0"/>
          </a:p>
        </p:txBody>
      </p:sp>
      <p:pic>
        <p:nvPicPr>
          <p:cNvPr id="4098" name="Picture 2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9421" y="1352558"/>
            <a:ext cx="2575323" cy="3433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Носова 03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14290"/>
            <a:ext cx="3683000" cy="3413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4282" y="214291"/>
            <a:ext cx="4857784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…Дядя Вася- цельная натура,</a:t>
            </a:r>
          </a:p>
          <a:p>
            <a:r>
              <a:rPr lang="ru-RU" sz="2400" b="1" dirty="0" smtClean="0"/>
              <a:t>Настоящий воин-ветеран.</a:t>
            </a:r>
          </a:p>
          <a:p>
            <a:r>
              <a:rPr lang="ru-RU" sz="2400" b="1" dirty="0" smtClean="0"/>
              <a:t>Он еще под небом Порт- Артура</a:t>
            </a:r>
          </a:p>
          <a:p>
            <a:r>
              <a:rPr lang="ru-RU" sz="2400" b="1" dirty="0" smtClean="0"/>
              <a:t>Шел навстречу </a:t>
            </a:r>
          </a:p>
          <a:p>
            <a:r>
              <a:rPr lang="ru-RU" sz="2400" b="1" dirty="0" smtClean="0"/>
              <a:t>гибельным ветрам …</a:t>
            </a:r>
          </a:p>
          <a:p>
            <a:r>
              <a:rPr lang="ru-RU" sz="2400" b="1" dirty="0" smtClean="0"/>
              <a:t>…А теперь немного дней в запасе</a:t>
            </a:r>
          </a:p>
          <a:p>
            <a:r>
              <a:rPr lang="ru-RU" sz="2400" b="1" dirty="0" smtClean="0"/>
              <a:t>У него осталось на счету.</a:t>
            </a:r>
          </a:p>
          <a:p>
            <a:r>
              <a:rPr lang="ru-RU" sz="2400" b="1" dirty="0" smtClean="0"/>
              <a:t>Утерял все силы дядя Вася,</a:t>
            </a:r>
          </a:p>
          <a:p>
            <a:r>
              <a:rPr lang="ru-RU" sz="2400" b="1" dirty="0" smtClean="0"/>
              <a:t>Лег с любимой книгой за плиту.</a:t>
            </a:r>
          </a:p>
          <a:p>
            <a:r>
              <a:rPr lang="ru-RU" sz="2400" b="1" dirty="0" smtClean="0"/>
              <a:t>Углубился в пристальное чтенье,</a:t>
            </a:r>
          </a:p>
          <a:p>
            <a:r>
              <a:rPr lang="ru-RU" sz="2400" b="1" dirty="0" smtClean="0"/>
              <a:t>Чтоб забыть , что делалось вокруг. </a:t>
            </a:r>
          </a:p>
          <a:p>
            <a:r>
              <a:rPr lang="ru-RU" sz="2400" b="1" dirty="0" smtClean="0"/>
              <a:t>Но , увы, с коротким шелестеньем</a:t>
            </a:r>
          </a:p>
          <a:p>
            <a:r>
              <a:rPr lang="ru-RU" sz="2400" b="1" dirty="0" smtClean="0"/>
              <a:t>Эта книга выпала из рук…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29256" y="3714752"/>
            <a:ext cx="3286148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 под новой тягостью раздумий,</a:t>
            </a:r>
          </a:p>
          <a:p>
            <a:r>
              <a:rPr lang="ru-RU" sz="2400" b="1" dirty="0" smtClean="0"/>
              <a:t>Сжав дневник , как птаху, в  рукаве,</a:t>
            </a:r>
          </a:p>
          <a:p>
            <a:r>
              <a:rPr lang="ru-RU" sz="2400" b="1" dirty="0" smtClean="0"/>
              <a:t>Таня пишет:</a:t>
            </a:r>
          </a:p>
          <a:p>
            <a:r>
              <a:rPr lang="ru-RU" sz="2400" b="1" dirty="0" smtClean="0"/>
              <a:t>-Дядя Вася умер…-</a:t>
            </a:r>
          </a:p>
          <a:p>
            <a:r>
              <a:rPr lang="ru-RU" sz="2400" b="1" dirty="0" smtClean="0"/>
              <a:t>На страничке, с черной буквой «В»…</a:t>
            </a:r>
            <a:endParaRPr lang="ru-RU" sz="2400" b="1" dirty="0"/>
          </a:p>
        </p:txBody>
      </p:sp>
      <p:pic>
        <p:nvPicPr>
          <p:cNvPr id="5122" name="Picture 2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8521" y="1285860"/>
            <a:ext cx="2625347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G:\Копия Носова 03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14290"/>
            <a:ext cx="3833812" cy="27797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4282" y="214290"/>
            <a:ext cx="4357718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…Дядя Леша хочет встать с постели</a:t>
            </a:r>
          </a:p>
          <a:p>
            <a:r>
              <a:rPr lang="ru-RU" sz="2400" b="1" dirty="0" smtClean="0"/>
              <a:t>И не может.</a:t>
            </a:r>
            <a:br>
              <a:rPr lang="ru-RU" sz="2400" b="1" dirty="0" smtClean="0"/>
            </a:br>
            <a:r>
              <a:rPr lang="ru-RU" sz="2400" b="1" dirty="0" smtClean="0"/>
              <a:t>Больше нету сил.</a:t>
            </a:r>
          </a:p>
          <a:p>
            <a:r>
              <a:rPr lang="ru-RU" sz="2400" b="1" dirty="0" smtClean="0"/>
              <a:t>Съел кусочек хлеба еле-еле .</a:t>
            </a:r>
          </a:p>
          <a:p>
            <a:r>
              <a:rPr lang="ru-RU" sz="2400" b="1" dirty="0" smtClean="0"/>
              <a:t>И губу нещадно прикусил.</a:t>
            </a:r>
          </a:p>
          <a:p>
            <a:r>
              <a:rPr lang="ru-RU" sz="2400" b="1" dirty="0" smtClean="0"/>
              <a:t>И застыл , как снегом запорошен сединой…</a:t>
            </a:r>
          </a:p>
          <a:p>
            <a:r>
              <a:rPr lang="ru-RU" sz="2400" b="1" dirty="0" smtClean="0"/>
              <a:t>Умер спец –находчивый , тот самый,</a:t>
            </a:r>
          </a:p>
          <a:p>
            <a:r>
              <a:rPr lang="ru-RU" sz="2400" b="1" dirty="0" smtClean="0"/>
              <a:t>Кто всю жизнь преуспевал и креп.</a:t>
            </a:r>
          </a:p>
          <a:p>
            <a:r>
              <a:rPr lang="ru-RU" sz="2400" b="1" dirty="0" smtClean="0"/>
              <a:t>Умер .</a:t>
            </a:r>
          </a:p>
          <a:p>
            <a:r>
              <a:rPr lang="ru-RU" sz="2400" b="1" dirty="0" smtClean="0"/>
              <a:t>И оставил Тане с мамой </a:t>
            </a:r>
          </a:p>
          <a:p>
            <a:r>
              <a:rPr lang="ru-RU" sz="2400" b="1" dirty="0" smtClean="0"/>
              <a:t>Собственную карточку на хлеб…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14942" y="3357562"/>
            <a:ext cx="3214710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 Таня , взяв блокнот,</a:t>
            </a:r>
          </a:p>
          <a:p>
            <a:r>
              <a:rPr lang="ru-RU" sz="2400" b="1" dirty="0" smtClean="0"/>
              <a:t>Вписывает кратко:</a:t>
            </a:r>
          </a:p>
          <a:p>
            <a:r>
              <a:rPr lang="ru-RU" sz="2400" b="1" dirty="0" smtClean="0"/>
              <a:t>-Дядя Леша…</a:t>
            </a:r>
          </a:p>
          <a:p>
            <a:r>
              <a:rPr lang="ru-RU" sz="2400" b="1" dirty="0" smtClean="0"/>
              <a:t>А под ним –число , и час, и год…</a:t>
            </a:r>
            <a:endParaRPr lang="ru-RU" sz="2400" b="1" dirty="0"/>
          </a:p>
        </p:txBody>
      </p:sp>
      <p:pic>
        <p:nvPicPr>
          <p:cNvPr id="6146" name="Picture 2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12" y="1168409"/>
            <a:ext cx="2659856" cy="354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G:\Носова 03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214842" cy="33020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5720" y="428604"/>
            <a:ext cx="4143404" cy="56323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…Умерла , исчерпав без остатка</a:t>
            </a:r>
          </a:p>
          <a:p>
            <a:r>
              <a:rPr lang="ru-RU" sz="2400" b="1" dirty="0" smtClean="0"/>
              <a:t>Все , что ей даровано судьбой…</a:t>
            </a:r>
          </a:p>
          <a:p>
            <a:r>
              <a:rPr lang="ru-RU" sz="2400" b="1" dirty="0" smtClean="0"/>
              <a:t>…Умерла . Задач не </a:t>
            </a:r>
            <a:r>
              <a:rPr lang="ru-RU" sz="2400" b="1" dirty="0" err="1" smtClean="0"/>
              <a:t>дорешила</a:t>
            </a:r>
            <a:r>
              <a:rPr lang="ru-RU" sz="2400" b="1" dirty="0" smtClean="0"/>
              <a:t> ,</a:t>
            </a:r>
          </a:p>
          <a:p>
            <a:r>
              <a:rPr lang="ru-RU" sz="2400" b="1" dirty="0" smtClean="0"/>
              <a:t>До конца всех дел не довела.</a:t>
            </a:r>
          </a:p>
          <a:p>
            <a:r>
              <a:rPr lang="ru-RU" sz="2400" b="1" dirty="0" smtClean="0"/>
              <a:t>Отгремела швейная машина.</a:t>
            </a:r>
          </a:p>
          <a:p>
            <a:r>
              <a:rPr lang="ru-RU" sz="2400" b="1" dirty="0" err="1" smtClean="0"/>
              <a:t>Отмелькала</a:t>
            </a:r>
            <a:r>
              <a:rPr lang="ru-RU" sz="2400" b="1" dirty="0" smtClean="0"/>
              <a:t>  быстрая игла.</a:t>
            </a:r>
          </a:p>
          <a:p>
            <a:r>
              <a:rPr lang="ru-RU" sz="2400" b="1" dirty="0" smtClean="0"/>
              <a:t>Прекратились мамины заботы.</a:t>
            </a:r>
          </a:p>
          <a:p>
            <a:r>
              <a:rPr lang="ru-RU" sz="2400" b="1" dirty="0" smtClean="0"/>
              <a:t>Их совсем не будет впереди…</a:t>
            </a:r>
          </a:p>
          <a:p>
            <a:r>
              <a:rPr lang="ru-RU" sz="2400" b="1" dirty="0" smtClean="0"/>
              <a:t>…Нет, не глянет…</a:t>
            </a:r>
          </a:p>
          <a:p>
            <a:r>
              <a:rPr lang="ru-RU" sz="2400" b="1" dirty="0" smtClean="0"/>
              <a:t>Не обронит слова…</a:t>
            </a:r>
          </a:p>
          <a:p>
            <a:r>
              <a:rPr lang="ru-RU" sz="2400" b="1" dirty="0" smtClean="0"/>
              <a:t>Мамы -больше нет…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3929066"/>
            <a:ext cx="4143404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…И- раскрыла свой блокнотик снова</a:t>
            </a:r>
          </a:p>
          <a:p>
            <a:r>
              <a:rPr lang="ru-RU" sz="2400" b="1" dirty="0" smtClean="0"/>
              <a:t>Девочка 11 лет.</a:t>
            </a:r>
          </a:p>
          <a:p>
            <a:r>
              <a:rPr lang="ru-RU" sz="2400" b="1" dirty="0" smtClean="0"/>
              <a:t>Ощутила грифель под рукою.</a:t>
            </a:r>
          </a:p>
          <a:p>
            <a:r>
              <a:rPr lang="ru-RU" sz="2400" b="1" dirty="0" smtClean="0"/>
              <a:t>И строка за тягостною строкою</a:t>
            </a:r>
          </a:p>
          <a:p>
            <a:r>
              <a:rPr lang="ru-RU" sz="2400" b="1" dirty="0" smtClean="0"/>
              <a:t>На страницу каменно  легла…</a:t>
            </a:r>
            <a:endParaRPr lang="ru-RU" sz="2400" b="1" dirty="0"/>
          </a:p>
        </p:txBody>
      </p:sp>
      <p:pic>
        <p:nvPicPr>
          <p:cNvPr id="4" name="Picture 2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29" y="1270008"/>
            <a:ext cx="2690815" cy="3587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G:\Носова 03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85728"/>
            <a:ext cx="4643470" cy="3000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5720" y="571480"/>
            <a:ext cx="3357586" cy="4524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…Машинально Таня полистала </a:t>
            </a:r>
          </a:p>
          <a:p>
            <a:r>
              <a:rPr lang="ru-RU" sz="2400" b="1" dirty="0" smtClean="0"/>
              <a:t>Свой немногословный </a:t>
            </a:r>
            <a:r>
              <a:rPr lang="ru-RU" sz="2400" b="1" dirty="0" err="1" smtClean="0"/>
              <a:t>дневничок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Все семейство Савичевых встало </a:t>
            </a:r>
          </a:p>
          <a:p>
            <a:r>
              <a:rPr lang="ru-RU" sz="2400" b="1" dirty="0" smtClean="0"/>
              <a:t>Перед нею</a:t>
            </a:r>
          </a:p>
          <a:p>
            <a:r>
              <a:rPr lang="ru-RU" sz="2400" b="1" dirty="0" smtClean="0"/>
              <a:t>Вновь наперечет…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214810" y="4030505"/>
            <a:ext cx="464347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…И она , буквально по два слова.</a:t>
            </a:r>
          </a:p>
          <a:p>
            <a:r>
              <a:rPr lang="ru-RU" sz="2400" b="1" dirty="0" smtClean="0"/>
              <a:t>Пишет , как на крайней полосе:</a:t>
            </a:r>
          </a:p>
          <a:p>
            <a:r>
              <a:rPr lang="ru-RU" sz="2400" b="1" dirty="0" smtClean="0"/>
              <a:t>-Савичевы умерли.</a:t>
            </a:r>
          </a:p>
          <a:p>
            <a:r>
              <a:rPr lang="ru-RU" sz="2400" b="1" dirty="0" smtClean="0"/>
              <a:t>И снова:</a:t>
            </a:r>
          </a:p>
          <a:p>
            <a:r>
              <a:rPr lang="ru-RU" sz="2400" b="1" dirty="0" smtClean="0"/>
              <a:t>-Умерли.</a:t>
            </a:r>
          </a:p>
          <a:p>
            <a:r>
              <a:rPr lang="ru-RU" sz="2400" b="1" dirty="0" smtClean="0"/>
              <a:t>И добавляет:</a:t>
            </a:r>
          </a:p>
          <a:p>
            <a:r>
              <a:rPr lang="ru-RU" sz="2400" b="1" dirty="0" smtClean="0"/>
              <a:t>-Все…</a:t>
            </a:r>
          </a:p>
        </p:txBody>
      </p:sp>
      <p:pic>
        <p:nvPicPr>
          <p:cNvPr id="4" name="Picture 2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00108"/>
            <a:ext cx="2869402" cy="3825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G:\Носова 04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357718" cy="32147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3000396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…вся душа во власти смысла: </a:t>
            </a:r>
          </a:p>
          <a:p>
            <a:r>
              <a:rPr lang="ru-RU" sz="2400" b="1" dirty="0" smtClean="0"/>
              <a:t>Человек на свете -одинок…</a:t>
            </a:r>
          </a:p>
          <a:p>
            <a:r>
              <a:rPr lang="ru-RU" sz="2400" b="1" dirty="0" smtClean="0"/>
              <a:t>Над тобой твой отчий кров -без крыши.</a:t>
            </a:r>
          </a:p>
          <a:p>
            <a:r>
              <a:rPr lang="ru-RU" sz="2400" b="1" dirty="0" smtClean="0"/>
              <a:t>Кухня, как семейный склеп , черна…</a:t>
            </a:r>
          </a:p>
          <a:p>
            <a:r>
              <a:rPr lang="ru-RU" sz="2400" b="1" dirty="0" smtClean="0"/>
              <a:t>…Сирота.</a:t>
            </a:r>
          </a:p>
          <a:p>
            <a:r>
              <a:rPr lang="ru-RU" sz="2400" b="1" dirty="0" smtClean="0"/>
              <a:t>Какой же путь ей выбрать?</a:t>
            </a:r>
          </a:p>
          <a:p>
            <a:r>
              <a:rPr lang="ru-RU" sz="2400" b="1" dirty="0" smtClean="0"/>
              <a:t>В чьих сердцах искать тепло и свет?...</a:t>
            </a:r>
          </a:p>
          <a:p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43372" y="3929066"/>
            <a:ext cx="4429156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…А она сиротски занесла</a:t>
            </a:r>
          </a:p>
          <a:p>
            <a:r>
              <a:rPr lang="ru-RU" sz="2400" b="1" dirty="0" smtClean="0"/>
              <a:t>В свой дневник:</a:t>
            </a:r>
          </a:p>
          <a:p>
            <a:r>
              <a:rPr lang="ru-RU" sz="2400" b="1" dirty="0" smtClean="0"/>
              <a:t>-Осталась одна Таня.</a:t>
            </a:r>
          </a:p>
          <a:p>
            <a:r>
              <a:rPr lang="ru-RU" sz="2400" b="1" dirty="0" smtClean="0"/>
              <a:t>Даже не проставила числа…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214290"/>
            <a:ext cx="4071966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Опекунство над Таней взяла ее тетя Дуся(Е.П.Арсеньева).</a:t>
            </a:r>
          </a:p>
          <a:p>
            <a:r>
              <a:rPr lang="ru-RU" sz="2400" b="1" dirty="0" smtClean="0"/>
              <a:t>Она была неприветливым человеком.</a:t>
            </a:r>
          </a:p>
          <a:p>
            <a:r>
              <a:rPr lang="ru-RU" sz="2400" b="1" dirty="0" smtClean="0"/>
              <a:t>Тане жилось у нее тяжело:</a:t>
            </a:r>
          </a:p>
          <a:p>
            <a:r>
              <a:rPr lang="ru-RU" sz="2400" b="1" dirty="0" smtClean="0"/>
              <a:t>На весь день ее выгоняли из дома:</a:t>
            </a:r>
          </a:p>
          <a:p>
            <a:r>
              <a:rPr lang="ru-RU" sz="2400" b="1" dirty="0" smtClean="0"/>
              <a:t>Собирать щепки на топливо.</a:t>
            </a:r>
          </a:p>
          <a:p>
            <a:r>
              <a:rPr lang="ru-RU" sz="2400" b="1" dirty="0" smtClean="0"/>
              <a:t>Она сильно мокла и с трудом ходила.</a:t>
            </a:r>
          </a:p>
          <a:p>
            <a:r>
              <a:rPr lang="ru-RU" sz="2400" b="1" dirty="0" smtClean="0"/>
              <a:t>Как и все ленинградцы, она болела алиментарной дистрофией.</a:t>
            </a:r>
          </a:p>
          <a:p>
            <a:r>
              <a:rPr lang="ru-RU" sz="2400" b="1" dirty="0" smtClean="0"/>
              <a:t>Часто спала она прямо на лестнице : тетя боялась за свое барахло.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43570" y="4429132"/>
            <a:ext cx="3143272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…Помещает свой дневник в шкатулку,</a:t>
            </a:r>
          </a:p>
          <a:p>
            <a:r>
              <a:rPr lang="ru-RU" sz="2400" b="1" dirty="0" smtClean="0"/>
              <a:t>Где хранится мамина фата…</a:t>
            </a:r>
            <a:endParaRPr lang="ru-RU" sz="2400" b="1" dirty="0"/>
          </a:p>
        </p:txBody>
      </p:sp>
      <p:pic>
        <p:nvPicPr>
          <p:cNvPr id="8" name="Picture 2" descr="G:\Носова 04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7166"/>
            <a:ext cx="2782883" cy="36433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-1000156"/>
            <a:ext cx="9144000" cy="78581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500042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1000108"/>
            <a:ext cx="3929090" cy="5262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…С детским домом номер 48</a:t>
            </a:r>
          </a:p>
          <a:p>
            <a:r>
              <a:rPr lang="ru-RU" sz="2400" b="1" dirty="0" smtClean="0"/>
              <a:t>Уезжает Таня на Восток…</a:t>
            </a:r>
          </a:p>
          <a:p>
            <a:r>
              <a:rPr lang="ru-RU" sz="2400" b="1" dirty="0" smtClean="0"/>
              <a:t>…Их встречает Ладожская трасса,</a:t>
            </a:r>
          </a:p>
          <a:p>
            <a:r>
              <a:rPr lang="ru-RU" sz="2400" b="1" dirty="0" smtClean="0"/>
              <a:t>За которой –даль Большой земли…</a:t>
            </a:r>
          </a:p>
          <a:p>
            <a:r>
              <a:rPr lang="ru-RU" sz="2400" b="1" dirty="0" smtClean="0"/>
              <a:t>…От разрыва бомб немеют дети,</a:t>
            </a:r>
          </a:p>
          <a:p>
            <a:r>
              <a:rPr lang="ru-RU" sz="2400" b="1" dirty="0" smtClean="0"/>
              <a:t>А вода ревет невдалеке…</a:t>
            </a:r>
          </a:p>
          <a:p>
            <a:r>
              <a:rPr lang="ru-RU" sz="2400" b="1" dirty="0" smtClean="0"/>
              <a:t>…Тихо  сходят дети</a:t>
            </a:r>
          </a:p>
          <a:p>
            <a:r>
              <a:rPr lang="ru-RU" sz="2400" b="1" dirty="0" smtClean="0"/>
              <a:t>На замаскированный причал… </a:t>
            </a:r>
          </a:p>
          <a:p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1357298"/>
            <a:ext cx="207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6147" name="Picture 3" descr="G:\Носова 05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00108"/>
            <a:ext cx="3437396" cy="4750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2690336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7" name="Picture 2" descr="G:\Носова 04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3584575" cy="4962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571480"/>
            <a:ext cx="4000528" cy="48936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Горьковская область,</a:t>
            </a:r>
          </a:p>
          <a:p>
            <a:r>
              <a:rPr lang="ru-RU" sz="2400" b="1" dirty="0" err="1" smtClean="0"/>
              <a:t>Шатковский</a:t>
            </a:r>
            <a:r>
              <a:rPr lang="ru-RU" sz="2400" b="1" dirty="0" smtClean="0"/>
              <a:t> район,</a:t>
            </a:r>
          </a:p>
          <a:p>
            <a:r>
              <a:rPr lang="ru-RU" sz="2400" b="1" dirty="0" err="1" smtClean="0"/>
              <a:t>Понетаевский</a:t>
            </a:r>
            <a:r>
              <a:rPr lang="ru-RU" sz="2400" b="1" dirty="0" smtClean="0"/>
              <a:t> дом инвалидов- новое место жительства Тани.</a:t>
            </a:r>
          </a:p>
          <a:p>
            <a:r>
              <a:rPr lang="ru-RU" sz="2400" b="1" dirty="0" smtClean="0"/>
              <a:t>Прибыла 7 марта 1944г.,выбыла 23 мая 1944г в </a:t>
            </a:r>
            <a:r>
              <a:rPr lang="ru-RU" sz="2400" b="1" dirty="0" err="1" smtClean="0"/>
              <a:t>Шатковскую</a:t>
            </a:r>
            <a:r>
              <a:rPr lang="ru-RU" sz="2400" b="1" dirty="0" smtClean="0"/>
              <a:t> районную </a:t>
            </a:r>
            <a:r>
              <a:rPr lang="ru-RU" sz="2400" b="1" dirty="0" err="1" smtClean="0"/>
              <a:t>больницу,где</a:t>
            </a:r>
            <a:r>
              <a:rPr lang="ru-RU" sz="2400" b="1" dirty="0" smtClean="0"/>
              <a:t> скончалась 1 июля 1944г.Диагноз- туберкулез кишок.</a:t>
            </a:r>
          </a:p>
          <a:p>
            <a:r>
              <a:rPr lang="ru-RU" sz="2400" b="1" dirty="0" smtClean="0"/>
              <a:t>В 1972г. Тане был поставлен памятник.</a:t>
            </a:r>
          </a:p>
        </p:txBody>
      </p:sp>
      <p:pic>
        <p:nvPicPr>
          <p:cNvPr id="9218" name="Picture 2" descr="D:\документы\Предметы\00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982" y="1214422"/>
            <a:ext cx="2786082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2690336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8" name="Picture 2" descr="G:\Копия Носова 04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00042"/>
            <a:ext cx="3357586" cy="4900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1472" y="571480"/>
            <a:ext cx="4214842" cy="56323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 Ленинград было сброшено 107000 фугасных и зажигательных бомб, 150000 тяжелых артиллерийских снарядов. От бомбежек  и артобстрела убито 16747 и ранено 641803 человека . Никто не может посчитать, сколько всего  людей настигла блокадная смерть . Только на Пискаревском кладбище захоронено 470000 жертв. В Хиросиме и Нагасаки погибло 320000 человек.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Носова 04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3643338" cy="5314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57686" y="785794"/>
            <a:ext cx="4286280" cy="48320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…и мерцает шпиль  Адмиралтейства,</a:t>
            </a:r>
          </a:p>
          <a:p>
            <a:r>
              <a:rPr lang="ru-RU" sz="2800" b="1" dirty="0" smtClean="0"/>
              <a:t>Оттесненный небом и Невой….</a:t>
            </a:r>
          </a:p>
          <a:p>
            <a:r>
              <a:rPr lang="ru-RU" sz="2800" b="1" dirty="0" smtClean="0"/>
              <a:t>…И тогда еще казалось странным,</a:t>
            </a:r>
          </a:p>
          <a:p>
            <a:r>
              <a:rPr lang="ru-RU" sz="2800" b="1" dirty="0" smtClean="0"/>
              <a:t>Что в коварно-мирной тишине </a:t>
            </a:r>
          </a:p>
          <a:p>
            <a:r>
              <a:rPr lang="ru-RU" sz="2800" b="1" dirty="0" smtClean="0"/>
              <a:t>Их людским намереньям и планам </a:t>
            </a:r>
          </a:p>
          <a:p>
            <a:r>
              <a:rPr lang="ru-RU" sz="2800" b="1" dirty="0" smtClean="0"/>
              <a:t>Угрожают недруги извне…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357166"/>
            <a:ext cx="4429156" cy="41549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Михаил Савичев попал в лес к партизанам ,был тяжело ранен в бою . После прорыва блокады был отправлен в Ленинград . Долго лечился, стал инвалидом, ходил на костылях . Уехал на </a:t>
            </a:r>
            <a:r>
              <a:rPr lang="ru-RU" sz="2400" b="1" dirty="0" err="1" smtClean="0"/>
              <a:t>Гдовщину</a:t>
            </a:r>
            <a:r>
              <a:rPr lang="ru-RU" sz="2400" b="1" dirty="0" smtClean="0"/>
              <a:t>  к родственникам. Только в 1947 году смог встретиться со своей сестрой Ниной и выяснить судьбу Тани.</a:t>
            </a:r>
          </a:p>
        </p:txBody>
      </p:sp>
      <p:pic>
        <p:nvPicPr>
          <p:cNvPr id="7" name="Picture 2" descr="G:\Копия Носова 04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28604"/>
            <a:ext cx="3286148" cy="4000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5357826"/>
            <a:ext cx="821537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 квартиры и имущества Савичевых Нине Савичевой достались некоторые вещи, сохраненные тетей Дусей. Квартиру Савичевых она присвоила .</a:t>
            </a:r>
            <a:endParaRPr lang="ru-RU" sz="2400" b="1" dirty="0"/>
          </a:p>
        </p:txBody>
      </p:sp>
      <p:pic>
        <p:nvPicPr>
          <p:cNvPr id="1026" name="Picture 2" descr="G:\Носова 04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04"/>
            <a:ext cx="7358114" cy="4643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G:\Носова 04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28604"/>
            <a:ext cx="3043234" cy="4357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8662" y="1428736"/>
            <a:ext cx="3214710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…Пусть на ней тужурка не по мерке,</a:t>
            </a:r>
          </a:p>
          <a:p>
            <a:r>
              <a:rPr lang="ru-RU" sz="2400" b="1" dirty="0" smtClean="0"/>
              <a:t>Но, нетленность яркости храня, </a:t>
            </a:r>
          </a:p>
          <a:p>
            <a:r>
              <a:rPr lang="ru-RU" sz="2400" b="1" dirty="0" smtClean="0"/>
              <a:t>Взмыл от ветра галстук пионерки.</a:t>
            </a:r>
          </a:p>
          <a:p>
            <a:r>
              <a:rPr lang="ru-RU" sz="2400" b="1" dirty="0" smtClean="0"/>
              <a:t>Словно пламя вечного огня…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5000636"/>
            <a:ext cx="8358246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Имя Тани стало вечным . Весной 1980 г. Международный планетарный центр  утвердил названия новых планет, открытых советскими астрономами . Одна из планет названа - Таня.</a:t>
            </a:r>
            <a:endParaRPr lang="ru-RU" sz="2400" b="1" dirty="0"/>
          </a:p>
        </p:txBody>
      </p:sp>
      <p:pic>
        <p:nvPicPr>
          <p:cNvPr id="4" name="Picture 2" descr="G:\Носова 04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57166"/>
            <a:ext cx="5715040" cy="4071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pic>
        <p:nvPicPr>
          <p:cNvPr id="4098" name="Picture 2" descr="D:\документы\Прочее\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8215370" cy="62865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428604"/>
            <a:ext cx="4786330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…Это ста народностей страна.</a:t>
            </a:r>
          </a:p>
          <a:p>
            <a:r>
              <a:rPr lang="ru-RU" sz="2400" b="1" dirty="0" smtClean="0"/>
              <a:t>По единодушию, по силе</a:t>
            </a:r>
          </a:p>
          <a:p>
            <a:r>
              <a:rPr lang="ru-RU" sz="2400" b="1" dirty="0" smtClean="0"/>
              <a:t>В списках первых значится она.</a:t>
            </a:r>
          </a:p>
          <a:p>
            <a:r>
              <a:rPr lang="ru-RU" sz="2400" b="1" dirty="0" smtClean="0"/>
              <a:t>Кто способен взять ее нагрузки?</a:t>
            </a:r>
          </a:p>
          <a:p>
            <a:r>
              <a:rPr lang="ru-RU" sz="2400" b="1" dirty="0" smtClean="0"/>
              <a:t>Кто и где –отважней и щедрей?!</a:t>
            </a:r>
          </a:p>
          <a:p>
            <a:r>
              <a:rPr lang="ru-RU" sz="2400" b="1" dirty="0" smtClean="0"/>
              <a:t>Нет , не зря восходит слово -русский!</a:t>
            </a:r>
          </a:p>
          <a:p>
            <a:r>
              <a:rPr lang="ru-RU" sz="2400" b="1" dirty="0" smtClean="0"/>
              <a:t>В час, когда опасность у дверей.</a:t>
            </a:r>
          </a:p>
          <a:p>
            <a:r>
              <a:rPr lang="ru-RU" sz="2400" b="1" dirty="0" smtClean="0"/>
              <a:t>Чем сидеть и каркать по-вороньи,</a:t>
            </a:r>
          </a:p>
          <a:p>
            <a:r>
              <a:rPr lang="ru-RU" sz="2400" b="1" dirty="0" smtClean="0"/>
              <a:t>Загляни в историю страны:</a:t>
            </a:r>
          </a:p>
          <a:p>
            <a:r>
              <a:rPr lang="ru-RU" sz="2400" b="1" dirty="0" smtClean="0"/>
              <a:t>Мы –зенит - в труде и обороне.</a:t>
            </a:r>
          </a:p>
          <a:p>
            <a:r>
              <a:rPr lang="ru-RU" sz="2400" b="1" dirty="0" smtClean="0"/>
              <a:t>Нам ничьи угрозы не страшны.</a:t>
            </a:r>
          </a:p>
          <a:p>
            <a:r>
              <a:rPr lang="ru-RU" sz="2400" b="1" dirty="0" smtClean="0"/>
              <a:t>Враг силен, а все равно осилим.</a:t>
            </a:r>
          </a:p>
          <a:p>
            <a:r>
              <a:rPr lang="ru-RU" sz="2400" b="1" dirty="0" smtClean="0"/>
              <a:t>И себя не выстудим до дна!..</a:t>
            </a:r>
          </a:p>
          <a:p>
            <a:r>
              <a:rPr lang="ru-RU" sz="2400" b="1" dirty="0" smtClean="0"/>
              <a:t>Ты- поуважительней к России.</a:t>
            </a:r>
          </a:p>
          <a:p>
            <a:r>
              <a:rPr lang="ru-RU" sz="2400" b="1" dirty="0" smtClean="0"/>
              <a:t>Много нас ,а Родина -одна…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8" name="Picture 6" descr="G:\Предметы\Photo%2001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14290"/>
            <a:ext cx="3571900" cy="395460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071538" y="4714883"/>
            <a:ext cx="7500990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9 мая - День Победы!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57290" y="428604"/>
            <a:ext cx="6143668" cy="58785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Литература:</a:t>
            </a:r>
          </a:p>
          <a:p>
            <a:endParaRPr lang="ru-RU" sz="3200" b="1" dirty="0" smtClean="0"/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/>
              <a:t>Сергей Смирнов</a:t>
            </a:r>
            <a:r>
              <a:rPr lang="ru-RU" sz="2400" b="1" dirty="0" smtClean="0"/>
              <a:t>  « Сердце и дневник»</a:t>
            </a:r>
          </a:p>
          <a:p>
            <a:r>
              <a:rPr lang="ru-RU" sz="2400" b="1" dirty="0" smtClean="0"/>
              <a:t>(поэма), «Современник»,Москва,1971г;</a:t>
            </a:r>
          </a:p>
          <a:p>
            <a:endParaRPr lang="ru-RU" sz="2400" b="1" dirty="0" smtClean="0"/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/>
              <a:t>Илья </a:t>
            </a:r>
            <a:r>
              <a:rPr lang="ru-RU" sz="2400" b="1" i="1" dirty="0" err="1" smtClean="0"/>
              <a:t>Миксон</a:t>
            </a:r>
            <a:endParaRPr lang="ru-RU" sz="2400" b="1" i="1" dirty="0" smtClean="0"/>
          </a:p>
          <a:p>
            <a:r>
              <a:rPr lang="ru-RU" sz="2400" b="1" dirty="0" smtClean="0"/>
              <a:t>« Жила , была»(историческое     повествование),Дет .лит.»,1991г.</a:t>
            </a:r>
          </a:p>
          <a:p>
            <a:endParaRPr lang="ru-RU" sz="2400" b="1" dirty="0" smtClean="0"/>
          </a:p>
          <a:p>
            <a:pPr>
              <a:buFont typeface="Wingdings" pitchFamily="2" charset="2"/>
              <a:buChar char="v"/>
            </a:pPr>
            <a:r>
              <a:rPr lang="ru-RU" sz="2400" b="1" dirty="0" smtClean="0"/>
              <a:t>  Н. </a:t>
            </a:r>
            <a:r>
              <a:rPr lang="ru-RU" sz="2400" b="1" dirty="0" err="1" smtClean="0"/>
              <a:t>Ходза</a:t>
            </a:r>
            <a:r>
              <a:rPr lang="ru-RU" sz="2400" b="1" dirty="0" smtClean="0"/>
              <a:t> « Дорога жизни», </a:t>
            </a:r>
          </a:p>
          <a:p>
            <a:r>
              <a:rPr lang="ru-RU" sz="2400" b="1" dirty="0" smtClean="0"/>
              <a:t> « Дет . лит.»,1984г.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Предметы\016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571480"/>
            <a:ext cx="2071702" cy="952500"/>
          </a:xfrm>
          <a:prstGeom prst="rect">
            <a:avLst/>
          </a:prstGeom>
          <a:noFill/>
        </p:spPr>
      </p:pic>
      <p:pic>
        <p:nvPicPr>
          <p:cNvPr id="6" name="Picture 2" descr="G:\Предметы\016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071702" cy="952500"/>
          </a:xfrm>
          <a:prstGeom prst="rect">
            <a:avLst/>
          </a:prstGeom>
          <a:noFill/>
        </p:spPr>
      </p:pic>
      <p:pic>
        <p:nvPicPr>
          <p:cNvPr id="7" name="Picture 2" descr="G:\Предметы\016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572140"/>
            <a:ext cx="2071702" cy="952500"/>
          </a:xfrm>
          <a:prstGeom prst="rect">
            <a:avLst/>
          </a:prstGeom>
          <a:noFill/>
        </p:spPr>
      </p:pic>
      <p:pic>
        <p:nvPicPr>
          <p:cNvPr id="8" name="Picture 2" descr="G:\Предметы\016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5500702"/>
            <a:ext cx="2071702" cy="952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714612" y="1214422"/>
            <a:ext cx="3071834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Презентация </a:t>
            </a:r>
            <a:r>
              <a:rPr lang="ru-RU" sz="2400" b="1" smtClean="0"/>
              <a:t>подготовлена </a:t>
            </a:r>
            <a:r>
              <a:rPr lang="ru-RU" sz="2400" b="1" i="1" smtClean="0"/>
              <a:t>Носовой </a:t>
            </a:r>
            <a:r>
              <a:rPr lang="ru-RU" sz="2400" b="1" i="1" dirty="0" smtClean="0"/>
              <a:t>Еленой Витальевной</a:t>
            </a:r>
          </a:p>
          <a:p>
            <a:r>
              <a:rPr lang="ru-RU" sz="2400" b="1" dirty="0" err="1" smtClean="0"/>
              <a:t>п</a:t>
            </a:r>
            <a:r>
              <a:rPr lang="ru-RU" sz="2400" b="1" dirty="0" err="1" smtClean="0"/>
              <a:t>.Зимстан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Усть-Куломский</a:t>
            </a:r>
            <a:r>
              <a:rPr lang="ru-RU" sz="2400" b="1" dirty="0" smtClean="0"/>
              <a:t> район,</a:t>
            </a:r>
          </a:p>
          <a:p>
            <a:r>
              <a:rPr lang="ru-RU" sz="2400" b="1" dirty="0" smtClean="0"/>
              <a:t>Республика Коми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6248" y="714356"/>
            <a:ext cx="4572032" cy="5262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…Вся семья готовится к сезону </a:t>
            </a:r>
          </a:p>
          <a:p>
            <a:r>
              <a:rPr lang="ru-RU" sz="2800" b="1" dirty="0" smtClean="0"/>
              <a:t>Долгожданных летних отпусков…</a:t>
            </a:r>
          </a:p>
          <a:p>
            <a:r>
              <a:rPr lang="ru-RU" sz="2800" b="1" dirty="0" smtClean="0"/>
              <a:t>…Но враг рванулся к целям назначенья,</a:t>
            </a:r>
          </a:p>
          <a:p>
            <a:r>
              <a:rPr lang="ru-RU" sz="2800" b="1" dirty="0" smtClean="0"/>
              <a:t>Как сплошной , </a:t>
            </a:r>
            <a:r>
              <a:rPr lang="ru-RU" sz="2800" b="1" dirty="0" err="1" smtClean="0"/>
              <a:t>всепелящий</a:t>
            </a:r>
            <a:r>
              <a:rPr lang="ru-RU" sz="2800" b="1" dirty="0" smtClean="0"/>
              <a:t> пал,</a:t>
            </a:r>
          </a:p>
          <a:p>
            <a:r>
              <a:rPr lang="ru-RU" sz="2800" b="1" dirty="0" smtClean="0"/>
              <a:t>Но не зря бытует изреченье:</a:t>
            </a:r>
          </a:p>
          <a:p>
            <a:r>
              <a:rPr lang="ru-RU" sz="2800" b="1" dirty="0" smtClean="0"/>
              <a:t>-Ты силен, да не на тех напал!..</a:t>
            </a:r>
          </a:p>
        </p:txBody>
      </p:sp>
      <p:pic>
        <p:nvPicPr>
          <p:cNvPr id="6" name="Picture 2" descr="G:\Носова 04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3498850" cy="524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4357694"/>
            <a:ext cx="8143932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Сотни вражеских самолетов шли волна за волной . В октябре 1941 г. На город сбросили 42290 зажигательных бомб, выпустили 5364 снаряда. В плане фюрера было решено стереть город Ленинград с лица Земли.</a:t>
            </a:r>
          </a:p>
        </p:txBody>
      </p:sp>
      <p:pic>
        <p:nvPicPr>
          <p:cNvPr id="4" name="Picture 2" descr="G:\Носова 0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8604"/>
            <a:ext cx="5929354" cy="371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\Фоны\backgrounds_00039[1]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4143380"/>
            <a:ext cx="7286676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Пылали </a:t>
            </a:r>
            <a:r>
              <a:rPr lang="ru-RU" sz="2800" b="1" dirty="0" err="1" smtClean="0"/>
              <a:t>Бадаевские</a:t>
            </a:r>
            <a:r>
              <a:rPr lang="ru-RU" sz="2800" b="1" dirty="0" smtClean="0"/>
              <a:t> склады. Пахло горелым зерном, жженым сахаром, пережаренным маслом. Главные продовольственные запасы обратились в дым. Ленинград был уже в блокадном кольце.</a:t>
            </a:r>
          </a:p>
        </p:txBody>
      </p:sp>
      <p:pic>
        <p:nvPicPr>
          <p:cNvPr id="3074" name="Picture 2" descr="G:\Носов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85728"/>
            <a:ext cx="6286544" cy="3643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документы\Фоны\backgrounds_00039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500571"/>
            <a:ext cx="9144000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Норма выдачи хлеба с 20 ноября 1941 г.:</a:t>
            </a:r>
          </a:p>
          <a:p>
            <a:r>
              <a:rPr lang="ru-RU" sz="2800" b="1" dirty="0" smtClean="0"/>
              <a:t>Рабочим и ИТР       Служащим   Иждивенцам     Детям</a:t>
            </a:r>
          </a:p>
          <a:p>
            <a:r>
              <a:rPr lang="ru-RU" sz="2800" b="1" dirty="0" smtClean="0"/>
              <a:t>        250гр.                       125 гр.             125 гр.           125 гр.  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14290"/>
            <a:ext cx="4357718" cy="3539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…Не пальба  со всех сторон и линий  </a:t>
            </a:r>
          </a:p>
          <a:p>
            <a:r>
              <a:rPr lang="ru-RU" sz="2800" b="1" dirty="0" smtClean="0"/>
              <a:t>Вырывает жертвы из толпы,-</a:t>
            </a:r>
          </a:p>
          <a:p>
            <a:r>
              <a:rPr lang="ru-RU" sz="2800" b="1" dirty="0" smtClean="0"/>
              <a:t>Разнеслось, что срезаны отныне </a:t>
            </a:r>
          </a:p>
          <a:p>
            <a:r>
              <a:rPr lang="ru-RU" sz="2800" b="1" dirty="0" smtClean="0"/>
              <a:t>Нормы хлеба, мяса и крупы…</a:t>
            </a:r>
            <a:endParaRPr lang="ru-RU" sz="2800" b="1" dirty="0"/>
          </a:p>
        </p:txBody>
      </p:sp>
      <p:pic>
        <p:nvPicPr>
          <p:cNvPr id="1026" name="Picture 2" descr="G:\Носова 06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3471127" cy="3643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документы\Фоны\backgrounds_00039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4714884"/>
            <a:ext cx="7215238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…А петля блокады- туже, туже , </a:t>
            </a:r>
            <a:r>
              <a:rPr lang="ru-RU" sz="2800" b="1" dirty="0" err="1" smtClean="0"/>
              <a:t>туже</a:t>
            </a:r>
            <a:r>
              <a:rPr lang="ru-RU" sz="2800" b="1" dirty="0" smtClean="0"/>
              <a:t> ,</a:t>
            </a:r>
          </a:p>
          <a:p>
            <a:r>
              <a:rPr lang="ru-RU" sz="2800" b="1" dirty="0" smtClean="0"/>
              <a:t>Беспощадна будничность ее.</a:t>
            </a:r>
          </a:p>
          <a:p>
            <a:r>
              <a:rPr lang="ru-RU" sz="2800" b="1" dirty="0" smtClean="0"/>
              <a:t>С моря нагнетаемая стужа </a:t>
            </a:r>
          </a:p>
          <a:p>
            <a:r>
              <a:rPr lang="ru-RU" sz="2800" b="1" dirty="0" smtClean="0"/>
              <a:t>Диверсантом ломится в жилье…</a:t>
            </a:r>
            <a:endParaRPr lang="ru-RU" sz="2800" b="1" dirty="0"/>
          </a:p>
        </p:txBody>
      </p:sp>
      <p:pic>
        <p:nvPicPr>
          <p:cNvPr id="4101" name="Picture 5" descr="G:\Носова 06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928670"/>
            <a:ext cx="6597670" cy="3502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1826</Words>
  <Application>Microsoft Office PowerPoint</Application>
  <PresentationFormat>Экран (4:3)</PresentationFormat>
  <Paragraphs>283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85</cp:revision>
  <dcterms:created xsi:type="dcterms:W3CDTF">2010-03-07T15:37:45Z</dcterms:created>
  <dcterms:modified xsi:type="dcterms:W3CDTF">2013-10-07T15:43:42Z</dcterms:modified>
</cp:coreProperties>
</file>