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5" r:id="rId4"/>
    <p:sldId id="258" r:id="rId5"/>
    <p:sldId id="263" r:id="rId6"/>
    <p:sldId id="260" r:id="rId7"/>
    <p:sldId id="261" r:id="rId8"/>
    <p:sldId id="265" r:id="rId9"/>
    <p:sldId id="266" r:id="rId10"/>
    <p:sldId id="268" r:id="rId11"/>
    <p:sldId id="269" r:id="rId12"/>
    <p:sldId id="270" r:id="rId13"/>
    <p:sldId id="267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40E"/>
    <a:srgbClr val="990000"/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FE0C87-D95B-4619-85F1-7172ECFA78A3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slide" Target="slide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image" Target="../media/image9.png"/><Relationship Id="rId5" Type="http://schemas.openxmlformats.org/officeDocument/2006/relationships/slide" Target="slide9.xml"/><Relationship Id="rId10" Type="http://schemas.openxmlformats.org/officeDocument/2006/relationships/image" Target="../media/image4.png"/><Relationship Id="rId4" Type="http://schemas.openxmlformats.org/officeDocument/2006/relationships/slide" Target="slide8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743852" cy="20002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Путешествие в город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Сладкоежкино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95318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6" y="2983240"/>
            <a:ext cx="2762326" cy="35421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26798198"/>
              </p:ext>
            </p:extLst>
          </p:nvPr>
        </p:nvGraphicFramePr>
        <p:xfrm>
          <a:off x="6516216" y="2983240"/>
          <a:ext cx="2010872" cy="344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Фотография Photo Editor" r:id="rId5" imgW="5706272" imgH="7609524" progId="MSPhotoEd.3">
                  <p:embed/>
                </p:oleObj>
              </mc:Choice>
              <mc:Fallback>
                <p:oleObj name="Фотография Photo Editor" r:id="rId5" imgW="5706272" imgH="7609524" progId="MSPhotoEd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2983240"/>
                        <a:ext cx="2010872" cy="344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071546"/>
            <a:ext cx="82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Историю пряника можно сравнить с историей книги. Как вначале каждая книга изготовлялась вручную, в одном-единственном экземпляре, так и пряник на заре своего существования каждый раз был произведением оригинальным. Так как в связи с ростом спроса стали книги печатать с досок, сериями, так и пряники стали серийными, "тиражными", "печатными", - их тоже стали печатать со специальных досок.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214686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История русского пряника уходит в языческие времена раннего средневековья, когда восточные славяне, освоив земледелие, стали заменять в языческих жертвоприношениях мясо животных и птиц изделиями из зерна. Изображения домашнего скота для ритуального пиршества выпекали из теста. Эти обычаи просуществовали около 5 веков, и только к началу XVI века "красно украшенное" печенье потеряло культовое значение, но осталось символом </a:t>
            </a:r>
            <a:r>
              <a:rPr lang="ru-RU" b="1" dirty="0" err="1" smtClean="0">
                <a:solidFill>
                  <a:schemeClr val="bg1"/>
                </a:solidFill>
              </a:rPr>
              <a:t>небудничности</a:t>
            </a:r>
            <a:r>
              <a:rPr lang="ru-RU" b="1" dirty="0" smtClean="0">
                <a:solidFill>
                  <a:schemeClr val="bg1"/>
                </a:solidFill>
              </a:rPr>
              <a:t>, праздничности.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500166" y="428603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История русского пряника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4857752" y="439222"/>
            <a:ext cx="1383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5572140"/>
            <a:ext cx="2428892" cy="84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290"/>
            <a:ext cx="857252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Пряники домашние </a:t>
            </a:r>
          </a:p>
          <a:p>
            <a:r>
              <a:rPr lang="ru-RU" sz="2000" b="1" u="sng" dirty="0" smtClean="0">
                <a:solidFill>
                  <a:schemeClr val="bg1"/>
                </a:solidFill>
              </a:rPr>
              <a:t>Ингредиенты</a:t>
            </a:r>
            <a:r>
              <a:rPr lang="ru-RU" sz="20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300 г муки, 150 г сахара, по 1 ст. ложке меда и сливочного масла, молотая гвоздика и корица по вкусу, 1 ч. ложка соды, 1 яйцо, глазурь.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</a:t>
            </a:r>
            <a:r>
              <a:rPr lang="ru-RU" sz="2000" b="1" u="sng" dirty="0" smtClean="0">
                <a:solidFill>
                  <a:schemeClr val="bg1"/>
                </a:solidFill>
              </a:rPr>
              <a:t>Приготовление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Растопить мед с сахаром, ароматическими веществами и маслом. В остывшую массу добавить муку, соду, яйцо и хорошо перемешать тесто на посыпанной мукой доске.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Затем раскатать корж толщиной 5 мм и вырезать стаканом или малыми формочками изделия.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Уложить их на смазанный жиром и посыпанный мукой противень.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Выпекать в духовке при 220°С 10 мин.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Готовые пряники полить глазурью и подсушить в духовке.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Перед выпечкой пряники можно посыпать измельченными орехами, слегка прижав их к изделию.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357166"/>
            <a:ext cx="8572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00042"/>
            <a:ext cx="750099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Пряники заварные </a:t>
            </a:r>
          </a:p>
          <a:p>
            <a:r>
              <a:rPr lang="ru-RU" sz="2000" b="1" u="sng" dirty="0" smtClean="0">
                <a:solidFill>
                  <a:schemeClr val="bg1"/>
                </a:solidFill>
              </a:rPr>
              <a:t>Ингредиенты: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450 г муки, 300 г меда, 300 г сахара, 50 г сливочного масла, 1/2 ч. ложки пряностей, 1/2 ч. ложки соды, 2 яйца, 1,5 стакана воды.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</a:t>
            </a:r>
            <a:r>
              <a:rPr lang="ru-RU" sz="2000" b="1" u="sng" dirty="0" smtClean="0">
                <a:solidFill>
                  <a:schemeClr val="bg1"/>
                </a:solidFill>
              </a:rPr>
              <a:t>Приготовление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 кастрюлю положить мед, сахар, влить воду, нагреть, снять пену и процедить. Когда сироп остынет до 70—85°С, всыпать муку и быстро замесить тесто.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 конце замеса добавить сливочное масло, яйца, пряности и соду.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Тесто раскатать в пласт, вырезать выемкой различные фигурки или нарезать на кусочки и штампом нанести рисунок. Выпекать пряники сразу после разделки при 200—250°С.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После выпечки покрыть их глазурью (см. «Сиропы, помадки, глазури, цукаты») и подсушить 1—2 мин в духовке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642918"/>
            <a:ext cx="78581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Пряники «Тульские» </a:t>
            </a:r>
          </a:p>
          <a:p>
            <a:r>
              <a:rPr lang="ru-RU" sz="2000" b="1" u="sng" dirty="0" smtClean="0">
                <a:solidFill>
                  <a:schemeClr val="bg1"/>
                </a:solidFill>
              </a:rPr>
              <a:t>Ингредиенты: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250 г муки, 75 г сахара, 75 г меда, 1 ст. ложка сливочного масла, 1 яйцо, 1/2 ч. ложки соды, 1 ч. ложка пряностей, 3 ст. ложки воды, 150—200 г густого варенья или джема, 1 яйцо для смазки, 4 ст. ложки сахара для сиропа.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</a:t>
            </a:r>
            <a:r>
              <a:rPr lang="ru-RU" sz="2000" b="1" u="sng" dirty="0" smtClean="0">
                <a:solidFill>
                  <a:schemeClr val="bg1"/>
                </a:solidFill>
              </a:rPr>
              <a:t>Приготовление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Приготовить тесто (см. предыдущие рецепты), раскатать его в пласт толщиной 1 см, разрезать на прямоугольники или сделать круглые лепешки, положить посередине густое варенье и размазать его почти до краев лепешки.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Края смазать яйцом, а сверху накрыть другой лепешкой.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Чтобы варенье не вытекало, прижать края лепешек.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Выпекать 10—12 мин при температуре 240—250°С.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Готовые пряники покрыть глазурью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14356"/>
            <a:ext cx="85725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Пряники«Московские»</a:t>
            </a:r>
          </a:p>
          <a:p>
            <a:r>
              <a:rPr lang="ru-RU" sz="2400" b="1" u="sng" dirty="0" smtClean="0">
                <a:solidFill>
                  <a:schemeClr val="bg1"/>
                </a:solidFill>
              </a:rPr>
              <a:t>Ингредиенты: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800 г муки, 250 г меда, 200 г сахара, 1 ст. ложка сливочного масла, 2 яйца, 20 г пряностей, 1 ч. ложка соды.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</a:t>
            </a:r>
            <a:r>
              <a:rPr lang="ru-RU" sz="2400" b="1" u="sng" dirty="0" smtClean="0">
                <a:solidFill>
                  <a:schemeClr val="bg1"/>
                </a:solidFill>
              </a:rPr>
              <a:t>Приготовление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Сахар и мед разогреть с пряностями. Яйца растереть с маслом, смешать с мукой и содой, добавить остывший мед с пряностями и замесить довольно крутое тесто.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Положить его в холодное место на 2—3 часа.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Затем раскатать толщиной 0,6—0,7 см, вырезать пряники и выложить их на лист, смазанный маслом и посыпанный мукой.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Выпечь в духовом шкафу.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Когда пряники остынут, можно покрыть их глазурью.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85729"/>
            <a:ext cx="8040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Сведения домашнему кулинару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66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Пряник, завернутый в фольгу или пленку, долго сохраняет свои, вкусовые качества и не черствеет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Пряники можно приготовить как на одном сахаре, так и на смеси его с медом. Ведь при нагревании мед все равно утрачивает свои особые свойства – остаются только сладость и вкус. 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 зависимости от содержания сахара и меда основное пряничное тесто имеет три разновидности: медовое, сахарное (без меда) и медово-сахарное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143248"/>
            <a:ext cx="8858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Пряники из заварного теста вкуснее и длительное время остаются мягкими и ароматными.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Крутое пряничное тесто можно положить для выпечки на чистый противень без смазки, а мягкое тесто — на противень, смазанный жиром.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Перед выпечкой пряники смазать яичным желтком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429264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Сразу после выпечки протереть поверхность пряников мягкой салфеткой. Это увеличивает блеск изделий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071496"/>
            <a:ext cx="8960296" cy="1219200"/>
          </a:xfrm>
        </p:spPr>
        <p:txBody>
          <a:bodyPr>
            <a:noAutofit/>
          </a:bodyPr>
          <a:lstStyle/>
          <a:p>
            <a:r>
              <a:rPr lang="en-US" sz="4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ru-RU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i="1" dirty="0">
                <a:solidFill>
                  <a:srgbClr val="9204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теперь подведем итог урока. </a:t>
            </a:r>
            <a:br>
              <a:rPr lang="ru-RU" sz="3200" b="1" i="1" dirty="0">
                <a:solidFill>
                  <a:srgbClr val="9204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i="1" dirty="0">
                <a:solidFill>
                  <a:srgbClr val="9204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Чему вы научились сегодня?</a:t>
            </a:r>
            <a:endParaRPr lang="ru-RU" sz="3200" dirty="0">
              <a:solidFill>
                <a:srgbClr val="92040E"/>
              </a:solidFill>
            </a:endParaRPr>
          </a:p>
        </p:txBody>
      </p:sp>
      <p:pic>
        <p:nvPicPr>
          <p:cNvPr id="5" name="Picture 11" descr="118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325216" cy="309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2290696"/>
            <a:ext cx="5958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204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заключение давайте поделимся своими впечатлениями об уроке</a:t>
            </a:r>
            <a:r>
              <a:rPr lang="ru-RU" sz="3200" b="1" i="1" dirty="0" smtClean="0">
                <a:solidFill>
                  <a:srgbClr val="9204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3200" b="1" i="1" dirty="0">
              <a:solidFill>
                <a:srgbClr val="92040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4554754"/>
            <a:ext cx="3419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урок!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9566"/>
            <a:ext cx="8229600" cy="6348434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tabLst>
                <a:tab pos="647700" algn="l"/>
                <a:tab pos="5273675" algn="l"/>
              </a:tabLst>
            </a:pPr>
            <a:r>
              <a:rPr lang="ru-RU" sz="2800" b="1" u="sng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урока</a:t>
            </a:r>
            <a:r>
              <a:rPr lang="ru-RU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28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научить  готовить пряничное тесто и выпекать пряники.</a:t>
            </a:r>
            <a:r>
              <a:rPr lang="ru-RU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u="sng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u="sng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r>
              <a:rPr lang="ru-RU" sz="3600" b="1" u="sng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600" b="1" u="sng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600" b="1" u="sng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Образовательная</a:t>
            </a:r>
            <a:r>
              <a:rPr lang="ru-RU" sz="3100" dirty="0" smtClean="0">
                <a:solidFill>
                  <a:srgbClr val="FF0000"/>
                </a:solidFill>
              </a:rPr>
              <a:t>: познакомить учащихся с историей пряничного дела на Руси</a:t>
            </a:r>
            <a:r>
              <a:rPr lang="ru-RU" sz="31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Развивающая:</a:t>
            </a:r>
            <a:r>
              <a:rPr lang="ru-RU" sz="3100" dirty="0" smtClean="0">
                <a:solidFill>
                  <a:srgbClr val="FF0000"/>
                </a:solidFill>
              </a:rPr>
              <a:t> развивать и формировать навыки учебной деятельности через знакомство  с правилами  культуры труда; историческую память через знакомство с народными традициями и обычаями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u="sng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5984" y="53695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  Маршрут экскурсии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smtClean="0">
                <a:solidFill>
                  <a:srgbClr val="C00000"/>
                </a:solidFill>
              </a:rPr>
              <a:t>                  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928926" y="2500306"/>
            <a:ext cx="1857388" cy="1586398"/>
          </a:xfrm>
          <a:prstGeom prst="wedgeRoundRectCallout">
            <a:avLst>
              <a:gd name="adj1" fmla="val 23613"/>
              <a:gd name="adj2" fmla="val -141334"/>
              <a:gd name="adj3" fmla="val 16667"/>
            </a:avLst>
          </a:prstGeom>
          <a:blipFill>
            <a:blip r:embed="rId2" cstate="screen"/>
            <a:tile tx="0" ty="0" sx="100000" sy="100000" flip="none" algn="tl"/>
          </a:blipFill>
          <a:ln>
            <a:solidFill>
              <a:srgbClr val="920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57950" y="3929066"/>
            <a:ext cx="1857388" cy="928694"/>
          </a:xfrm>
          <a:prstGeom prst="wedgeRoundRectCallout">
            <a:avLst>
              <a:gd name="adj1" fmla="val -67716"/>
              <a:gd name="adj2" fmla="val -113393"/>
              <a:gd name="adj3" fmla="val 16667"/>
            </a:avLst>
          </a:prstGeom>
          <a:blipFill>
            <a:blip r:embed="rId2" cstate="screen"/>
            <a:tile tx="0" ty="0" sx="100000" sy="100000" flip="none" algn="tl"/>
          </a:blipFill>
          <a:ln>
            <a:solidFill>
              <a:srgbClr val="920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 rot="17718053">
            <a:off x="-64782" y="3703829"/>
            <a:ext cx="1857388" cy="928694"/>
          </a:xfrm>
          <a:prstGeom prst="wedgeRoundRectCallout">
            <a:avLst>
              <a:gd name="adj1" fmla="val 58717"/>
              <a:gd name="adj2" fmla="val 152464"/>
              <a:gd name="adj3" fmla="val 16667"/>
            </a:avLst>
          </a:prstGeom>
          <a:blipFill>
            <a:blip r:embed="rId2" cstate="screen"/>
            <a:tile tx="0" ty="0" sx="100000" sy="100000" flip="none" algn="tl"/>
          </a:blipFill>
          <a:ln>
            <a:solidFill>
              <a:srgbClr val="920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>
            <a:hlinkClick r:id="rId3" action="ppaction://hlinksldjump"/>
          </p:cNvPr>
          <p:cNvSpPr/>
          <p:nvPr/>
        </p:nvSpPr>
        <p:spPr>
          <a:xfrm>
            <a:off x="4143372" y="1357298"/>
            <a:ext cx="285750" cy="28575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rgbClr val="920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Блок-схема: узел 17">
            <a:hlinkClick r:id="rId4" action="ppaction://hlinksldjump"/>
          </p:cNvPr>
          <p:cNvSpPr/>
          <p:nvPr/>
        </p:nvSpPr>
        <p:spPr>
          <a:xfrm>
            <a:off x="5786446" y="3071810"/>
            <a:ext cx="285750" cy="28575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rgbClr val="920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Блок-схема: узел 18">
            <a:hlinkClick r:id="rId5" action="ppaction://hlinksldjump"/>
          </p:cNvPr>
          <p:cNvSpPr/>
          <p:nvPr/>
        </p:nvSpPr>
        <p:spPr>
          <a:xfrm>
            <a:off x="4357687" y="4683461"/>
            <a:ext cx="285750" cy="28575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rgbClr val="920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Блок-схема: узел 19">
            <a:hlinkClick r:id="rId6" action="ppaction://hlinksldjump"/>
          </p:cNvPr>
          <p:cNvSpPr/>
          <p:nvPr/>
        </p:nvSpPr>
        <p:spPr>
          <a:xfrm>
            <a:off x="2670571" y="3571874"/>
            <a:ext cx="285750" cy="28575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rgbClr val="920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00562" y="1285861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2040E"/>
                </a:solidFill>
              </a:rPr>
              <a:t>Историческая</a:t>
            </a:r>
            <a:endParaRPr lang="ru-RU" sz="2400" b="1" dirty="0">
              <a:solidFill>
                <a:srgbClr val="92040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86512" y="2714620"/>
            <a:ext cx="2857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2040E"/>
                </a:solidFill>
              </a:rPr>
              <a:t>Обычаев и </a:t>
            </a:r>
            <a:r>
              <a:rPr lang="ru-RU" sz="2400" b="1" dirty="0" err="1" smtClean="0">
                <a:solidFill>
                  <a:srgbClr val="92040E"/>
                </a:solidFill>
              </a:rPr>
              <a:t>традицмй</a:t>
            </a:r>
            <a:endParaRPr lang="ru-RU" sz="2400" b="1" dirty="0">
              <a:solidFill>
                <a:srgbClr val="92040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08989" y="5244540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2040E"/>
                </a:solidFill>
              </a:rPr>
              <a:t>Технологическая</a:t>
            </a:r>
            <a:endParaRPr lang="ru-RU" sz="2400" b="1" dirty="0">
              <a:solidFill>
                <a:srgbClr val="92040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3955" y="5167468"/>
            <a:ext cx="2286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2040E"/>
                </a:solidFill>
              </a:rPr>
              <a:t>Рецептурная</a:t>
            </a:r>
            <a:endParaRPr lang="ru-RU" sz="2400" b="1" dirty="0">
              <a:solidFill>
                <a:srgbClr val="92040E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 rot="8446471">
            <a:off x="2473275" y="3856409"/>
            <a:ext cx="1049153" cy="2178614"/>
          </a:xfrm>
          <a:prstGeom prst="curvedLeftArrow">
            <a:avLst>
              <a:gd name="adj1" fmla="val 25000"/>
              <a:gd name="adj2" fmla="val 41522"/>
              <a:gd name="adj3" fmla="val 31298"/>
            </a:avLst>
          </a:prstGeom>
          <a:solidFill>
            <a:schemeClr val="accent2"/>
          </a:solidFill>
          <a:ln>
            <a:solidFill>
              <a:srgbClr val="920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3311288" y="5706205"/>
            <a:ext cx="1857388" cy="928694"/>
          </a:xfrm>
          <a:prstGeom prst="wedgeRoundRectCallout">
            <a:avLst>
              <a:gd name="adj1" fmla="val 11351"/>
              <a:gd name="adj2" fmla="val -126323"/>
              <a:gd name="adj3" fmla="val 16667"/>
            </a:avLst>
          </a:prstGeom>
          <a:blipFill>
            <a:blip r:embed="rId2" cstate="screen"/>
            <a:tile tx="0" ty="0" sx="100000" sy="100000" flip="none" algn="tl"/>
          </a:blipFill>
          <a:ln>
            <a:solidFill>
              <a:srgbClr val="920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гнутая вправо стрелка 25"/>
          <p:cNvSpPr/>
          <p:nvPr/>
        </p:nvSpPr>
        <p:spPr>
          <a:xfrm rot="17738525">
            <a:off x="5102617" y="1351262"/>
            <a:ext cx="923814" cy="1910297"/>
          </a:xfrm>
          <a:prstGeom prst="curvedLeftArrow">
            <a:avLst/>
          </a:prstGeom>
          <a:solidFill>
            <a:schemeClr val="accent2"/>
          </a:solidFill>
          <a:ln>
            <a:solidFill>
              <a:srgbClr val="920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67" y="2587546"/>
            <a:ext cx="1115341" cy="14301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2" name="Блок-схема: узел 31">
            <a:hlinkClick r:id="rId6" action="ppaction://hlinksldjump"/>
          </p:cNvPr>
          <p:cNvSpPr/>
          <p:nvPr/>
        </p:nvSpPr>
        <p:spPr>
          <a:xfrm>
            <a:off x="3589535" y="2020660"/>
            <a:ext cx="285750" cy="28575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rgbClr val="920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Выгнутая вправо стрелка 34"/>
          <p:cNvSpPr/>
          <p:nvPr/>
        </p:nvSpPr>
        <p:spPr>
          <a:xfrm rot="12807172">
            <a:off x="1793615" y="1209992"/>
            <a:ext cx="1224648" cy="2440667"/>
          </a:xfrm>
          <a:prstGeom prst="curvedLeftArrow">
            <a:avLst>
              <a:gd name="adj1" fmla="val 25000"/>
              <a:gd name="adj2" fmla="val 41522"/>
              <a:gd name="adj3" fmla="val 31298"/>
            </a:avLst>
          </a:prstGeom>
          <a:solidFill>
            <a:schemeClr val="accent2"/>
          </a:solidFill>
          <a:ln>
            <a:solidFill>
              <a:srgbClr val="920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 rot="12079351">
            <a:off x="2446867" y="818413"/>
            <a:ext cx="1445504" cy="581741"/>
          </a:xfrm>
          <a:prstGeom prst="wedgeRoundRectCallout">
            <a:avLst>
              <a:gd name="adj1" fmla="val -67716"/>
              <a:gd name="adj2" fmla="val -113393"/>
              <a:gd name="adj3" fmla="val 16667"/>
            </a:avLst>
          </a:prstGeom>
          <a:blipFill>
            <a:blip r:embed="rId2" cstate="screen"/>
            <a:tile tx="0" ty="0" sx="100000" sy="100000" flip="none" algn="tl"/>
          </a:blipFill>
          <a:ln>
            <a:solidFill>
              <a:srgbClr val="920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1172632"/>
            <a:ext cx="242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0000"/>
                </a:solidFill>
              </a:rPr>
              <a:t>Практическая</a:t>
            </a:r>
            <a:endParaRPr lang="ru-RU" sz="2400" b="1" dirty="0">
              <a:solidFill>
                <a:srgbClr val="700000"/>
              </a:solidFill>
            </a:endParaRP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3236" y="3466456"/>
            <a:ext cx="563726" cy="60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6792" y="4199160"/>
            <a:ext cx="528321" cy="5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47295" y="5939236"/>
            <a:ext cx="653267" cy="81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66377" y="4015060"/>
            <a:ext cx="1071556" cy="75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6317" y="743944"/>
            <a:ext cx="372609" cy="44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58761">
            <a:off x="3105956" y="991585"/>
            <a:ext cx="459423" cy="45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Выгнутая вправо стрелка 32"/>
          <p:cNvSpPr/>
          <p:nvPr/>
        </p:nvSpPr>
        <p:spPr>
          <a:xfrm rot="2187575">
            <a:off x="5121027" y="3517290"/>
            <a:ext cx="886992" cy="2134224"/>
          </a:xfrm>
          <a:prstGeom prst="curvedLeftArrow">
            <a:avLst/>
          </a:prstGeom>
          <a:solidFill>
            <a:schemeClr val="accent2"/>
          </a:solidFill>
          <a:ln>
            <a:solidFill>
              <a:srgbClr val="920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9123" y="1074608"/>
            <a:ext cx="35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64523" y="2826639"/>
            <a:ext cx="32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3437" y="4358120"/>
            <a:ext cx="57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99970" y="3214685"/>
            <a:ext cx="24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11288" y="2020660"/>
            <a:ext cx="27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1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29" grpId="0" animBg="1"/>
      <p:bldP spid="30" grpId="0" animBg="1"/>
      <p:bldP spid="26" grpId="0" animBg="1"/>
      <p:bldP spid="35" grpId="0" animBg="1"/>
      <p:bldP spid="36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500042"/>
            <a:ext cx="6786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Название пряник происходит от слова «пряность», «пряный», то есть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пахучий,  из-за таких пряностей как,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гвоздика, корица, имбирь, мускатный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орех.          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2500306"/>
            <a:ext cx="86439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Первые пряники назывались ЛЕПНЫЕ.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Их использовали в свадебных обрядах, ставили над воротами и в других местах, чтобы они приносили в доме счастье, здоровье и благополучие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256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86256"/>
            <a:ext cx="19145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286256"/>
            <a:ext cx="300037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500043"/>
            <a:ext cx="72152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По способу изготовления различают 3 вида старинных русских пряников: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1. Лепные ("</a:t>
            </a:r>
            <a:r>
              <a:rPr lang="ru-RU" sz="3200" b="1" dirty="0" err="1" smtClean="0">
                <a:solidFill>
                  <a:srgbClr val="C00000"/>
                </a:solidFill>
              </a:rPr>
              <a:t>козули</a:t>
            </a:r>
            <a:r>
              <a:rPr lang="ru-RU" sz="3200" b="1" dirty="0" smtClean="0">
                <a:solidFill>
                  <a:srgbClr val="C00000"/>
                </a:solidFill>
              </a:rPr>
              <a:t>", "тетерки")- самые древние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2. Печатные - самые популярные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3. Вырезные (силуэтные) ("архангельские </a:t>
            </a:r>
            <a:r>
              <a:rPr lang="ru-RU" sz="3200" b="1" dirty="0" err="1" smtClean="0">
                <a:solidFill>
                  <a:srgbClr val="C00000"/>
                </a:solidFill>
              </a:rPr>
              <a:t>козули</a:t>
            </a:r>
            <a:r>
              <a:rPr lang="ru-RU" sz="3200" b="1" dirty="0" smtClean="0">
                <a:solidFill>
                  <a:srgbClr val="C00000"/>
                </a:solidFill>
              </a:rPr>
              <a:t>" и пр.) - самые красивые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57167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Лепной пряник  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142984"/>
            <a:ext cx="79296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Пришел к нам из языческой Руси. Сегодня лепные пряники - это большая этнографическая редкость. Их традиционные персонажи - конь, олень, коровка, коза, утица, тетерка с птенцами - уцелевшие образы древнерусской языческой мифологии. Характерна </a:t>
            </a:r>
            <a:r>
              <a:rPr lang="ru-RU" sz="2000" dirty="0" err="1" smtClean="0">
                <a:solidFill>
                  <a:srgbClr val="C00000"/>
                </a:solidFill>
              </a:rPr>
              <a:t>аскетичность</a:t>
            </a:r>
            <a:r>
              <a:rPr lang="ru-RU" sz="2000" dirty="0" smtClean="0">
                <a:solidFill>
                  <a:srgbClr val="C00000"/>
                </a:solidFill>
              </a:rPr>
              <a:t> исходного материала (грубая ржаная мука, соль и вода). Лепят из теста прямо руками так же, как обычно лепят глиняные игрушки. По сути дела каждый лепной пряник - своеобразная миниатюрная декоративная скульптура. Еще их называют "</a:t>
            </a:r>
            <a:r>
              <a:rPr lang="ru-RU" sz="2000" dirty="0" err="1" smtClean="0">
                <a:solidFill>
                  <a:srgbClr val="C00000"/>
                </a:solidFill>
              </a:rPr>
              <a:t>козули</a:t>
            </a:r>
            <a:r>
              <a:rPr lang="ru-RU" dirty="0" smtClean="0"/>
              <a:t>".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71942"/>
            <a:ext cx="20955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71942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000504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357166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Печатный пряник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357298"/>
            <a:ext cx="49292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Старичок к старухе воротился.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Что ж? Пред ним царские палаты.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В палатах видит свою старуху,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За столом сидит она царицей,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Служат ей бояре да дворяне.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Наливают ей заморские вины;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Заедает она пряником печатным...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(А.С.Пушкин "Сказка о рыбаке и рыбке</a:t>
            </a:r>
            <a:r>
              <a:rPr lang="ru-RU" b="1" dirty="0" smtClean="0"/>
              <a:t>")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571876"/>
            <a:ext cx="857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    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Что же такое печатные пряники, которые подавали к столу царским особам? Суть тут вот в чем - эти пряники отпечатывают (отформовывают) из теста в специальные деревянные формы-изложницы. Такие формы, которые повсеместно называли на Руси пряничными досками или "</a:t>
            </a:r>
            <a:r>
              <a:rPr lang="ru-RU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пряницами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”, имели обратный рельеф, или, как его еще называют, контррельеф. Красота и качество пряника в значительной мере зависели от мастера, изготовившего пряничную доску. В старину таких умельцев называли “знаменщиками". </a:t>
            </a:r>
          </a:p>
          <a:p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14422"/>
            <a:ext cx="385762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30" y="2357430"/>
            <a:ext cx="4429188" cy="39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35719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571480"/>
            <a:ext cx="735811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Печатный пряник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9678" y="2967335"/>
            <a:ext cx="64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Печатный пряник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714356"/>
            <a:ext cx="7990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Вырезной (силуэтный) пряник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71612"/>
            <a:ext cx="857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Вырезается из пластины раскатанного теста ножом или с помощью специальных металлических форм. Появился сравнительно недавно. Первое упоминание относится к 1850 году, но уже к началу ХХ века силуэтные пряники благодаря своим декоративным качествам стали наиболее массовыми и популярными.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143248"/>
            <a:ext cx="24765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857496"/>
            <a:ext cx="292893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929198"/>
            <a:ext cx="1619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143248"/>
            <a:ext cx="14763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185</TotalTime>
  <Words>1219</Words>
  <Application>Microsoft Office PowerPoint</Application>
  <PresentationFormat>Экран 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Бумажная</vt:lpstr>
      <vt:lpstr>Фотография Photo Editor</vt:lpstr>
      <vt:lpstr>Путешествие в город  Сладкоежкино</vt:lpstr>
      <vt:lpstr>Цель урока: научить  готовить пряничное тесто и выпекать пряники.  Задачи:  Образовательная: познакомить учащихся с историей пряничного дела на Руси Развивающая: развивать и формировать навыки учебной деятельности через знакомство  с правилами  культуры труда; историческую память через знакомство с народными традициями и обычаями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А теперь подведем итог урока.  Чему вы научились сегодня?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город  Сладкоежкино</dc:title>
  <dc:creator>X</dc:creator>
  <cp:lastModifiedBy>Ацццкий Админ !!!</cp:lastModifiedBy>
  <cp:revision>30</cp:revision>
  <dcterms:created xsi:type="dcterms:W3CDTF">2009-12-03T15:48:05Z</dcterms:created>
  <dcterms:modified xsi:type="dcterms:W3CDTF">2013-10-10T16:12:26Z</dcterms:modified>
</cp:coreProperties>
</file>