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361" r:id="rId2"/>
    <p:sldId id="363" r:id="rId3"/>
    <p:sldId id="371" r:id="rId4"/>
    <p:sldId id="261" r:id="rId5"/>
    <p:sldId id="262" r:id="rId6"/>
    <p:sldId id="263" r:id="rId7"/>
    <p:sldId id="310" r:id="rId8"/>
    <p:sldId id="366" r:id="rId9"/>
    <p:sldId id="370" r:id="rId10"/>
    <p:sldId id="372" r:id="rId11"/>
    <p:sldId id="277" r:id="rId12"/>
    <p:sldId id="330" r:id="rId13"/>
    <p:sldId id="332" r:id="rId14"/>
    <p:sldId id="282" r:id="rId15"/>
    <p:sldId id="283" r:id="rId16"/>
    <p:sldId id="284" r:id="rId17"/>
    <p:sldId id="322" r:id="rId18"/>
    <p:sldId id="323" r:id="rId19"/>
    <p:sldId id="350" r:id="rId20"/>
    <p:sldId id="342" r:id="rId21"/>
    <p:sldId id="316" r:id="rId22"/>
    <p:sldId id="286" r:id="rId23"/>
    <p:sldId id="325" r:id="rId24"/>
    <p:sldId id="336" r:id="rId25"/>
    <p:sldId id="289" r:id="rId26"/>
    <p:sldId id="292" r:id="rId27"/>
    <p:sldId id="293" r:id="rId28"/>
    <p:sldId id="331" r:id="rId29"/>
    <p:sldId id="348" r:id="rId30"/>
    <p:sldId id="294" r:id="rId31"/>
    <p:sldId id="352" r:id="rId32"/>
    <p:sldId id="298" r:id="rId33"/>
    <p:sldId id="364" r:id="rId34"/>
    <p:sldId id="347" r:id="rId35"/>
    <p:sldId id="367" r:id="rId36"/>
    <p:sldId id="368" r:id="rId37"/>
    <p:sldId id="37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00"/>
    <a:srgbClr val="FF9900"/>
    <a:srgbClr val="FF00FF"/>
    <a:srgbClr val="66FF33"/>
    <a:srgbClr val="FF0000"/>
    <a:srgbClr val="CCCC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1183" autoAdjust="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6112412177985977E-2"/>
          <c:y val="7.3459715639810422E-2"/>
          <c:w val="0.72950819672131151"/>
          <c:h val="0.7725118483412319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axId val="44640896"/>
        <c:axId val="44704128"/>
      </c:barChart>
      <c:catAx>
        <c:axId val="44640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4704128"/>
        <c:crosses val="autoZero"/>
        <c:auto val="1"/>
        <c:lblAlgn val="ctr"/>
        <c:lblOffset val="100"/>
        <c:tickLblSkip val="1"/>
        <c:tickMarkSkip val="1"/>
      </c:catAx>
      <c:valAx>
        <c:axId val="4470412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464089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733021077283352"/>
          <c:y val="0.33886255924170638"/>
          <c:w val="0.17798594847775182"/>
          <c:h val="0.23696682464454977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8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ru-RU"/>
              <a:t>6 лет</a:t>
            </a:r>
          </a:p>
        </c:rich>
      </c:tx>
      <c:layout>
        <c:manualLayout>
          <c:xMode val="edge"/>
          <c:yMode val="edge"/>
          <c:x val="0.44847775175644039"/>
          <c:y val="1.8957345971563982E-2"/>
        </c:manualLayout>
      </c:layout>
      <c:spPr>
        <a:noFill/>
        <a:ln w="12465">
          <a:noFill/>
        </a:ln>
      </c:spPr>
    </c:title>
    <c:plotArea>
      <c:layout>
        <c:manualLayout>
          <c:layoutTarget val="inner"/>
          <c:xMode val="edge"/>
          <c:yMode val="edge"/>
          <c:x val="7.6112412177985964E-2"/>
          <c:y val="0.22748815165876776"/>
          <c:w val="0.91334894613583162"/>
          <c:h val="0.5236966824644552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 w="623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50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 w="623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hlink"/>
            </a:solidFill>
            <a:ln w="623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</c:ser>
        <c:axId val="76221056"/>
        <c:axId val="76226944"/>
      </c:barChart>
      <c:catAx>
        <c:axId val="76221056"/>
        <c:scaling>
          <c:orientation val="minMax"/>
        </c:scaling>
        <c:axPos val="b"/>
        <c:numFmt formatCode="General" sourceLinked="1"/>
        <c:tickLblPos val="nextTo"/>
        <c:spPr>
          <a:ln w="1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76226944"/>
        <c:crosses val="autoZero"/>
        <c:auto val="1"/>
        <c:lblAlgn val="ctr"/>
        <c:lblOffset val="100"/>
        <c:tickLblSkip val="1"/>
        <c:tickMarkSkip val="1"/>
      </c:catAx>
      <c:valAx>
        <c:axId val="76226944"/>
        <c:scaling>
          <c:orientation val="minMax"/>
        </c:scaling>
        <c:axPos val="l"/>
        <c:majorGridlines>
          <c:spPr>
            <a:ln w="15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76221056"/>
        <c:crosses val="autoZero"/>
        <c:crossBetween val="between"/>
      </c:valAx>
      <c:spPr>
        <a:noFill/>
        <a:ln w="1558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9156908665105385"/>
          <c:y val="0.90758293838862558"/>
          <c:w val="0.48009367681498832"/>
          <c:h val="8.5308056872037921E-2"/>
        </c:manualLayout>
      </c:layout>
      <c:spPr>
        <a:noFill/>
        <a:ln w="1558">
          <a:solidFill>
            <a:schemeClr val="tx1"/>
          </a:solidFill>
          <a:prstDash val="solid"/>
        </a:ln>
      </c:spPr>
      <c:txPr>
        <a:bodyPr/>
        <a:lstStyle/>
        <a:p>
          <a:pPr>
            <a:defRPr sz="812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8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8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ru-RU"/>
              <a:t>3-4 года</a:t>
            </a:r>
          </a:p>
        </c:rich>
      </c:tx>
      <c:layout>
        <c:manualLayout>
          <c:xMode val="edge"/>
          <c:yMode val="edge"/>
          <c:x val="0.42037470725995352"/>
          <c:y val="1.8957345971563982E-2"/>
        </c:manualLayout>
      </c:layout>
      <c:spPr>
        <a:noFill/>
        <a:ln w="12465">
          <a:noFill/>
        </a:ln>
      </c:spPr>
    </c:title>
    <c:plotArea>
      <c:layout>
        <c:manualLayout>
          <c:layoutTarget val="inner"/>
          <c:xMode val="edge"/>
          <c:yMode val="edge"/>
          <c:x val="7.6112412177985964E-2"/>
          <c:y val="0.22748815165876776"/>
          <c:w val="0.91334894613583162"/>
          <c:h val="0.618483412322275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chemeClr val="accent1"/>
            </a:solidFill>
            <a:ln w="623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2"/>
            </a:solidFill>
            <a:ln w="623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hlink"/>
            </a:solidFill>
            <a:ln w="623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анализ</c:v>
                </c:pt>
                <c:pt idx="1">
                  <c:v>сравнение</c:v>
                </c:pt>
                <c:pt idx="2">
                  <c:v>обобщение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axId val="76236288"/>
        <c:axId val="76237824"/>
      </c:barChart>
      <c:catAx>
        <c:axId val="76236288"/>
        <c:scaling>
          <c:orientation val="minMax"/>
        </c:scaling>
        <c:axPos val="b"/>
        <c:numFmt formatCode="General" sourceLinked="1"/>
        <c:tickLblPos val="nextTo"/>
        <c:spPr>
          <a:ln w="1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76237824"/>
        <c:crosses val="autoZero"/>
        <c:auto val="1"/>
        <c:lblAlgn val="ctr"/>
        <c:lblOffset val="100"/>
        <c:tickLblSkip val="1"/>
        <c:tickMarkSkip val="1"/>
      </c:catAx>
      <c:valAx>
        <c:axId val="76237824"/>
        <c:scaling>
          <c:orientation val="minMax"/>
        </c:scaling>
        <c:axPos val="l"/>
        <c:majorGridlines>
          <c:spPr>
            <a:ln w="15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5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76236288"/>
        <c:crosses val="autoZero"/>
        <c:crossBetween val="between"/>
      </c:valAx>
      <c:spPr>
        <a:noFill/>
        <a:ln w="1246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8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3862815884476578E-2"/>
          <c:y val="2.0930232558139552E-2"/>
          <c:w val="0.61853188929001202"/>
          <c:h val="0.8930232558139534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2010-11 уч.г.</c:v>
                </c:pt>
              </c:strCache>
            </c:strRef>
          </c:tx>
          <c:spPr>
            <a:solidFill>
              <a:schemeClr val="accent1"/>
            </a:solidFill>
            <a:ln w="13357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сред.показ.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2011-12 уч.г. </c:v>
                </c:pt>
              </c:strCache>
            </c:strRef>
          </c:tx>
          <c:spPr>
            <a:solidFill>
              <a:schemeClr val="accent2"/>
            </a:solidFill>
            <a:ln w="13357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сред.показ.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2012-13 уч.г.</c:v>
                </c:pt>
              </c:strCache>
            </c:strRef>
          </c:tx>
          <c:spPr>
            <a:solidFill>
              <a:schemeClr val="hlink"/>
            </a:solidFill>
            <a:ln w="13357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сред.показ.</c:v>
                </c:pt>
              </c:strCache>
            </c:strRef>
          </c:cat>
          <c:val>
            <c:numRef>
              <c:f>Sheet1!$B$4:$B$4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gapDepth val="0"/>
        <c:shape val="box"/>
        <c:axId val="76013568"/>
        <c:axId val="76015104"/>
        <c:axId val="0"/>
      </c:bar3DChart>
      <c:catAx>
        <c:axId val="76013568"/>
        <c:scaling>
          <c:orientation val="minMax"/>
        </c:scaling>
        <c:delete val="1"/>
        <c:axPos val="b"/>
        <c:tickLblPos val="none"/>
        <c:crossAx val="76015104"/>
        <c:crosses val="autoZero"/>
        <c:auto val="1"/>
        <c:lblAlgn val="ctr"/>
        <c:lblOffset val="100"/>
      </c:catAx>
      <c:valAx>
        <c:axId val="76015104"/>
        <c:scaling>
          <c:orientation val="minMax"/>
        </c:scaling>
        <c:axPos val="l"/>
        <c:majorGridlines>
          <c:spPr>
            <a:ln w="3339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3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3" b="1" i="0" u="none" strike="noStrike" baseline="0">
                <a:solidFill>
                  <a:schemeClr val="tx1"/>
                </a:solidFill>
                <a:latin typeface="Arial Black"/>
                <a:ea typeface="Arial Black"/>
                <a:cs typeface="Arial Black"/>
              </a:defRPr>
            </a:pPr>
            <a:endParaRPr lang="ru-RU"/>
          </a:p>
        </c:txPr>
        <c:crossAx val="76013568"/>
        <c:crosses val="autoZero"/>
        <c:crossBetween val="between"/>
      </c:valAx>
      <c:spPr>
        <a:noFill/>
        <a:ln w="26714">
          <a:noFill/>
        </a:ln>
      </c:spPr>
    </c:plotArea>
    <c:legend>
      <c:legendPos val="r"/>
      <c:layout>
        <c:manualLayout>
          <c:xMode val="edge"/>
          <c:yMode val="edge"/>
          <c:x val="0.74368231046931432"/>
          <c:y val="0.35581395348837208"/>
          <c:w val="0.25150421179302046"/>
          <c:h val="0.28837209302325606"/>
        </c:manualLayout>
      </c:layout>
      <c:spPr>
        <a:noFill/>
        <a:ln w="3339">
          <a:solidFill>
            <a:schemeClr val="tx1"/>
          </a:solidFill>
          <a:prstDash val="solid"/>
        </a:ln>
      </c:spPr>
      <c:txPr>
        <a:bodyPr/>
        <a:lstStyle/>
        <a:p>
          <a:pPr>
            <a:defRPr sz="1741" b="1" i="0" u="none" strike="noStrike" baseline="0">
              <a:solidFill>
                <a:schemeClr val="tx1"/>
              </a:solidFill>
              <a:latin typeface="Arial Black"/>
              <a:ea typeface="Arial Black"/>
              <a:cs typeface="Arial Black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9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E7F7F-642E-4BF3-8384-08ECD2AB9B4D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FC3AC0-672F-4546-A55E-911FB237CB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3D93-EC81-408E-A90B-7570B218C8C7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3E70F-327A-47D6-B9B1-7B00709C6B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5E8B-745A-47EA-AA77-ED0E84BB7D89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ED80-5317-4107-8042-4A0189A932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C73C-820B-495D-94D8-97250D9A54FB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7914-B512-4508-86F7-4F2020BB02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D663-8D66-4F1E-B1B2-C6B3035EC714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78250-8A2E-48D0-A012-323983860A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463F-0357-4BD0-93FB-D1840ECDBD5C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DBD0-7E8A-46DE-85F5-19323E5B59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EE0F-D321-44FD-ABA2-9CB8CB2AFA03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D61-F255-442E-8A6F-5BB5EFB958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7CFEA-44F5-4557-BB21-FF4C29544705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C0741-F177-4D51-AB25-9711789DF0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4A66-2626-42D7-B279-3F1BD5986A5F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31DDB-A1EA-4E6D-A930-C688226F1E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AD35-E2F3-481D-881E-33753DD4F9AA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7043-12AC-4DAD-BAEA-66E6AD15B9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6A034-81AD-403F-9DB9-FD766C53A32C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D92D-0E67-4509-8EFF-36EC798F919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fld id="{F1B273AF-8F80-45E8-9E62-A5477778B378}" type="datetimeFigureOut">
              <a:rPr lang="ru-RU"/>
              <a:pPr>
                <a:defRPr/>
              </a:pPr>
              <a:t>13.10.2013</a:t>
            </a:fld>
            <a:endParaRPr lang="ru-RU" alt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6B7E1DC9-8EBD-43D0-9011-265AB8F823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87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2560637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663300"/>
                </a:solidFill>
              </a:rPr>
              <a:t>РАЗВИТИЕ МЫСЛИТЕЛЬНЫХ ОПЕРАЦИЙ У ДОШКОЛЬНИКОВ </a:t>
            </a:r>
            <a:br>
              <a:rPr lang="ru-RU" sz="3800" b="1" smtClean="0">
                <a:solidFill>
                  <a:srgbClr val="663300"/>
                </a:solidFill>
              </a:rPr>
            </a:br>
            <a:r>
              <a:rPr lang="ru-RU" sz="3800" b="1" smtClean="0">
                <a:solidFill>
                  <a:srgbClr val="663300"/>
                </a:solidFill>
              </a:rPr>
              <a:t>ЧЕРЕЗ СИСТЕМАТИЗАЦИЮ ДИДАКТИЧЕСКИХ ИГР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4941888"/>
            <a:ext cx="5689327" cy="1225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СЕЛЕЗНЁВА   АЛЬБИНА </a:t>
            </a:r>
            <a:r>
              <a:rPr lang="ru-RU" sz="2000" b="1" dirty="0" smtClean="0">
                <a:solidFill>
                  <a:srgbClr val="663300"/>
                </a:solidFill>
              </a:rPr>
              <a:t>ФАРХУЛЛАЕВНА</a:t>
            </a:r>
            <a:endParaRPr lang="ru-RU" sz="2000" b="1" dirty="0" smtClean="0">
              <a:solidFill>
                <a:srgbClr val="6633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700" b="1" dirty="0" smtClean="0">
                <a:solidFill>
                  <a:srgbClr val="663300"/>
                </a:solidFill>
              </a:rPr>
              <a:t>воспитатель МКДОУ </a:t>
            </a:r>
            <a:br>
              <a:rPr lang="ru-RU" sz="1700" b="1" dirty="0" smtClean="0">
                <a:solidFill>
                  <a:srgbClr val="663300"/>
                </a:solidFill>
              </a:rPr>
            </a:br>
            <a:r>
              <a:rPr lang="ru-RU" sz="1700" b="1" dirty="0" smtClean="0">
                <a:solidFill>
                  <a:srgbClr val="663300"/>
                </a:solidFill>
              </a:rPr>
              <a:t>детского сада «Солнышко» г. Сосновка</a:t>
            </a:r>
          </a:p>
          <a:p>
            <a:pPr marL="0" indent="0" eaLnBrk="1" hangingPunct="1"/>
            <a:endParaRPr lang="ru-RU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981075"/>
            <a:ext cx="23034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  <a:p>
            <a:pPr algn="ctr"/>
            <a:r>
              <a:rPr lang="ru-RU" sz="1600" b="1"/>
              <a:t>Младший дошкольный</a:t>
            </a:r>
          </a:p>
          <a:p>
            <a:pPr algn="ctr"/>
            <a:r>
              <a:rPr lang="ru-RU" sz="1600" b="1"/>
              <a:t> возраст </a:t>
            </a:r>
          </a:p>
          <a:p>
            <a:pPr algn="ctr"/>
            <a:endParaRPr lang="ru-RU" sz="1600" b="1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850" y="2781300"/>
            <a:ext cx="23034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Средний дошкольный </a:t>
            </a:r>
          </a:p>
          <a:p>
            <a:pPr algn="ctr"/>
            <a:r>
              <a:rPr lang="ru-RU" sz="1600" b="1"/>
              <a:t>возраст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850" y="4868863"/>
            <a:ext cx="23034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Старший дошкольный </a:t>
            </a:r>
          </a:p>
          <a:p>
            <a:pPr algn="ctr"/>
            <a:r>
              <a:rPr lang="ru-RU" sz="1600" b="1"/>
              <a:t>возраст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443663" y="620713"/>
            <a:ext cx="2232025" cy="143986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наглядно-</a:t>
            </a:r>
          </a:p>
          <a:p>
            <a:pPr algn="ctr"/>
            <a:r>
              <a:rPr lang="ru-RU"/>
              <a:t>действенное</a:t>
            </a:r>
          </a:p>
          <a:p>
            <a:pPr algn="ctr"/>
            <a:r>
              <a:rPr lang="ru-RU"/>
              <a:t> мышление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6443663" y="2636838"/>
            <a:ext cx="2305050" cy="143986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наглядно-</a:t>
            </a:r>
          </a:p>
          <a:p>
            <a:pPr algn="ctr"/>
            <a:r>
              <a:rPr lang="ru-RU" sz="1600"/>
              <a:t>действенное, </a:t>
            </a:r>
          </a:p>
          <a:p>
            <a:pPr algn="ctr"/>
            <a:r>
              <a:rPr lang="ru-RU" sz="1600"/>
              <a:t>наглядно-образное </a:t>
            </a:r>
          </a:p>
          <a:p>
            <a:pPr algn="ctr"/>
            <a:r>
              <a:rPr lang="ru-RU" sz="1600"/>
              <a:t>мышление</a:t>
            </a:r>
          </a:p>
          <a:p>
            <a:pPr algn="ctr"/>
            <a:endParaRPr lang="ru-RU" sz="160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6300788" y="4652963"/>
            <a:ext cx="2376487" cy="15113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наглядно-</a:t>
            </a:r>
          </a:p>
          <a:p>
            <a:pPr algn="ctr"/>
            <a:r>
              <a:rPr lang="ru-RU" sz="1600"/>
              <a:t>действенное, </a:t>
            </a:r>
          </a:p>
          <a:p>
            <a:pPr algn="ctr"/>
            <a:r>
              <a:rPr lang="ru-RU" sz="1600"/>
              <a:t>наглядно-образное, </a:t>
            </a:r>
          </a:p>
          <a:p>
            <a:pPr algn="ctr"/>
            <a:r>
              <a:rPr lang="ru-RU" sz="1600"/>
              <a:t> словесно-логическое</a:t>
            </a:r>
          </a:p>
          <a:p>
            <a:pPr algn="ctr"/>
            <a:r>
              <a:rPr lang="ru-RU" sz="1600"/>
              <a:t> мышление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708400" y="836613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Мозаика, простые</a:t>
            </a:r>
          </a:p>
          <a:p>
            <a:pPr algn="ctr"/>
            <a:r>
              <a:rPr lang="ru-RU" sz="1600"/>
              <a:t> настольные игры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635375" y="188913"/>
            <a:ext cx="2303463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Народная</a:t>
            </a:r>
          </a:p>
          <a:p>
            <a:pPr algn="ctr"/>
            <a:r>
              <a:rPr lang="ru-RU" sz="1600"/>
              <a:t> дидактическая игрушка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708400" y="1557338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Сюжетные</a:t>
            </a:r>
          </a:p>
          <a:p>
            <a:pPr algn="ctr"/>
            <a:r>
              <a:rPr lang="ru-RU" sz="1600"/>
              <a:t> дидактические игры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635375" y="2420938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Усложнённые настольно-</a:t>
            </a:r>
          </a:p>
          <a:p>
            <a:pPr algn="ctr"/>
            <a:r>
              <a:rPr lang="ru-RU" sz="1600"/>
              <a:t> печатные игры</a:t>
            </a:r>
          </a:p>
          <a:p>
            <a:pPr algn="ctr"/>
            <a:endParaRPr lang="ru-RU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635375" y="3141663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Простые словесные</a:t>
            </a:r>
          </a:p>
          <a:p>
            <a:pPr algn="ctr"/>
            <a:r>
              <a:rPr lang="ru-RU" sz="1600"/>
              <a:t> игры</a:t>
            </a:r>
          </a:p>
          <a:p>
            <a:pPr algn="ctr"/>
            <a:endParaRPr lang="ru-RU" sz="1600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3563938" y="4076700"/>
            <a:ext cx="2376487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Самые сложные </a:t>
            </a:r>
          </a:p>
          <a:p>
            <a:pPr algn="ctr"/>
            <a:r>
              <a:rPr lang="ru-RU" sz="1600"/>
              <a:t> варианты настольно-</a:t>
            </a:r>
          </a:p>
          <a:p>
            <a:pPr algn="ctr"/>
            <a:r>
              <a:rPr lang="ru-RU" sz="1600"/>
              <a:t> печатных игр</a:t>
            </a:r>
          </a:p>
          <a:p>
            <a:pPr algn="ctr"/>
            <a:endParaRPr lang="ru-RU" sz="1600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3563938" y="4868863"/>
            <a:ext cx="2376487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Изготовление настольно-</a:t>
            </a:r>
          </a:p>
          <a:p>
            <a:pPr algn="ctr"/>
            <a:r>
              <a:rPr lang="ru-RU" sz="1600"/>
              <a:t> печатных игр</a:t>
            </a:r>
          </a:p>
          <a:p>
            <a:pPr algn="ctr"/>
            <a:endParaRPr lang="ru-RU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3563938" y="5589588"/>
            <a:ext cx="2376487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Сложные варианты</a:t>
            </a:r>
          </a:p>
          <a:p>
            <a:pPr algn="ctr"/>
            <a:r>
              <a:rPr lang="ru-RU" sz="1600"/>
              <a:t> словесных игр</a:t>
            </a:r>
          </a:p>
          <a:p>
            <a:pPr algn="ctr"/>
            <a:endParaRPr lang="ru-RU" sz="1600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492500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5940425" y="1125538"/>
            <a:ext cx="5032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940425" y="1557338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6011863" y="28527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6011863" y="3500438"/>
            <a:ext cx="4318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940425" y="5157788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5867400" y="5661025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348038" y="40481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3348038" y="4048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700338" y="1268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348038" y="1125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3348038" y="19161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334803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2627313" y="30686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3348038" y="27082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3348038" y="35004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3348038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2627313" y="51577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3348038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3348038" y="5084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3348038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5940425" y="4508500"/>
            <a:ext cx="5032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58888" y="1628775"/>
            <a:ext cx="433387" cy="71438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153608" name="Picture 8" descr="PIC_11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18000" contrast="18000"/>
          </a:blip>
          <a:srcRect l="7135" r="4774"/>
          <a:stretch>
            <a:fillRect/>
          </a:stretch>
        </p:blipFill>
        <p:spPr>
          <a:xfrm>
            <a:off x="395288" y="692150"/>
            <a:ext cx="2665412" cy="1584325"/>
          </a:xfrm>
          <a:noFill/>
        </p:spPr>
      </p:pic>
      <p:pic>
        <p:nvPicPr>
          <p:cNvPr id="153609" name="Picture 9" descr="PIC_11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18000" contrast="18000"/>
          </a:blip>
          <a:srcRect t="4315" b="4315"/>
          <a:stretch>
            <a:fillRect/>
          </a:stretch>
        </p:blipFill>
        <p:spPr>
          <a:xfrm>
            <a:off x="395288" y="2276475"/>
            <a:ext cx="2663825" cy="1512888"/>
          </a:xfrm>
          <a:noFill/>
        </p:spPr>
      </p:pic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1562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3-4 года</a:t>
            </a:r>
          </a:p>
        </p:txBody>
      </p:sp>
      <p:pic>
        <p:nvPicPr>
          <p:cNvPr id="334851" name="Picture 3" descr="PIC_1135"/>
          <p:cNvPicPr>
            <a:picLocks noChangeAspect="1" noChangeArrowheads="1"/>
          </p:cNvPicPr>
          <p:nvPr/>
        </p:nvPicPr>
        <p:blipFill>
          <a:blip r:embed="rId4" cstate="print"/>
          <a:srcRect l="3093" t="23955" r="58514" b="39986"/>
          <a:stretch>
            <a:fillRect/>
          </a:stretch>
        </p:blipFill>
        <p:spPr bwMode="auto">
          <a:xfrm>
            <a:off x="395288" y="3789363"/>
            <a:ext cx="26638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ФОТО 168"/>
          <p:cNvPicPr>
            <a:picLocks noChangeAspect="1" noChangeArrowheads="1"/>
          </p:cNvPicPr>
          <p:nvPr/>
        </p:nvPicPr>
        <p:blipFill>
          <a:blip r:embed="rId5" cstate="print"/>
          <a:srcRect t="66667" r="51273" b="6755"/>
          <a:stretch>
            <a:fillRect/>
          </a:stretch>
        </p:blipFill>
        <p:spPr bwMode="auto">
          <a:xfrm>
            <a:off x="395288" y="5589588"/>
            <a:ext cx="1368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" descr="ФОТО 168"/>
          <p:cNvPicPr>
            <a:picLocks noChangeAspect="1" noChangeArrowheads="1"/>
          </p:cNvPicPr>
          <p:nvPr/>
        </p:nvPicPr>
        <p:blipFill>
          <a:blip r:embed="rId5" cstate="print"/>
          <a:srcRect t="66667" r="51273" b="6755"/>
          <a:stretch>
            <a:fillRect/>
          </a:stretch>
        </p:blipFill>
        <p:spPr bwMode="auto">
          <a:xfrm>
            <a:off x="1692275" y="5589588"/>
            <a:ext cx="1368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10"/>
          <p:cNvSpPr>
            <a:spLocks noChangeArrowheads="1" noChangeShapeType="1" noTextEdit="1"/>
          </p:cNvSpPr>
          <p:nvPr/>
        </p:nvSpPr>
        <p:spPr bwMode="auto">
          <a:xfrm>
            <a:off x="4067175" y="260350"/>
            <a:ext cx="13525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4-5 лет</a:t>
            </a:r>
          </a:p>
        </p:txBody>
      </p:sp>
      <p:sp>
        <p:nvSpPr>
          <p:cNvPr id="15370" name="WordArt 11"/>
          <p:cNvSpPr>
            <a:spLocks noChangeArrowheads="1" noChangeShapeType="1" noTextEdit="1"/>
          </p:cNvSpPr>
          <p:nvPr/>
        </p:nvSpPr>
        <p:spPr bwMode="auto">
          <a:xfrm>
            <a:off x="6804025" y="260350"/>
            <a:ext cx="12382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5-7лет</a:t>
            </a:r>
          </a:p>
        </p:txBody>
      </p:sp>
      <p:pic>
        <p:nvPicPr>
          <p:cNvPr id="343044" name="Picture 4" descr="PIC_1136"/>
          <p:cNvPicPr>
            <a:picLocks noChangeAspect="1" noChangeArrowheads="1"/>
          </p:cNvPicPr>
          <p:nvPr/>
        </p:nvPicPr>
        <p:blipFill>
          <a:blip r:embed="rId6" cstate="print"/>
          <a:srcRect l="2498" r="44586" b="13495"/>
          <a:stretch>
            <a:fillRect/>
          </a:stretch>
        </p:blipFill>
        <p:spPr bwMode="auto">
          <a:xfrm>
            <a:off x="3419475" y="692150"/>
            <a:ext cx="25923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4" name="Picture 8" descr="ФОТО 150"/>
          <p:cNvPicPr>
            <a:picLocks noChangeAspect="1" noChangeArrowheads="1"/>
          </p:cNvPicPr>
          <p:nvPr/>
        </p:nvPicPr>
        <p:blipFill>
          <a:blip r:embed="rId7" cstate="print">
            <a:lum bright="12000" contrast="24000"/>
          </a:blip>
          <a:srcRect/>
          <a:stretch>
            <a:fillRect/>
          </a:stretch>
        </p:blipFill>
        <p:spPr bwMode="auto">
          <a:xfrm>
            <a:off x="3419475" y="2276475"/>
            <a:ext cx="13906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0" name="Picture 14" descr="ФОТО 1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2708275"/>
            <a:ext cx="18002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8" name="Picture 22" descr="ФОТО 129"/>
          <p:cNvPicPr>
            <a:picLocks noChangeAspect="1" noChangeArrowheads="1"/>
          </p:cNvPicPr>
          <p:nvPr/>
        </p:nvPicPr>
        <p:blipFill>
          <a:blip r:embed="rId9" cstate="print"/>
          <a:srcRect l="10362" t="76324" r="52295" b="3342"/>
          <a:stretch>
            <a:fillRect/>
          </a:stretch>
        </p:blipFill>
        <p:spPr bwMode="auto">
          <a:xfrm>
            <a:off x="3419475" y="4221163"/>
            <a:ext cx="2592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7" name="Picture 21" descr="ФОТО 1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5588000"/>
            <a:ext cx="26654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14" descr="ФОТО 1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3429000"/>
            <a:ext cx="2374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10" name="Picture 18" descr="ФОТО 18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5084763"/>
            <a:ext cx="23764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9" name="Picture 19" descr="ФОТО 187"/>
          <p:cNvPicPr>
            <a:picLocks noChangeAspect="1" noChangeArrowheads="1"/>
          </p:cNvPicPr>
          <p:nvPr/>
        </p:nvPicPr>
        <p:blipFill>
          <a:blip r:embed="rId13" cstate="print"/>
          <a:srcRect l="3224" r="1471"/>
          <a:stretch>
            <a:fillRect/>
          </a:stretch>
        </p:blipFill>
        <p:spPr bwMode="auto">
          <a:xfrm>
            <a:off x="6372225" y="2060575"/>
            <a:ext cx="244792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300788" y="692150"/>
            <a:ext cx="2303462" cy="12969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Словесные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979488"/>
            <a:ext cx="1352550" cy="57150"/>
          </a:xfrm>
        </p:spPr>
        <p:txBody>
          <a:bodyPr anchor="ctr"/>
          <a:lstStyle/>
          <a:p>
            <a:pPr eaLnBrk="1" hangingPunct="1"/>
            <a:endParaRPr lang="ru-RU" sz="2500" smtClean="0"/>
          </a:p>
        </p:txBody>
      </p:sp>
      <p:pic>
        <p:nvPicPr>
          <p:cNvPr id="304135" name="Picture 7" descr="PIC_11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8913"/>
            <a:ext cx="5976938" cy="2647950"/>
          </a:xfrm>
          <a:noFill/>
        </p:spPr>
      </p:pic>
      <p:pic>
        <p:nvPicPr>
          <p:cNvPr id="304136" name="Picture 8" descr="PIC_11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3644900"/>
            <a:ext cx="6264275" cy="253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35150" y="1484313"/>
            <a:ext cx="360363" cy="207962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310279" name="Picture 7" descr="ФОТО 1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627" t="26170" r="48344" b="20064"/>
          <a:stretch>
            <a:fillRect/>
          </a:stretch>
        </p:blipFill>
        <p:spPr>
          <a:xfrm>
            <a:off x="0" y="0"/>
            <a:ext cx="4500563" cy="4500563"/>
          </a:xfrm>
          <a:noFill/>
        </p:spPr>
      </p:pic>
      <p:pic>
        <p:nvPicPr>
          <p:cNvPr id="310280" name="Picture 8" descr="ФОТО 14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6187" t="23326" r="24168" b="53334"/>
          <a:stretch>
            <a:fillRect/>
          </a:stretch>
        </p:blipFill>
        <p:spPr>
          <a:xfrm>
            <a:off x="4500563" y="3644900"/>
            <a:ext cx="4643437" cy="321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457200" y="277813"/>
            <a:ext cx="8229600" cy="641350"/>
          </a:xfrm>
        </p:spPr>
        <p:txBody>
          <a:bodyPr anchor="ctr"/>
          <a:lstStyle/>
          <a:p>
            <a:pPr algn="ctr" eaLnBrk="1" hangingPunct="1"/>
            <a:r>
              <a:rPr lang="ru-RU" smtClean="0"/>
              <a:t>Усложнение игр</a:t>
            </a:r>
          </a:p>
        </p:txBody>
      </p:sp>
      <p:pic>
        <p:nvPicPr>
          <p:cNvPr id="175116" name="Picture 12" descr="ФОТО 19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52513"/>
            <a:ext cx="4392613" cy="1871662"/>
          </a:xfrm>
          <a:noFill/>
        </p:spPr>
      </p:pic>
      <p:pic>
        <p:nvPicPr>
          <p:cNvPr id="175117" name="Picture 13" descr="ФОТО 17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125538"/>
            <a:ext cx="3455987" cy="2663825"/>
          </a:xfrm>
          <a:noFill/>
        </p:spPr>
      </p:pic>
      <p:pic>
        <p:nvPicPr>
          <p:cNvPr id="175118" name="Picture 14" descr="ФОТО 18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3429000"/>
            <a:ext cx="3751263" cy="2952750"/>
          </a:xfrm>
          <a:noFill/>
        </p:spPr>
      </p:pic>
      <p:pic>
        <p:nvPicPr>
          <p:cNvPr id="175121" name="Picture 17" descr="ФОТО 1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46538" y="4422775"/>
            <a:ext cx="4575175" cy="1458913"/>
          </a:xfrm>
          <a:noFill/>
        </p:spPr>
      </p:pic>
      <p:sp>
        <p:nvSpPr>
          <p:cNvPr id="175122" name="WordArt 18"/>
          <p:cNvSpPr>
            <a:spLocks noChangeArrowheads="1" noChangeShapeType="1" noTextEdit="1"/>
          </p:cNvSpPr>
          <p:nvPr/>
        </p:nvSpPr>
        <p:spPr bwMode="auto">
          <a:xfrm rot="-10078694" flipH="1" flipV="1">
            <a:off x="3963988" y="3435350"/>
            <a:ext cx="3852862" cy="1619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"Что лишнее"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5888" y="1360488"/>
            <a:ext cx="565150" cy="57150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178183" name="Picture 7" descr="ФОТО 15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7775" y="2314575"/>
            <a:ext cx="6143625" cy="1866900"/>
          </a:xfrm>
          <a:noFill/>
        </p:spPr>
      </p:pic>
      <p:pic>
        <p:nvPicPr>
          <p:cNvPr id="178189" name="Picture 13" descr="ФОТО 15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-237" t="1123" b="7697"/>
          <a:stretch>
            <a:fillRect/>
          </a:stretch>
        </p:blipFill>
        <p:spPr>
          <a:xfrm>
            <a:off x="250825" y="476250"/>
            <a:ext cx="5689600" cy="1728788"/>
          </a:xfrm>
          <a:noFill/>
        </p:spPr>
      </p:pic>
      <p:pic>
        <p:nvPicPr>
          <p:cNvPr id="178187" name="Picture 11" descr="ФОТО 15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4724400"/>
            <a:ext cx="5832475" cy="1728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5" name="Rectangle 1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3163" y="288925"/>
            <a:ext cx="6513512" cy="644525"/>
          </a:xfrm>
        </p:spPr>
        <p:txBody>
          <a:bodyPr anchor="ctr"/>
          <a:lstStyle/>
          <a:p>
            <a:pPr eaLnBrk="1" hangingPunct="1"/>
            <a:r>
              <a:rPr lang="ru-RU" smtClean="0"/>
              <a:t> «Что изменилось»</a:t>
            </a:r>
          </a:p>
        </p:txBody>
      </p:sp>
      <p:pic>
        <p:nvPicPr>
          <p:cNvPr id="182281" name="Picture 9" descr="ФОТО 14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684213" y="1268413"/>
            <a:ext cx="3527425" cy="5113337"/>
          </a:xfrm>
          <a:noFill/>
        </p:spPr>
      </p:pic>
      <p:pic>
        <p:nvPicPr>
          <p:cNvPr id="182282" name="Picture 10" descr="ФОТО 14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5003800" y="1268413"/>
            <a:ext cx="3313113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2" name="Rectangle 10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244475"/>
          </a:xfrm>
        </p:spPr>
        <p:txBody>
          <a:bodyPr anchor="ctr"/>
          <a:lstStyle/>
          <a:p>
            <a:pPr algn="ctr" eaLnBrk="1" hangingPunct="1"/>
            <a:r>
              <a:rPr lang="ru-RU" sz="3800" b="1" smtClean="0">
                <a:solidFill>
                  <a:srgbClr val="CC0000"/>
                </a:solidFill>
              </a:rPr>
              <a:t>Найди 5 отличий</a:t>
            </a:r>
          </a:p>
        </p:txBody>
      </p:sp>
      <p:pic>
        <p:nvPicPr>
          <p:cNvPr id="274435" name="Picture 3" descr="ФОТО 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>
          <a:xfrm>
            <a:off x="468313" y="908050"/>
            <a:ext cx="3959225" cy="5184775"/>
          </a:xfrm>
          <a:noFill/>
        </p:spPr>
      </p:pic>
      <p:pic>
        <p:nvPicPr>
          <p:cNvPr id="274436" name="Picture 4" descr="ФОТО 1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>
          <a:xfrm>
            <a:off x="5132388" y="908050"/>
            <a:ext cx="3805237" cy="511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471487"/>
          </a:xfrm>
        </p:spPr>
        <p:txBody>
          <a:bodyPr anchor="ctr"/>
          <a:lstStyle/>
          <a:p>
            <a:pPr algn="ctr" eaLnBrk="1" hangingPunct="1"/>
            <a:r>
              <a:rPr lang="ru-RU" sz="3800" smtClean="0">
                <a:solidFill>
                  <a:srgbClr val="CC0000"/>
                </a:solidFill>
              </a:rPr>
              <a:t>Найди 10 отличий</a:t>
            </a:r>
          </a:p>
        </p:txBody>
      </p:sp>
      <p:pic>
        <p:nvPicPr>
          <p:cNvPr id="275458" name="Picture 2" descr="ФОТО 14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323850" y="1412875"/>
            <a:ext cx="8424863" cy="4589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95513" y="1700213"/>
            <a:ext cx="863600" cy="73025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360455" name="Picture 7" descr="ФОТО 16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48188" cy="5229225"/>
          </a:xfrm>
          <a:noFill/>
        </p:spPr>
      </p:pic>
      <p:pic>
        <p:nvPicPr>
          <p:cNvPr id="360456" name="Picture 8" descr="ФОТО 1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9300" y="1700213"/>
            <a:ext cx="4584700" cy="515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smtClean="0">
                <a:solidFill>
                  <a:srgbClr val="CC0000"/>
                </a:solidFill>
              </a:rPr>
              <a:t>Развитие мыслительных операций у детей младшего дошкольного возраста (3-4 года)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19113" y="1679575"/>
          <a:ext cx="81280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2051050" y="1700213"/>
            <a:ext cx="1441450" cy="73025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335875" name="Picture 3" descr="ФОТО 1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0"/>
            <a:ext cx="4859337" cy="3411538"/>
          </a:xfrm>
          <a:noFill/>
        </p:spPr>
      </p:pic>
      <p:pic>
        <p:nvPicPr>
          <p:cNvPr id="335876" name="Picture 4" descr="ФОТО 17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4302125"/>
            <a:ext cx="5003800" cy="1965325"/>
          </a:xfrm>
          <a:noFill/>
        </p:spPr>
      </p:pic>
      <p:pic>
        <p:nvPicPr>
          <p:cNvPr id="335879" name="Picture 7" descr="ФОТО 13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56941" t="21384" r="12602" b="14388"/>
          <a:stretch>
            <a:fillRect/>
          </a:stretch>
        </p:blipFill>
        <p:spPr>
          <a:xfrm>
            <a:off x="0" y="0"/>
            <a:ext cx="3419475" cy="3644900"/>
          </a:xfrm>
          <a:noFill/>
        </p:spPr>
      </p:pic>
      <p:pic>
        <p:nvPicPr>
          <p:cNvPr id="335884" name="Picture 12" descr="ФОТО 18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3813175"/>
            <a:ext cx="3313113" cy="278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758825"/>
          </a:xfrm>
        </p:spPr>
        <p:txBody>
          <a:bodyPr anchor="ctr"/>
          <a:lstStyle/>
          <a:p>
            <a:pPr algn="ctr" eaLnBrk="1" hangingPunct="1"/>
            <a:r>
              <a:rPr lang="ru-RU" b="1" smtClean="0">
                <a:solidFill>
                  <a:srgbClr val="CC0000"/>
                </a:solidFill>
              </a:rPr>
              <a:t>Этапы игры</a:t>
            </a:r>
          </a:p>
        </p:txBody>
      </p:sp>
      <p:sp>
        <p:nvSpPr>
          <p:cNvPr id="25603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412875"/>
            <a:ext cx="8521700" cy="4683125"/>
          </a:xfrm>
        </p:spPr>
        <p:txBody>
          <a:bodyPr/>
          <a:lstStyle/>
          <a:p>
            <a:pPr eaLnBrk="1" hangingPunct="1"/>
            <a:r>
              <a:rPr lang="ru-RU" sz="3400" smtClean="0">
                <a:solidFill>
                  <a:srgbClr val="663300"/>
                </a:solidFill>
              </a:rPr>
              <a:t>Первый этап – знакомство с игрой, её правилами.</a:t>
            </a:r>
          </a:p>
          <a:p>
            <a:pPr eaLnBrk="1" hangingPunct="1">
              <a:buFont typeface="Wingdings" pitchFamily="2" charset="2"/>
              <a:buNone/>
            </a:pPr>
            <a:endParaRPr lang="ru-RU" sz="3400" smtClean="0">
              <a:solidFill>
                <a:srgbClr val="663300"/>
              </a:solidFill>
            </a:endParaRPr>
          </a:p>
          <a:p>
            <a:pPr eaLnBrk="1" hangingPunct="1"/>
            <a:r>
              <a:rPr lang="ru-RU" sz="3400" smtClean="0">
                <a:solidFill>
                  <a:srgbClr val="663300"/>
                </a:solidFill>
              </a:rPr>
              <a:t>Второй этап – выполнение игровой задачи, правил, игровых действий.</a:t>
            </a:r>
          </a:p>
          <a:p>
            <a:pPr eaLnBrk="1" hangingPunct="1">
              <a:buFont typeface="Wingdings" pitchFamily="2" charset="2"/>
              <a:buNone/>
            </a:pPr>
            <a:endParaRPr lang="ru-RU" sz="3400" smtClean="0">
              <a:solidFill>
                <a:srgbClr val="663300"/>
              </a:solidFill>
            </a:endParaRPr>
          </a:p>
          <a:p>
            <a:pPr eaLnBrk="1" hangingPunct="1"/>
            <a:r>
              <a:rPr lang="ru-RU" sz="3400" smtClean="0">
                <a:solidFill>
                  <a:srgbClr val="663300"/>
                </a:solidFill>
              </a:rPr>
              <a:t>Третий этап – анализ игры.</a:t>
            </a:r>
          </a:p>
          <a:p>
            <a:pPr eaLnBrk="1" hangingPunct="1"/>
            <a:endParaRPr lang="ru-RU" sz="3400" smtClean="0">
              <a:solidFill>
                <a:srgbClr val="663300"/>
              </a:solidFill>
            </a:endParaRPr>
          </a:p>
          <a:p>
            <a:pPr eaLnBrk="1" hangingPunct="1"/>
            <a:endParaRPr lang="ru-RU" sz="340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585787"/>
          </a:xfrm>
        </p:spPr>
        <p:txBody>
          <a:bodyPr anchor="ctr"/>
          <a:lstStyle/>
          <a:p>
            <a:pPr algn="ctr" eaLnBrk="1" hangingPunct="1"/>
            <a:r>
              <a:rPr lang="ru-RU" b="1" smtClean="0">
                <a:solidFill>
                  <a:srgbClr val="CC0000"/>
                </a:solidFill>
              </a:rPr>
              <a:t>Роль педагога</a:t>
            </a:r>
          </a:p>
        </p:txBody>
      </p:sp>
      <p:sp>
        <p:nvSpPr>
          <p:cNvPr id="26627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908050"/>
            <a:ext cx="8521700" cy="5327650"/>
          </a:xfrm>
        </p:spPr>
        <p:txBody>
          <a:bodyPr/>
          <a:lstStyle/>
          <a:p>
            <a:pPr marL="1031875" indent="-762000" eaLnBrk="1" hangingPunct="1">
              <a:buClr>
                <a:srgbClr val="CC0000"/>
              </a:buClr>
              <a:buSzTx/>
              <a:buFont typeface="Wingdings" pitchFamily="2" charset="2"/>
              <a:buAutoNum type="romanUcPeriod"/>
              <a:tabLst>
                <a:tab pos="811213" algn="l"/>
              </a:tabLst>
            </a:pPr>
            <a:r>
              <a:rPr lang="ru-RU" smtClean="0">
                <a:solidFill>
                  <a:srgbClr val="663300"/>
                </a:solidFill>
              </a:rPr>
              <a:t>Педагог заинтересовывает детей игрой , создаёт радостное  ожидание новой интересной игры, вызывает желание играть.</a:t>
            </a:r>
          </a:p>
          <a:p>
            <a:pPr marL="1031875" indent="-762000" eaLnBrk="1" hangingPunct="1">
              <a:buClr>
                <a:srgbClr val="CC0000"/>
              </a:buClr>
              <a:buSzTx/>
              <a:buFont typeface="Wingdings" pitchFamily="2" charset="2"/>
              <a:buAutoNum type="romanUcPeriod"/>
              <a:tabLst>
                <a:tab pos="811213" algn="l"/>
              </a:tabLst>
            </a:pPr>
            <a:r>
              <a:rPr lang="ru-RU" smtClean="0">
                <a:solidFill>
                  <a:srgbClr val="663300"/>
                </a:solidFill>
              </a:rPr>
              <a:t>Воспитатель выступает не только как наблюдатель, но и как равноправный партнёр, умеющий вовремя прийти на помощь, справедливо оценить поведение детей в игре.</a:t>
            </a:r>
          </a:p>
          <a:p>
            <a:pPr marL="1031875" indent="-762000" eaLnBrk="1" hangingPunct="1">
              <a:buClr>
                <a:srgbClr val="CC0000"/>
              </a:buClr>
              <a:buSzTx/>
              <a:buFont typeface="Wingdings" pitchFamily="2" charset="2"/>
              <a:buAutoNum type="romanUcPeriod"/>
              <a:tabLst>
                <a:tab pos="811213" algn="l"/>
              </a:tabLst>
            </a:pPr>
            <a:r>
              <a:rPr lang="ru-RU" smtClean="0">
                <a:solidFill>
                  <a:srgbClr val="663300"/>
                </a:solidFill>
              </a:rPr>
              <a:t>Оценка правильности выполнения игровой задачи.</a:t>
            </a:r>
          </a:p>
          <a:p>
            <a:pPr marL="1031875" indent="-762000" eaLnBrk="1" hangingPunct="1">
              <a:buClr>
                <a:srgbClr val="CC0000"/>
              </a:buClr>
              <a:buSzTx/>
              <a:buFont typeface="Wingdings" pitchFamily="2" charset="2"/>
              <a:buAutoNum type="romanUcPeriod"/>
              <a:tabLst>
                <a:tab pos="811213" algn="l"/>
              </a:tabLst>
            </a:pPr>
            <a:endParaRPr lang="ru-RU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ФОТО 17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24000" contrast="54000"/>
          </a:blip>
          <a:srcRect/>
          <a:stretch>
            <a:fillRect/>
          </a:stretch>
        </p:blipFill>
        <p:spPr>
          <a:xfrm>
            <a:off x="179388" y="260350"/>
            <a:ext cx="8713787" cy="5945188"/>
          </a:xfrm>
          <a:noFill/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7740650" y="2349500"/>
            <a:ext cx="714375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3163" y="1360488"/>
            <a:ext cx="423862" cy="57150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28677" name="Picture 5" descr="C:\Users\User\Desktop\фото детей\DSCN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752528" cy="3279914"/>
          </a:xfrm>
          <a:prstGeom prst="rect">
            <a:avLst/>
          </a:prstGeom>
          <a:noFill/>
        </p:spPr>
      </p:pic>
      <p:pic>
        <p:nvPicPr>
          <p:cNvPr id="28678" name="Picture 6" descr="C:\Users\User\Desktop\фото детей\DSCN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77008"/>
            <a:ext cx="3887944" cy="29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Интеграция с познанием окружающего мира</a:t>
            </a:r>
          </a:p>
        </p:txBody>
      </p:sp>
      <p:pic>
        <p:nvPicPr>
          <p:cNvPr id="195594" name="Picture 10" descr="ФОТО 13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53830" t="5214" r="7870" b="49887"/>
          <a:stretch>
            <a:fillRect/>
          </a:stretch>
        </p:blipFill>
        <p:spPr>
          <a:xfrm>
            <a:off x="684213" y="1916113"/>
            <a:ext cx="3382962" cy="4681537"/>
          </a:xfrm>
          <a:noFill/>
        </p:spPr>
      </p:pic>
      <p:pic>
        <p:nvPicPr>
          <p:cNvPr id="195596" name="Picture 12" descr="ФОТО 13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121" t="52583" r="58258" b="4250"/>
          <a:stretch>
            <a:fillRect/>
          </a:stretch>
        </p:blipFill>
        <p:spPr>
          <a:xfrm>
            <a:off x="5292725" y="1916113"/>
            <a:ext cx="3382963" cy="4681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339975" y="1773238"/>
            <a:ext cx="1223963" cy="215900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203781" name="Picture 5" descr="ФОТО 1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53825" t="3712" r="5208" b="50456"/>
          <a:stretch>
            <a:fillRect/>
          </a:stretch>
        </p:blipFill>
        <p:spPr>
          <a:xfrm>
            <a:off x="468313" y="549275"/>
            <a:ext cx="3959225" cy="5832475"/>
          </a:xfrm>
          <a:noFill/>
        </p:spPr>
      </p:pic>
      <p:pic>
        <p:nvPicPr>
          <p:cNvPr id="203784" name="Picture 8" descr="ФОТО 1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595" t="48409" r="50159" b="1277"/>
          <a:stretch>
            <a:fillRect/>
          </a:stretch>
        </p:blipFill>
        <p:spPr>
          <a:xfrm>
            <a:off x="4859338" y="620713"/>
            <a:ext cx="3889375" cy="5688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528637"/>
          </a:xfrm>
        </p:spPr>
        <p:txBody>
          <a:bodyPr anchor="ctr"/>
          <a:lstStyle/>
          <a:p>
            <a:pPr algn="ctr" eaLnBrk="1" hangingPunct="1"/>
            <a:r>
              <a:rPr lang="ru-RU" sz="3800" smtClean="0">
                <a:solidFill>
                  <a:srgbClr val="CC0000"/>
                </a:solidFill>
              </a:rPr>
              <a:t>Интеграция с экологией</a:t>
            </a:r>
          </a:p>
        </p:txBody>
      </p:sp>
      <p:pic>
        <p:nvPicPr>
          <p:cNvPr id="206855" name="Picture 7" descr="ФОТО 1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6413" t="39810" r="56107" b="9181"/>
          <a:stretch>
            <a:fillRect/>
          </a:stretch>
        </p:blipFill>
        <p:spPr>
          <a:xfrm>
            <a:off x="611188" y="1196975"/>
            <a:ext cx="3600450" cy="5184775"/>
          </a:xfrm>
          <a:noFill/>
        </p:spPr>
      </p:pic>
      <p:pic>
        <p:nvPicPr>
          <p:cNvPr id="206856" name="Picture 8" descr="ФОТО 1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56017" t="33218" r="7312" b="1781"/>
          <a:stretch>
            <a:fillRect/>
          </a:stretch>
        </p:blipFill>
        <p:spPr>
          <a:xfrm>
            <a:off x="4932363" y="1196975"/>
            <a:ext cx="3527425" cy="5184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7" name="Picture 7" descr="ФОТО 1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4408" t="6430" r="22945" b="45578"/>
          <a:stretch>
            <a:fillRect/>
          </a:stretch>
        </p:blipFill>
        <p:spPr>
          <a:xfrm>
            <a:off x="2268538" y="260350"/>
            <a:ext cx="4679950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333375"/>
            <a:ext cx="8642350" cy="647700"/>
          </a:xfrm>
        </p:spPr>
        <p:txBody>
          <a:bodyPr anchor="ctr"/>
          <a:lstStyle/>
          <a:p>
            <a:pPr algn="ctr" eaLnBrk="1" hangingPunct="1"/>
            <a:r>
              <a:rPr lang="ru-RU" sz="3800" b="1" smtClean="0">
                <a:solidFill>
                  <a:srgbClr val="CC0000"/>
                </a:solidFill>
              </a:rPr>
              <a:t>Интеграция с развитием речи</a:t>
            </a:r>
          </a:p>
        </p:txBody>
      </p:sp>
      <p:pic>
        <p:nvPicPr>
          <p:cNvPr id="352259" name="Picture 3" descr="ФОТО 15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>
          <a:xfrm>
            <a:off x="179388" y="1268413"/>
            <a:ext cx="4032250" cy="5256212"/>
          </a:xfrm>
          <a:noFill/>
        </p:spPr>
      </p:pic>
      <p:pic>
        <p:nvPicPr>
          <p:cNvPr id="352260" name="Picture 4" descr="ФОТО 1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>
          <a:xfrm>
            <a:off x="4932363" y="1268413"/>
            <a:ext cx="3956050" cy="5256212"/>
          </a:xfrm>
          <a:noFill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50825" y="5373688"/>
            <a:ext cx="360045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417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Активизация словаря детей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 rot="-10479087" flipH="1" flipV="1">
            <a:off x="5186363" y="4940300"/>
            <a:ext cx="3748087" cy="1439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Формирование грамматического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строя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76375" y="260350"/>
            <a:ext cx="626427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Виды дидактических игр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2060575"/>
            <a:ext cx="21605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Игры с предметами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92500" y="2060575"/>
            <a:ext cx="23749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Настольно-печатные</a:t>
            </a:r>
          </a:p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 игры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659563" y="2060575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Словесные игры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0825" y="3213100"/>
            <a:ext cx="10588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Игрушки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16013" y="4437063"/>
            <a:ext cx="14398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Природный </a:t>
            </a:r>
          </a:p>
          <a:p>
            <a:pPr algn="ctr"/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материал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27538" y="3141663"/>
            <a:ext cx="9144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Парные </a:t>
            </a:r>
          </a:p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картинки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067175" y="4437063"/>
            <a:ext cx="1079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Домино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555875" y="2997200"/>
            <a:ext cx="10080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Лото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867400" y="3068638"/>
            <a:ext cx="15113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Упражнения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443663" y="3573463"/>
            <a:ext cx="13462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</a:rPr>
              <a:t>Составь</a:t>
            </a:r>
          </a:p>
          <a:p>
            <a:pPr algn="ctr"/>
            <a:r>
              <a:rPr lang="ru-RU">
                <a:solidFill>
                  <a:srgbClr val="663300"/>
                </a:solidFill>
              </a:rPr>
              <a:t> рассказ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596188" y="4221163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</a:rPr>
              <a:t>Цепочка</a:t>
            </a:r>
          </a:p>
          <a:p>
            <a:pPr algn="ctr"/>
            <a:r>
              <a:rPr lang="ru-RU">
                <a:solidFill>
                  <a:srgbClr val="663300"/>
                </a:solidFill>
              </a:rPr>
              <a:t> слов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627313" y="3789363"/>
            <a:ext cx="1223962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Лабиринты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076825" y="3933825"/>
            <a:ext cx="8636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Кубики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203575" y="5373688"/>
            <a:ext cx="13684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Разрезные </a:t>
            </a:r>
          </a:p>
          <a:p>
            <a:pPr algn="ctr"/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картинки</a:t>
            </a:r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H="1">
            <a:off x="1331913" y="105251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4643438" y="10525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>
            <a:off x="6659563" y="1052513"/>
            <a:ext cx="10080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6877050" y="2708275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7524750" y="2708275"/>
            <a:ext cx="714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8316913" y="27082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1763713" y="26368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827088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>
            <a:off x="3059113" y="2708275"/>
            <a:ext cx="5762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3492500" y="2708275"/>
            <a:ext cx="4318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3779838" y="2708275"/>
            <a:ext cx="287337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211638" y="2708275"/>
            <a:ext cx="730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5508625" y="2708275"/>
            <a:ext cx="71438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859338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414337"/>
          </a:xfrm>
        </p:spPr>
        <p:txBody>
          <a:bodyPr anchor="ctr"/>
          <a:lstStyle/>
          <a:p>
            <a:pPr algn="ctr" eaLnBrk="1" hangingPunct="1"/>
            <a:r>
              <a:rPr lang="ru-RU" sz="3800" smtClean="0">
                <a:solidFill>
                  <a:srgbClr val="663300"/>
                </a:solidFill>
              </a:rPr>
              <a:t>Интеграция с математикой</a:t>
            </a:r>
          </a:p>
        </p:txBody>
      </p:sp>
      <p:pic>
        <p:nvPicPr>
          <p:cNvPr id="208903" name="Picture 7" descr="ФОТО 1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21628" t="10988" r="22220" b="61201"/>
          <a:stretch>
            <a:fillRect/>
          </a:stretch>
        </p:blipFill>
        <p:spPr>
          <a:xfrm>
            <a:off x="395288" y="1052513"/>
            <a:ext cx="4105275" cy="3744912"/>
          </a:xfrm>
          <a:noFill/>
        </p:spPr>
      </p:pic>
      <p:pic>
        <p:nvPicPr>
          <p:cNvPr id="208904" name="Picture 8" descr="ФОТО 1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5588" t="51703" r="55307" b="4813"/>
          <a:stretch>
            <a:fillRect/>
          </a:stretch>
        </p:blipFill>
        <p:spPr>
          <a:xfrm>
            <a:off x="5076825" y="1052513"/>
            <a:ext cx="3671888" cy="5472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51050" y="1700213"/>
            <a:ext cx="144463" cy="73025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368643" name="Picture 3" descr="ФОТО 1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696" t="60417" r="8504" b="1781"/>
          <a:stretch>
            <a:fillRect/>
          </a:stretch>
        </p:blipFill>
        <p:spPr>
          <a:xfrm>
            <a:off x="539552" y="332656"/>
            <a:ext cx="4968552" cy="3196357"/>
          </a:xfrm>
          <a:noFill/>
        </p:spPr>
      </p:pic>
      <p:pic>
        <p:nvPicPr>
          <p:cNvPr id="35845" name="Picture 5" descr="C:\Users\User\Desktop\фото детей\IMG_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608512" cy="318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758825"/>
          </a:xfrm>
        </p:spPr>
        <p:txBody>
          <a:bodyPr anchor="ctr"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Диагностики</a:t>
            </a:r>
          </a:p>
        </p:txBody>
      </p:sp>
      <p:sp>
        <p:nvSpPr>
          <p:cNvPr id="36867" name="Rectangle 7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125538"/>
            <a:ext cx="85217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900" smtClean="0">
                <a:solidFill>
                  <a:srgbClr val="663300"/>
                </a:solidFill>
              </a:rPr>
              <a:t>«Лабиринт» - </a:t>
            </a:r>
            <a:r>
              <a:rPr lang="ru-RU" sz="3400" smtClean="0">
                <a:solidFill>
                  <a:srgbClr val="663300"/>
                </a:solidFill>
              </a:rPr>
              <a:t>модифицированная методика Р.С. Немова для оценивания наглядно-действенного мышления для детей 4-5 лет.</a:t>
            </a:r>
          </a:p>
          <a:p>
            <a:pPr eaLnBrk="1" hangingPunct="1">
              <a:lnSpc>
                <a:spcPct val="90000"/>
              </a:lnSpc>
            </a:pPr>
            <a:r>
              <a:rPr lang="ru-RU" sz="3900" smtClean="0">
                <a:solidFill>
                  <a:srgbClr val="663300"/>
                </a:solidFill>
              </a:rPr>
              <a:t>«Нелепицы»</a:t>
            </a:r>
            <a:r>
              <a:rPr lang="ru-RU" smtClean="0">
                <a:solidFill>
                  <a:srgbClr val="663300"/>
                </a:solidFill>
              </a:rPr>
              <a:t> - </a:t>
            </a:r>
            <a:r>
              <a:rPr lang="ru-RU" sz="3400" smtClean="0">
                <a:solidFill>
                  <a:srgbClr val="663300"/>
                </a:solidFill>
              </a:rPr>
              <a:t>методика для оценки образно-логического мышления Р.С. Немова для детей 5-6 лет.</a:t>
            </a:r>
          </a:p>
          <a:p>
            <a:pPr eaLnBrk="1" hangingPunct="1">
              <a:lnSpc>
                <a:spcPct val="90000"/>
              </a:lnSpc>
            </a:pPr>
            <a:r>
              <a:rPr lang="ru-RU" sz="3900" smtClean="0">
                <a:solidFill>
                  <a:srgbClr val="663300"/>
                </a:solidFill>
              </a:rPr>
              <a:t>Тест Э.Ф. Замбицявичене</a:t>
            </a:r>
            <a:r>
              <a:rPr lang="ru-RU" smtClean="0">
                <a:solidFill>
                  <a:srgbClr val="663300"/>
                </a:solidFill>
              </a:rPr>
              <a:t> – </a:t>
            </a:r>
            <a:r>
              <a:rPr lang="ru-RU" sz="3400" smtClean="0">
                <a:solidFill>
                  <a:srgbClr val="663300"/>
                </a:solidFill>
              </a:rPr>
              <a:t>для оценки словесно-логического мышления детей 6-7 лет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algn="ctr" eaLnBrk="1" hangingPunct="1"/>
            <a:r>
              <a:rPr lang="ru-RU" sz="2900" smtClean="0">
                <a:solidFill>
                  <a:srgbClr val="CC0000"/>
                </a:solidFill>
              </a:rPr>
              <a:t>Развитие мыслительных операций у детей группы</a:t>
            </a:r>
            <a:br>
              <a:rPr lang="ru-RU" sz="2900" smtClean="0">
                <a:solidFill>
                  <a:srgbClr val="CC0000"/>
                </a:solidFill>
              </a:rPr>
            </a:br>
            <a:endParaRPr lang="ru-RU" sz="2900" smtClean="0">
              <a:solidFill>
                <a:srgbClr val="CC0000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4767263" y="1176338"/>
          <a:ext cx="3937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01625" y="1247775"/>
          <a:ext cx="3937000" cy="38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188913"/>
            <a:ext cx="8291512" cy="1079500"/>
          </a:xfrm>
        </p:spPr>
        <p:txBody>
          <a:bodyPr anchor="ctr"/>
          <a:lstStyle/>
          <a:p>
            <a:pPr algn="ctr" eaLnBrk="1" hangingPunct="1"/>
            <a:r>
              <a:rPr lang="ru-RU" sz="2500" b="1" smtClean="0">
                <a:solidFill>
                  <a:srgbClr val="CC0000"/>
                </a:solidFill>
              </a:rPr>
              <a:t>Средний показатель повышения уровня развития мыслительных операций у детей 5-6 лет за три года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46088" y="1966913"/>
          <a:ext cx="8323262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Grp="1" noRot="1" noChangeArrowheads="1"/>
          </p:cNvSpPr>
          <p:nvPr>
            <p:ph type="title" sz="quarter" idx="4294967295"/>
          </p:nvPr>
        </p:nvSpPr>
        <p:spPr>
          <a:xfrm flipV="1">
            <a:off x="1527175" y="1212850"/>
            <a:ext cx="282575" cy="57150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155662" name="Picture 14" descr="ФОТО 16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549275"/>
            <a:ext cx="3241675" cy="5616575"/>
          </a:xfrm>
          <a:noFill/>
        </p:spPr>
      </p:pic>
      <p:pic>
        <p:nvPicPr>
          <p:cNvPr id="155663" name="Picture 15" descr="ФОТО 16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908050"/>
            <a:ext cx="2259012" cy="2189163"/>
          </a:xfrm>
          <a:noFill/>
        </p:spPr>
      </p:pic>
      <p:pic>
        <p:nvPicPr>
          <p:cNvPr id="155664" name="Picture 16" descr="ФОТО 16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5" y="981075"/>
            <a:ext cx="2697163" cy="2189163"/>
          </a:xfrm>
          <a:noFill/>
        </p:spPr>
      </p:pic>
      <p:pic>
        <p:nvPicPr>
          <p:cNvPr id="155667" name="Picture 19" descr="ФОТО 17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40200" y="3933825"/>
            <a:ext cx="4248150" cy="208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1527175" y="1036638"/>
            <a:ext cx="1555750" cy="57150"/>
          </a:xfrm>
        </p:spPr>
        <p:txBody>
          <a:bodyPr anchor="ctr"/>
          <a:lstStyle/>
          <a:p>
            <a:pPr eaLnBrk="1" hangingPunct="1"/>
            <a:endParaRPr lang="ru-RU" sz="3800" smtClean="0"/>
          </a:p>
        </p:txBody>
      </p:sp>
      <p:pic>
        <p:nvPicPr>
          <p:cNvPr id="381955" name="Picture 3" descr="ФОТО 1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8597" t="40408" r="57321" b="9494"/>
          <a:stretch>
            <a:fillRect/>
          </a:stretch>
        </p:blipFill>
        <p:spPr>
          <a:xfrm>
            <a:off x="0" y="0"/>
            <a:ext cx="3086100" cy="3573463"/>
          </a:xfrm>
          <a:noFill/>
        </p:spPr>
      </p:pic>
      <p:pic>
        <p:nvPicPr>
          <p:cNvPr id="381956" name="Picture 4" descr="ФОТО 1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24887" t="11711" r="25685" b="63272"/>
          <a:stretch>
            <a:fillRect/>
          </a:stretch>
        </p:blipFill>
        <p:spPr>
          <a:xfrm>
            <a:off x="2195513" y="3551238"/>
            <a:ext cx="4968875" cy="3059112"/>
          </a:xfrm>
          <a:noFill/>
        </p:spPr>
      </p:pic>
      <p:pic>
        <p:nvPicPr>
          <p:cNvPr id="381957" name="Picture 5" descr="ФОТО 13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18846" t="3300" r="23096" b="41190"/>
          <a:stretch>
            <a:fillRect/>
          </a:stretch>
        </p:blipFill>
        <p:spPr>
          <a:xfrm rot="930710">
            <a:off x="5867400" y="404813"/>
            <a:ext cx="2652713" cy="3671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641350"/>
          </a:xfrm>
        </p:spPr>
        <p:txBody>
          <a:bodyPr anchor="ctr"/>
          <a:lstStyle/>
          <a:p>
            <a:pPr algn="ctr" eaLnBrk="1" hangingPunct="1"/>
            <a:r>
              <a:rPr lang="ru-RU" sz="4400" b="1" smtClean="0">
                <a:solidFill>
                  <a:srgbClr val="CC0000"/>
                </a:solidFill>
              </a:rPr>
              <a:t>Мои достижения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125538"/>
            <a:ext cx="8450262" cy="48244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3300"/>
                </a:solidFill>
              </a:rPr>
              <a:t>Создана система дидактических игр.</a:t>
            </a:r>
          </a:p>
          <a:p>
            <a:pPr eaLnBrk="1" hangingPunct="1"/>
            <a:r>
              <a:rPr lang="ru-RU" sz="3600" smtClean="0">
                <a:solidFill>
                  <a:srgbClr val="663300"/>
                </a:solidFill>
              </a:rPr>
              <a:t>Организована кружковая  работа.</a:t>
            </a:r>
          </a:p>
          <a:p>
            <a:pPr eaLnBrk="1" hangingPunct="1"/>
            <a:r>
              <a:rPr lang="ru-RU" sz="3600" smtClean="0">
                <a:solidFill>
                  <a:srgbClr val="663300"/>
                </a:solidFill>
              </a:rPr>
              <a:t>Разработана рабочая программа.</a:t>
            </a:r>
          </a:p>
          <a:p>
            <a:pPr eaLnBrk="1" hangingPunct="1"/>
            <a:r>
              <a:rPr lang="ru-RU" sz="3600" smtClean="0">
                <a:solidFill>
                  <a:srgbClr val="663300"/>
                </a:solidFill>
              </a:rPr>
              <a:t>Повысился уровень развития мыслительных операций у детей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4813"/>
            <a:ext cx="7772400" cy="1295400"/>
          </a:xfrm>
        </p:spPr>
        <p:txBody>
          <a:bodyPr/>
          <a:lstStyle/>
          <a:p>
            <a:pPr eaLnBrk="1" hangingPunct="1"/>
            <a:r>
              <a:rPr lang="ru-RU" sz="6300" smtClean="0">
                <a:solidFill>
                  <a:srgbClr val="CC0000"/>
                </a:solidFill>
              </a:rPr>
              <a:t>ПРОБЛЕМА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2133600"/>
            <a:ext cx="7921625" cy="3959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663300"/>
                </a:solidFill>
              </a:rPr>
              <a:t>Отсутствие  системы дидактических игр по развитию мыслительных операций у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1038" y="406400"/>
            <a:ext cx="7627937" cy="857250"/>
          </a:xfrm>
        </p:spPr>
        <p:txBody>
          <a:bodyPr/>
          <a:lstStyle/>
          <a:p>
            <a:pPr eaLnBrk="1" hangingPunct="1"/>
            <a:r>
              <a:rPr lang="ru-RU" sz="6300" smtClean="0">
                <a:solidFill>
                  <a:srgbClr val="CC0000"/>
                </a:solidFill>
              </a:rPr>
              <a:t>Ц Е Л Ь:</a:t>
            </a:r>
            <a:r>
              <a:rPr lang="ru-RU" sz="6300" smtClean="0"/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484313"/>
            <a:ext cx="8064500" cy="49688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800" smtClean="0">
                <a:solidFill>
                  <a:srgbClr val="663300"/>
                </a:solidFill>
              </a:rPr>
              <a:t>Развить мыслительные операции у детей дошкольного возраста через  использование системы дидактических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487362"/>
          </a:xfrm>
        </p:spPr>
        <p:txBody>
          <a:bodyPr anchor="ctr"/>
          <a:lstStyle/>
          <a:p>
            <a:pPr algn="ctr" eaLnBrk="1" hangingPunct="1"/>
            <a:r>
              <a:rPr lang="ru-RU" sz="3800" smtClean="0">
                <a:solidFill>
                  <a:srgbClr val="CC0000"/>
                </a:solidFill>
              </a:rPr>
              <a:t>Задачи </a:t>
            </a:r>
          </a:p>
        </p:txBody>
      </p:sp>
      <p:sp>
        <p:nvSpPr>
          <p:cNvPr id="10243" name="Rectangle 7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125538"/>
            <a:ext cx="8496300" cy="496728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Изучить теоретические основы о дидактической игре.</a:t>
            </a:r>
          </a:p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Создать систему дидактических игр для развития мыслительных операций у дошкольников.</a:t>
            </a:r>
          </a:p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Составить план работы кружка.</a:t>
            </a:r>
          </a:p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Разработать рабочую программу для подготовительной группы.</a:t>
            </a:r>
          </a:p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Развивать у детей умение анализировать, сравнивать предметы, выделять существенные и несущественные признаки.</a:t>
            </a:r>
          </a:p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Развивать у детей умение обобщать предметы на основе общих признаков и обозначать их обобщающим понятием, классифицировать</a:t>
            </a:r>
          </a:p>
          <a:p>
            <a:pPr eaLnBrk="1" hangingPunct="1"/>
            <a:r>
              <a:rPr lang="ru-RU" sz="2000" smtClean="0">
                <a:solidFill>
                  <a:srgbClr val="663300"/>
                </a:solidFill>
              </a:rPr>
              <a:t>Развивать у детей умение выявлять закономерности, следственные связи.</a:t>
            </a:r>
          </a:p>
          <a:p>
            <a:pPr eaLnBrk="1" hangingPunct="1"/>
            <a:endParaRPr lang="ru-RU" sz="200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7813"/>
            <a:ext cx="8229600" cy="641350"/>
          </a:xfrm>
        </p:spPr>
        <p:txBody>
          <a:bodyPr anchor="ctr"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Ожидаемый результат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125538"/>
            <a:ext cx="837723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</a:rPr>
              <a:t>Создание системы дидактических игр.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</a:rPr>
              <a:t>Организация кружковой  работы.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</a:rPr>
              <a:t> Создание рабочей программы.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</a:rPr>
              <a:t>Ребёнок владеет операциями анализа, синтеза – выделяет существенные и несущественные признаки предмета.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</a:rPr>
              <a:t>Объединяет предметы на основе общих признаков и обозначает их обобщающим понятием, классифицирует.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</a:rPr>
              <a:t>Умеет выявлять закономерности, следственные связи. Делать умозаключения.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288" y="981075"/>
            <a:ext cx="23034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  <a:p>
            <a:pPr algn="ctr"/>
            <a:r>
              <a:rPr lang="ru-RU" sz="1600" b="1"/>
              <a:t>Младший дошкольный</a:t>
            </a:r>
          </a:p>
          <a:p>
            <a:pPr algn="ctr"/>
            <a:r>
              <a:rPr lang="ru-RU" sz="1600" b="1"/>
              <a:t> возраст </a:t>
            </a:r>
          </a:p>
          <a:p>
            <a:pPr algn="ctr"/>
            <a:endParaRPr lang="ru-RU" sz="1600" b="1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23850" y="2781300"/>
            <a:ext cx="23034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Средний дошкольный </a:t>
            </a:r>
          </a:p>
          <a:p>
            <a:pPr algn="ctr"/>
            <a:r>
              <a:rPr lang="ru-RU" sz="1600" b="1"/>
              <a:t>возраст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23850" y="4868863"/>
            <a:ext cx="23034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Старший дошкольный </a:t>
            </a:r>
          </a:p>
          <a:p>
            <a:pPr algn="ctr"/>
            <a:r>
              <a:rPr lang="ru-RU" sz="1600" b="1"/>
              <a:t>возраст</a:t>
            </a:r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6443663" y="620713"/>
            <a:ext cx="2232025" cy="143986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наглядно-</a:t>
            </a:r>
          </a:p>
          <a:p>
            <a:pPr algn="ctr"/>
            <a:r>
              <a:rPr lang="ru-RU"/>
              <a:t>действенное</a:t>
            </a:r>
          </a:p>
          <a:p>
            <a:pPr algn="ctr"/>
            <a:r>
              <a:rPr lang="ru-RU"/>
              <a:t> мышление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6443663" y="2636838"/>
            <a:ext cx="2305050" cy="143986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наглядно-</a:t>
            </a:r>
          </a:p>
          <a:p>
            <a:pPr algn="ctr"/>
            <a:r>
              <a:rPr lang="ru-RU" sz="1600"/>
              <a:t>действенное, </a:t>
            </a:r>
          </a:p>
          <a:p>
            <a:pPr algn="ctr"/>
            <a:r>
              <a:rPr lang="ru-RU" sz="1600"/>
              <a:t>наглядно-образное </a:t>
            </a:r>
          </a:p>
          <a:p>
            <a:pPr algn="ctr"/>
            <a:r>
              <a:rPr lang="ru-RU" sz="1600"/>
              <a:t>мышление</a:t>
            </a:r>
          </a:p>
          <a:p>
            <a:pPr algn="ctr"/>
            <a:endParaRPr lang="ru-RU" sz="1600"/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6300788" y="4652963"/>
            <a:ext cx="2376487" cy="15113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наглядно-</a:t>
            </a:r>
          </a:p>
          <a:p>
            <a:pPr algn="ctr"/>
            <a:r>
              <a:rPr lang="ru-RU" sz="1600"/>
              <a:t>действенное, </a:t>
            </a:r>
          </a:p>
          <a:p>
            <a:pPr algn="ctr"/>
            <a:r>
              <a:rPr lang="ru-RU" sz="1600"/>
              <a:t>наглядно-образное, </a:t>
            </a:r>
          </a:p>
          <a:p>
            <a:pPr algn="ctr"/>
            <a:r>
              <a:rPr lang="ru-RU" sz="1600"/>
              <a:t> словесно-логическое</a:t>
            </a:r>
          </a:p>
          <a:p>
            <a:pPr algn="ctr"/>
            <a:r>
              <a:rPr lang="ru-RU" sz="1600"/>
              <a:t> мышление</a:t>
            </a:r>
          </a:p>
        </p:txBody>
      </p:sp>
      <p:sp>
        <p:nvSpPr>
          <p:cNvPr id="12296" name="AutoShape 16"/>
          <p:cNvSpPr>
            <a:spLocks noChangeArrowheads="1"/>
          </p:cNvSpPr>
          <p:nvPr/>
        </p:nvSpPr>
        <p:spPr bwMode="auto">
          <a:xfrm>
            <a:off x="3708400" y="836613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Мозаика, простые</a:t>
            </a:r>
          </a:p>
          <a:p>
            <a:pPr algn="ctr"/>
            <a:r>
              <a:rPr lang="ru-RU" sz="1600"/>
              <a:t> настольные игры</a:t>
            </a:r>
          </a:p>
        </p:txBody>
      </p:sp>
      <p:sp>
        <p:nvSpPr>
          <p:cNvPr id="12297" name="AutoShape 18"/>
          <p:cNvSpPr>
            <a:spLocks noChangeArrowheads="1"/>
          </p:cNvSpPr>
          <p:nvPr/>
        </p:nvSpPr>
        <p:spPr bwMode="auto">
          <a:xfrm>
            <a:off x="3635375" y="188913"/>
            <a:ext cx="2303463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Народная</a:t>
            </a:r>
          </a:p>
          <a:p>
            <a:pPr algn="ctr"/>
            <a:r>
              <a:rPr lang="ru-RU" sz="1600"/>
              <a:t> дидактическая игрушка</a:t>
            </a:r>
          </a:p>
        </p:txBody>
      </p:sp>
      <p:sp>
        <p:nvSpPr>
          <p:cNvPr id="12298" name="AutoShape 19"/>
          <p:cNvSpPr>
            <a:spLocks noChangeArrowheads="1"/>
          </p:cNvSpPr>
          <p:nvPr/>
        </p:nvSpPr>
        <p:spPr bwMode="auto">
          <a:xfrm>
            <a:off x="3708400" y="1557338"/>
            <a:ext cx="2232025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Сюжетные</a:t>
            </a:r>
          </a:p>
          <a:p>
            <a:pPr algn="ctr"/>
            <a:r>
              <a:rPr lang="ru-RU" sz="1600"/>
              <a:t> дидактические игры</a:t>
            </a:r>
          </a:p>
        </p:txBody>
      </p:sp>
      <p:sp>
        <p:nvSpPr>
          <p:cNvPr id="12299" name="AutoShape 24"/>
          <p:cNvSpPr>
            <a:spLocks noChangeArrowheads="1"/>
          </p:cNvSpPr>
          <p:nvPr/>
        </p:nvSpPr>
        <p:spPr bwMode="auto">
          <a:xfrm>
            <a:off x="3635375" y="2420938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Усложнённые настольно-</a:t>
            </a:r>
          </a:p>
          <a:p>
            <a:pPr algn="ctr"/>
            <a:r>
              <a:rPr lang="ru-RU" sz="1600"/>
              <a:t> печатные игры</a:t>
            </a:r>
          </a:p>
          <a:p>
            <a:pPr algn="ctr"/>
            <a:endParaRPr lang="ru-RU"/>
          </a:p>
        </p:txBody>
      </p:sp>
      <p:sp>
        <p:nvSpPr>
          <p:cNvPr id="12300" name="AutoShape 25"/>
          <p:cNvSpPr>
            <a:spLocks noChangeArrowheads="1"/>
          </p:cNvSpPr>
          <p:nvPr/>
        </p:nvSpPr>
        <p:spPr bwMode="auto">
          <a:xfrm>
            <a:off x="3635375" y="3141663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Простые словесные</a:t>
            </a:r>
          </a:p>
          <a:p>
            <a:pPr algn="ctr"/>
            <a:r>
              <a:rPr lang="ru-RU" sz="1600"/>
              <a:t> игры</a:t>
            </a:r>
          </a:p>
          <a:p>
            <a:pPr algn="ctr"/>
            <a:endParaRPr lang="ru-RU" sz="1600"/>
          </a:p>
        </p:txBody>
      </p:sp>
      <p:sp>
        <p:nvSpPr>
          <p:cNvPr id="12301" name="AutoShape 26"/>
          <p:cNvSpPr>
            <a:spLocks noChangeArrowheads="1"/>
          </p:cNvSpPr>
          <p:nvPr/>
        </p:nvSpPr>
        <p:spPr bwMode="auto">
          <a:xfrm>
            <a:off x="3563938" y="4076700"/>
            <a:ext cx="2376487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Самые сложные </a:t>
            </a:r>
          </a:p>
          <a:p>
            <a:pPr algn="ctr"/>
            <a:r>
              <a:rPr lang="ru-RU" sz="1600"/>
              <a:t> варианты настольно-</a:t>
            </a:r>
          </a:p>
          <a:p>
            <a:pPr algn="ctr"/>
            <a:r>
              <a:rPr lang="ru-RU" sz="1600"/>
              <a:t> печатных игр</a:t>
            </a:r>
          </a:p>
          <a:p>
            <a:pPr algn="ctr"/>
            <a:endParaRPr lang="ru-RU" sz="1600"/>
          </a:p>
        </p:txBody>
      </p:sp>
      <p:sp>
        <p:nvSpPr>
          <p:cNvPr id="12302" name="AutoShape 28"/>
          <p:cNvSpPr>
            <a:spLocks noChangeArrowheads="1"/>
          </p:cNvSpPr>
          <p:nvPr/>
        </p:nvSpPr>
        <p:spPr bwMode="auto">
          <a:xfrm>
            <a:off x="3563938" y="4868863"/>
            <a:ext cx="2376487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Изготовление настольно-</a:t>
            </a:r>
          </a:p>
          <a:p>
            <a:pPr algn="ctr"/>
            <a:r>
              <a:rPr lang="ru-RU" sz="1600"/>
              <a:t> печатных игр</a:t>
            </a:r>
          </a:p>
          <a:p>
            <a:pPr algn="ctr"/>
            <a:endParaRPr lang="ru-RU"/>
          </a:p>
        </p:txBody>
      </p:sp>
      <p:sp>
        <p:nvSpPr>
          <p:cNvPr id="12303" name="AutoShape 29"/>
          <p:cNvSpPr>
            <a:spLocks noChangeArrowheads="1"/>
          </p:cNvSpPr>
          <p:nvPr/>
        </p:nvSpPr>
        <p:spPr bwMode="auto">
          <a:xfrm>
            <a:off x="3563938" y="5589588"/>
            <a:ext cx="2376487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Сложные варианты</a:t>
            </a:r>
          </a:p>
          <a:p>
            <a:pPr algn="ctr"/>
            <a:r>
              <a:rPr lang="ru-RU" sz="1600"/>
              <a:t> словесных игр</a:t>
            </a:r>
          </a:p>
          <a:p>
            <a:pPr algn="ctr"/>
            <a:endParaRPr lang="ru-RU" sz="1600"/>
          </a:p>
        </p:txBody>
      </p:sp>
      <p:sp>
        <p:nvSpPr>
          <p:cNvPr id="12304" name="Line 32"/>
          <p:cNvSpPr>
            <a:spLocks noChangeShapeType="1"/>
          </p:cNvSpPr>
          <p:nvPr/>
        </p:nvSpPr>
        <p:spPr bwMode="auto">
          <a:xfrm>
            <a:off x="3492500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47"/>
          <p:cNvSpPr>
            <a:spLocks noChangeShapeType="1"/>
          </p:cNvSpPr>
          <p:nvPr/>
        </p:nvSpPr>
        <p:spPr bwMode="auto">
          <a:xfrm>
            <a:off x="5940425" y="1125538"/>
            <a:ext cx="5032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48"/>
          <p:cNvSpPr>
            <a:spLocks noChangeShapeType="1"/>
          </p:cNvSpPr>
          <p:nvPr/>
        </p:nvSpPr>
        <p:spPr bwMode="auto">
          <a:xfrm flipV="1">
            <a:off x="5940425" y="1557338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49"/>
          <p:cNvSpPr>
            <a:spLocks noChangeShapeType="1"/>
          </p:cNvSpPr>
          <p:nvPr/>
        </p:nvSpPr>
        <p:spPr bwMode="auto">
          <a:xfrm>
            <a:off x="6011863" y="28527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50"/>
          <p:cNvSpPr>
            <a:spLocks noChangeShapeType="1"/>
          </p:cNvSpPr>
          <p:nvPr/>
        </p:nvSpPr>
        <p:spPr bwMode="auto">
          <a:xfrm flipV="1">
            <a:off x="6011863" y="3500438"/>
            <a:ext cx="4318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52"/>
          <p:cNvSpPr>
            <a:spLocks noChangeShapeType="1"/>
          </p:cNvSpPr>
          <p:nvPr/>
        </p:nvSpPr>
        <p:spPr bwMode="auto">
          <a:xfrm>
            <a:off x="5940425" y="5157788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53"/>
          <p:cNvSpPr>
            <a:spLocks noChangeShapeType="1"/>
          </p:cNvSpPr>
          <p:nvPr/>
        </p:nvSpPr>
        <p:spPr bwMode="auto">
          <a:xfrm flipV="1">
            <a:off x="5867400" y="5661025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54"/>
          <p:cNvSpPr>
            <a:spLocks noChangeShapeType="1"/>
          </p:cNvSpPr>
          <p:nvPr/>
        </p:nvSpPr>
        <p:spPr bwMode="auto">
          <a:xfrm>
            <a:off x="3348038" y="40481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55"/>
          <p:cNvSpPr>
            <a:spLocks noChangeShapeType="1"/>
          </p:cNvSpPr>
          <p:nvPr/>
        </p:nvSpPr>
        <p:spPr bwMode="auto">
          <a:xfrm>
            <a:off x="3348038" y="4048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56"/>
          <p:cNvSpPr>
            <a:spLocks noChangeShapeType="1"/>
          </p:cNvSpPr>
          <p:nvPr/>
        </p:nvSpPr>
        <p:spPr bwMode="auto">
          <a:xfrm>
            <a:off x="2700338" y="1268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57"/>
          <p:cNvSpPr>
            <a:spLocks noChangeShapeType="1"/>
          </p:cNvSpPr>
          <p:nvPr/>
        </p:nvSpPr>
        <p:spPr bwMode="auto">
          <a:xfrm>
            <a:off x="3348038" y="1125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Line 58"/>
          <p:cNvSpPr>
            <a:spLocks noChangeShapeType="1"/>
          </p:cNvSpPr>
          <p:nvPr/>
        </p:nvSpPr>
        <p:spPr bwMode="auto">
          <a:xfrm>
            <a:off x="3348038" y="19161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6" name="Line 59"/>
          <p:cNvSpPr>
            <a:spLocks noChangeShapeType="1"/>
          </p:cNvSpPr>
          <p:nvPr/>
        </p:nvSpPr>
        <p:spPr bwMode="auto">
          <a:xfrm>
            <a:off x="334803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7" name="Line 60"/>
          <p:cNvSpPr>
            <a:spLocks noChangeShapeType="1"/>
          </p:cNvSpPr>
          <p:nvPr/>
        </p:nvSpPr>
        <p:spPr bwMode="auto">
          <a:xfrm>
            <a:off x="2627313" y="30686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8" name="Line 61"/>
          <p:cNvSpPr>
            <a:spLocks noChangeShapeType="1"/>
          </p:cNvSpPr>
          <p:nvPr/>
        </p:nvSpPr>
        <p:spPr bwMode="auto">
          <a:xfrm>
            <a:off x="3348038" y="27082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9" name="Line 62"/>
          <p:cNvSpPr>
            <a:spLocks noChangeShapeType="1"/>
          </p:cNvSpPr>
          <p:nvPr/>
        </p:nvSpPr>
        <p:spPr bwMode="auto">
          <a:xfrm>
            <a:off x="3348038" y="35004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0" name="Line 63"/>
          <p:cNvSpPr>
            <a:spLocks noChangeShapeType="1"/>
          </p:cNvSpPr>
          <p:nvPr/>
        </p:nvSpPr>
        <p:spPr bwMode="auto">
          <a:xfrm>
            <a:off x="3348038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Line 64"/>
          <p:cNvSpPr>
            <a:spLocks noChangeShapeType="1"/>
          </p:cNvSpPr>
          <p:nvPr/>
        </p:nvSpPr>
        <p:spPr bwMode="auto">
          <a:xfrm>
            <a:off x="2627313" y="51577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2" name="Line 65"/>
          <p:cNvSpPr>
            <a:spLocks noChangeShapeType="1"/>
          </p:cNvSpPr>
          <p:nvPr/>
        </p:nvSpPr>
        <p:spPr bwMode="auto">
          <a:xfrm>
            <a:off x="3348038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Line 66"/>
          <p:cNvSpPr>
            <a:spLocks noChangeShapeType="1"/>
          </p:cNvSpPr>
          <p:nvPr/>
        </p:nvSpPr>
        <p:spPr bwMode="auto">
          <a:xfrm>
            <a:off x="3348038" y="5084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Line 67"/>
          <p:cNvSpPr>
            <a:spLocks noChangeShapeType="1"/>
          </p:cNvSpPr>
          <p:nvPr/>
        </p:nvSpPr>
        <p:spPr bwMode="auto">
          <a:xfrm>
            <a:off x="3348038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5" name="Line 68"/>
          <p:cNvSpPr>
            <a:spLocks noChangeShapeType="1"/>
          </p:cNvSpPr>
          <p:nvPr/>
        </p:nvSpPr>
        <p:spPr bwMode="auto">
          <a:xfrm>
            <a:off x="5940425" y="4508500"/>
            <a:ext cx="5032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</a:rPr>
              <a:t>Принципы систематизации игр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1700213"/>
            <a:ext cx="8856663" cy="4537075"/>
          </a:xfrm>
        </p:spPr>
        <p:txBody>
          <a:bodyPr/>
          <a:lstStyle/>
          <a:p>
            <a:pPr eaLnBrk="1" hangingPunct="1"/>
            <a:r>
              <a:rPr lang="ru-RU" sz="4300" b="1" smtClean="0">
                <a:solidFill>
                  <a:srgbClr val="663300"/>
                </a:solidFill>
              </a:rPr>
              <a:t>Соответствие возрастным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300" b="1" smtClean="0">
                <a:solidFill>
                  <a:srgbClr val="663300"/>
                </a:solidFill>
              </a:rPr>
              <a:t>  особенностям </a:t>
            </a:r>
          </a:p>
          <a:p>
            <a:pPr eaLnBrk="1" hangingPunct="1"/>
            <a:r>
              <a:rPr lang="ru-RU" sz="4300" b="1" smtClean="0">
                <a:solidFill>
                  <a:srgbClr val="663300"/>
                </a:solidFill>
              </a:rPr>
              <a:t>От простого к сложному</a:t>
            </a:r>
          </a:p>
          <a:p>
            <a:pPr eaLnBrk="1" hangingPunct="1"/>
            <a:r>
              <a:rPr lang="ru-RU" sz="4300" b="1" smtClean="0">
                <a:solidFill>
                  <a:srgbClr val="663300"/>
                </a:solidFill>
              </a:rPr>
              <a:t>Соответствие программным требованиям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1632</TotalTime>
  <Words>581</Words>
  <Application>Microsoft Office PowerPoint</Application>
  <PresentationFormat>Экран (4:3)</PresentationFormat>
  <Paragraphs>181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Край</vt:lpstr>
      <vt:lpstr>РАЗВИТИЕ МЫСЛИТЕЛЬНЫХ ОПЕРАЦИЙ У ДОШКОЛЬНИКОВ  ЧЕРЕЗ СИСТЕМАТИЗАЦИЮ ДИДАКТИЧЕСКИХ ИГР</vt:lpstr>
      <vt:lpstr>Развитие мыслительных операций у детей младшего дошкольного возраста (3-4 года)</vt:lpstr>
      <vt:lpstr>Слайд 3</vt:lpstr>
      <vt:lpstr>ПРОБЛЕМА</vt:lpstr>
      <vt:lpstr>Ц Е Л Ь: </vt:lpstr>
      <vt:lpstr>Задачи </vt:lpstr>
      <vt:lpstr>Ожидаемый результат</vt:lpstr>
      <vt:lpstr>Слайд 8</vt:lpstr>
      <vt:lpstr>Принципы систематизации игр</vt:lpstr>
      <vt:lpstr>Слайд 10</vt:lpstr>
      <vt:lpstr>Слайд 11</vt:lpstr>
      <vt:lpstr>Слайд 12</vt:lpstr>
      <vt:lpstr>Слайд 13</vt:lpstr>
      <vt:lpstr>Усложнение игр</vt:lpstr>
      <vt:lpstr>Слайд 15</vt:lpstr>
      <vt:lpstr> «Что изменилось»</vt:lpstr>
      <vt:lpstr>Найди 5 отличий</vt:lpstr>
      <vt:lpstr>Найди 10 отличий</vt:lpstr>
      <vt:lpstr>Слайд 19</vt:lpstr>
      <vt:lpstr>Слайд 20</vt:lpstr>
      <vt:lpstr>Этапы игры</vt:lpstr>
      <vt:lpstr>Роль педагога</vt:lpstr>
      <vt:lpstr>Слайд 23</vt:lpstr>
      <vt:lpstr>Слайд 24</vt:lpstr>
      <vt:lpstr>Интеграция с познанием окружающего мира</vt:lpstr>
      <vt:lpstr>Слайд 26</vt:lpstr>
      <vt:lpstr>Интеграция с экологией</vt:lpstr>
      <vt:lpstr>Слайд 28</vt:lpstr>
      <vt:lpstr>Интеграция с развитием речи</vt:lpstr>
      <vt:lpstr>Интеграция с математикой</vt:lpstr>
      <vt:lpstr>Слайд 31</vt:lpstr>
      <vt:lpstr>Диагностики</vt:lpstr>
      <vt:lpstr>Развитие мыслительных операций у детей группы </vt:lpstr>
      <vt:lpstr>Средний показатель повышения уровня развития мыслительных операций у детей 5-6 лет за три года</vt:lpstr>
      <vt:lpstr>Слайд 35</vt:lpstr>
      <vt:lpstr>Слайд 36</vt:lpstr>
      <vt:lpstr>Мои достижения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МЫСЛИТЕЛЬНЫХ ОПЕРАЦИЙ  У ДОШКОЛЬНИКОВ  ЧЕРЕЗ СИСТЕМУ ДИДАКТИЧЕСКИХ ИГР</dc:title>
  <dc:creator>Селезнева</dc:creator>
  <cp:lastModifiedBy>User</cp:lastModifiedBy>
  <cp:revision>80</cp:revision>
  <dcterms:created xsi:type="dcterms:W3CDTF">2010-01-05T06:22:42Z</dcterms:created>
  <dcterms:modified xsi:type="dcterms:W3CDTF">2013-10-13T17:42:31Z</dcterms:modified>
</cp:coreProperties>
</file>