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0" r:id="rId4"/>
    <p:sldId id="261" r:id="rId5"/>
    <p:sldId id="264" r:id="rId6"/>
    <p:sldId id="258" r:id="rId7"/>
    <p:sldId id="259" r:id="rId8"/>
    <p:sldId id="262" r:id="rId9"/>
    <p:sldId id="263" r:id="rId10"/>
    <p:sldId id="265" r:id="rId11"/>
    <p:sldId id="266" r:id="rId12"/>
    <p:sldId id="267" r:id="rId13"/>
    <p:sldId id="268" r:id="rId14"/>
    <p:sldId id="272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BD700-326F-4AEF-A2FF-B9E420F1899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7759-6D67-4B3A-B37F-FFCFE946E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BD700-326F-4AEF-A2FF-B9E420F1899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7759-6D67-4B3A-B37F-FFCFE946E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BD700-326F-4AEF-A2FF-B9E420F1899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7759-6D67-4B3A-B37F-FFCFE946E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BD700-326F-4AEF-A2FF-B9E420F1899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7759-6D67-4B3A-B37F-FFCFE946E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BD700-326F-4AEF-A2FF-B9E420F1899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7759-6D67-4B3A-B37F-FFCFE946E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BD700-326F-4AEF-A2FF-B9E420F1899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7759-6D67-4B3A-B37F-FFCFE946E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BD700-326F-4AEF-A2FF-B9E420F1899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7759-6D67-4B3A-B37F-FFCFE946E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BD700-326F-4AEF-A2FF-B9E420F1899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7759-6D67-4B3A-B37F-FFCFE946E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BD700-326F-4AEF-A2FF-B9E420F1899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7759-6D67-4B3A-B37F-FFCFE946E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BD700-326F-4AEF-A2FF-B9E420F1899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7759-6D67-4B3A-B37F-FFCFE946E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BD700-326F-4AEF-A2FF-B9E420F1899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7759-6D67-4B3A-B37F-FFCFE946E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BD700-326F-4AEF-A2FF-B9E420F18991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67759-6D67-4B3A-B37F-FFCFE946E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1857364"/>
            <a:ext cx="5072098" cy="1544204"/>
          </a:xfrm>
        </p:spPr>
        <p:txBody>
          <a:bodyPr>
            <a:noAutofit/>
          </a:bodyPr>
          <a:lstStyle/>
          <a:p>
            <a:r>
              <a:rPr lang="en-US" sz="8000" b="1" i="1" cap="none" spc="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OXBRIDGE</a:t>
            </a:r>
            <a:r>
              <a:rPr lang="en-US" sz="8000" b="1" cap="none" spc="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8000" b="1" cap="none" spc="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8000" cap="none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8000" cap="none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8000" b="1" cap="none" spc="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8000" b="1" cap="none" spc="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8000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242314" flipH="1" flipV="1">
            <a:off x="8122060" y="8524566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3786190"/>
            <a:ext cx="4878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  <a:latin typeface="Arial Black" pitchFamily="34" charset="0"/>
              </a:rPr>
              <a:t>CAMBRIDGE</a:t>
            </a:r>
            <a:endParaRPr lang="ru-RU" sz="5400" b="1" cap="none" spc="0" dirty="0">
              <a:ln/>
              <a:solidFill>
                <a:schemeClr val="accent3"/>
              </a:solidFill>
              <a:effectLst/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57422" y="2643182"/>
            <a:ext cx="4345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rPr>
              <a:t>Oxford and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5286388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itchFamily="18" charset="0"/>
              </a:rPr>
              <a:t>Each college has its name, its coat of arms and its own building , including a chapel, a library, a dining hall and rooms for students to live in. Each college has its own  character and its own traditions.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Рисунок 3" descr="Queen's Colle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00042"/>
            <a:ext cx="7786742" cy="474940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iversity-of-oxfo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571480"/>
            <a:ext cx="7429552" cy="48196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5857892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itchFamily="18" charset="0"/>
              </a:rPr>
              <a:t>All colleges buildings are often arranged round  a square of grass. They are called “quarts” in Oxford and “courts” in Cambridge.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rinit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1436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6286520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itchFamily="18" charset="0"/>
              </a:rPr>
              <a:t>Only Trinity College, Cambridge gave the world  31  Nobel Prize winners. 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5786454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itchFamily="18" charset="0"/>
              </a:rPr>
              <a:t>The Bodleian Library is the main research library of Oxford, known to Oxford scholars as “</a:t>
            </a:r>
            <a:r>
              <a:rPr lang="en-US" dirty="0" err="1" smtClean="0">
                <a:latin typeface="Georgia" pitchFamily="18" charset="0"/>
              </a:rPr>
              <a:t>Bodley</a:t>
            </a:r>
            <a:r>
              <a:rPr lang="en-US" dirty="0" smtClean="0">
                <a:latin typeface="Georgia" pitchFamily="18" charset="0"/>
              </a:rPr>
              <a:t>” or “</a:t>
            </a:r>
            <a:r>
              <a:rPr lang="en-US" dirty="0" err="1" smtClean="0">
                <a:latin typeface="Georgia" pitchFamily="18" charset="0"/>
              </a:rPr>
              <a:t>Bod</a:t>
            </a:r>
            <a:r>
              <a:rPr lang="en-US" dirty="0" smtClean="0">
                <a:latin typeface="Georgia" pitchFamily="18" charset="0"/>
              </a:rPr>
              <a:t>”. The library got its name after Sir Thomas </a:t>
            </a:r>
            <a:r>
              <a:rPr lang="en-US" dirty="0" err="1" smtClean="0">
                <a:latin typeface="Georgia" pitchFamily="18" charset="0"/>
              </a:rPr>
              <a:t>Bodley</a:t>
            </a:r>
            <a:r>
              <a:rPr lang="en-US" dirty="0" smtClean="0">
                <a:latin typeface="Georgia" pitchFamily="18" charset="0"/>
              </a:rPr>
              <a:t>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Рисунок 3" descr="phoca_thumb_l_vid-stroenii-oksfordskogo-yniversite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" y="0"/>
            <a:ext cx="9140907" cy="578645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90126_875793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500042"/>
            <a:ext cx="5715000" cy="46434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480" y="5572140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itchFamily="18" charset="0"/>
              </a:rPr>
              <a:t>Thomas </a:t>
            </a:r>
            <a:r>
              <a:rPr lang="en-US" dirty="0" err="1" smtClean="0">
                <a:latin typeface="Georgia" pitchFamily="18" charset="0"/>
              </a:rPr>
              <a:t>Bodley</a:t>
            </a:r>
            <a:r>
              <a:rPr lang="en-US" dirty="0" smtClean="0">
                <a:latin typeface="Georgia" pitchFamily="18" charset="0"/>
              </a:rPr>
              <a:t> was famous for his collection of manuscripts</a:t>
            </a:r>
          </a:p>
          <a:p>
            <a:r>
              <a:rPr lang="en-US" dirty="0" smtClean="0">
                <a:latin typeface="Georgia" pitchFamily="18" charset="0"/>
              </a:rPr>
              <a:t>which he gifted to the library.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dle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a01156f7ea6f7970b013485b60d6c970c-800w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8578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6000768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itchFamily="18" charset="0"/>
              </a:rPr>
              <a:t>In the medieval library of Merton College, Oxford you can see chained books – just as they were in 13</a:t>
            </a:r>
            <a:r>
              <a:rPr lang="en-US" baseline="30000" dirty="0" smtClean="0">
                <a:latin typeface="Georgia" pitchFamily="18" charset="0"/>
              </a:rPr>
              <a:t>th</a:t>
            </a:r>
            <a:r>
              <a:rPr lang="en-US" dirty="0" smtClean="0">
                <a:latin typeface="Georgia" pitchFamily="18" charset="0"/>
              </a:rPr>
              <a:t> century.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at-Race-Oxford-v-Cambridge-Universi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5" y="642918"/>
            <a:ext cx="7286675" cy="45720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5429264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itchFamily="18" charset="0"/>
              </a:rPr>
              <a:t>Sport is a very important part of Oxbridge life. The most famous competition between the two universities is the Boat Race, a rowing race which takes place every year on the River Thames.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Oxford.Christ Church, St. Aldate's and Tom T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5500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5715016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itchFamily="18" charset="0"/>
              </a:rPr>
              <a:t>Every college has got and keeps to its old tradition. The bell in the Great Tom tower rings 101 times at 9 o’clock every night for the first 101 students of Christ Church College, Oxford.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om_Tower,_Christ_Church_2004-01-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0"/>
            <a:ext cx="4500594" cy="59293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6286520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</a:t>
            </a:r>
            <a:r>
              <a:rPr lang="en-US" dirty="0" smtClean="0">
                <a:latin typeface="Georgia" pitchFamily="18" charset="0"/>
              </a:rPr>
              <a:t>The Great Tom tower was designed by Sir Christopher Wren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mbridge_kings_college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85728"/>
            <a:ext cx="7429552" cy="44577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4857760"/>
            <a:ext cx="8291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itchFamily="18" charset="0"/>
                <a:cs typeface="Arial" pitchFamily="34" charset="0"/>
              </a:rPr>
              <a:t>Oxford  and Cambridge are the  most prestigious universities in Great Britain</a:t>
            </a:r>
            <a:r>
              <a:rPr lang="ru-RU" dirty="0" smtClean="0">
                <a:latin typeface="Georgia" pitchFamily="18" charset="0"/>
                <a:cs typeface="Arial" pitchFamily="34" charset="0"/>
              </a:rPr>
              <a:t>.</a:t>
            </a:r>
            <a:endParaRPr lang="en-US" dirty="0" smtClean="0">
              <a:latin typeface="Georgia" pitchFamily="18" charset="0"/>
              <a:cs typeface="Arial" pitchFamily="34" charset="0"/>
            </a:endParaRPr>
          </a:p>
          <a:p>
            <a:r>
              <a:rPr lang="en-US" dirty="0" smtClean="0">
                <a:latin typeface="Georgia" pitchFamily="18" charset="0"/>
                <a:cs typeface="Arial" pitchFamily="34" charset="0"/>
              </a:rPr>
              <a:t>Oxford is the oldest</a:t>
            </a:r>
            <a:r>
              <a:rPr lang="ru-RU" dirty="0" smtClean="0">
                <a:latin typeface="Georgia" pitchFamily="18" charset="0"/>
                <a:cs typeface="Arial" pitchFamily="34" charset="0"/>
              </a:rPr>
              <a:t>.</a:t>
            </a:r>
            <a:r>
              <a:rPr lang="en-US" dirty="0" smtClean="0">
                <a:latin typeface="Georgia" pitchFamily="18" charset="0"/>
                <a:cs typeface="Arial" pitchFamily="34" charset="0"/>
              </a:rPr>
              <a:t> Nobody knows for sure when it was founded but teaching</a:t>
            </a:r>
          </a:p>
          <a:p>
            <a:r>
              <a:rPr lang="en-US" dirty="0" smtClean="0">
                <a:latin typeface="Georgia" pitchFamily="18" charset="0"/>
                <a:cs typeface="Arial" pitchFamily="34" charset="0"/>
              </a:rPr>
              <a:t>was already  going on there by the early 12</a:t>
            </a:r>
            <a:r>
              <a:rPr lang="en-US" baseline="30000" dirty="0" smtClean="0">
                <a:latin typeface="Georgia" pitchFamily="18" charset="0"/>
                <a:cs typeface="Arial" pitchFamily="34" charset="0"/>
              </a:rPr>
              <a:t>th</a:t>
            </a:r>
            <a:r>
              <a:rPr lang="en-US" dirty="0" smtClean="0">
                <a:latin typeface="Georgia" pitchFamily="18" charset="0"/>
                <a:cs typeface="Arial" pitchFamily="34" charset="0"/>
              </a:rPr>
              <a:t> century.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xmagdal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28"/>
            <a:ext cx="8286808" cy="55721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6000768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Magdalen</a:t>
            </a:r>
            <a:r>
              <a:rPr lang="en-US" dirty="0" smtClean="0">
                <a:latin typeface="Georgia" pitchFamily="18" charset="0"/>
              </a:rPr>
              <a:t> College, Oxford.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_44617336_oxfordmayday466300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928670"/>
            <a:ext cx="6786610" cy="41434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472" y="5715016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itchFamily="18" charset="0"/>
              </a:rPr>
              <a:t>Every year at sunrise on May morning the choir of </a:t>
            </a:r>
            <a:r>
              <a:rPr lang="en-US" dirty="0" err="1" smtClean="0">
                <a:latin typeface="Georgia" pitchFamily="18" charset="0"/>
              </a:rPr>
              <a:t>Magdalen</a:t>
            </a:r>
            <a:r>
              <a:rPr lang="en-US" dirty="0" smtClean="0">
                <a:latin typeface="Georgia" pitchFamily="18" charset="0"/>
              </a:rPr>
              <a:t> College gather on the top of </a:t>
            </a:r>
            <a:r>
              <a:rPr lang="en-US" dirty="0" err="1" smtClean="0">
                <a:latin typeface="Georgia" pitchFamily="18" charset="0"/>
              </a:rPr>
              <a:t>Magdalen</a:t>
            </a:r>
            <a:r>
              <a:rPr lang="en-US" dirty="0" smtClean="0">
                <a:latin typeface="Georgia" pitchFamily="18" charset="0"/>
              </a:rPr>
              <a:t> Tower to sing a Latin hymn.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36013_f5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85728"/>
            <a:ext cx="4953000" cy="6191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8" y="571480"/>
            <a:ext cx="33025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orgia" pitchFamily="18" charset="0"/>
              </a:rPr>
              <a:t>There is a very old tradition to</a:t>
            </a:r>
          </a:p>
          <a:p>
            <a:r>
              <a:rPr lang="en-US" dirty="0" smtClean="0">
                <a:latin typeface="Georgia" pitchFamily="18" charset="0"/>
              </a:rPr>
              <a:t>wear full academic dress going</a:t>
            </a:r>
          </a:p>
          <a:p>
            <a:r>
              <a:rPr lang="en-US" dirty="0" smtClean="0">
                <a:latin typeface="Georgia" pitchFamily="18" charset="0"/>
              </a:rPr>
              <a:t> to the exams 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117_2099-190x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714356"/>
            <a:ext cx="6500858" cy="47464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0166" y="5643578"/>
            <a:ext cx="6369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orgia" pitchFamily="18" charset="0"/>
              </a:rPr>
              <a:t>These students are happily-looking after passing their exams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9ea460db41dbef9362ba7b11857ef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85728"/>
            <a:ext cx="7072362" cy="50720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5429264"/>
            <a:ext cx="8428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orgia" pitchFamily="18" charset="0"/>
              </a:rPr>
              <a:t>Each year about 26 000 </a:t>
            </a:r>
            <a:r>
              <a:rPr lang="en-US" smtClean="0">
                <a:latin typeface="Georgia" pitchFamily="18" charset="0"/>
              </a:rPr>
              <a:t>potential students </a:t>
            </a:r>
            <a:r>
              <a:rPr lang="en-US" dirty="0" smtClean="0">
                <a:latin typeface="Georgia" pitchFamily="18" charset="0"/>
              </a:rPr>
              <a:t>go for interviews at Oxbridge but only</a:t>
            </a:r>
          </a:p>
          <a:p>
            <a:r>
              <a:rPr lang="en-US" dirty="0" smtClean="0">
                <a:latin typeface="Georgia" pitchFamily="18" charset="0"/>
              </a:rPr>
              <a:t> 25 % are successful.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ca_thumb_l_vid-stroenii-oksfordskogo-yniversite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" y="0"/>
            <a:ext cx="914090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likobr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85728"/>
            <a:ext cx="6500858" cy="49134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1538" y="5363190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itchFamily="18" charset="0"/>
                <a:cs typeface="Tahoma" pitchFamily="34" charset="0"/>
              </a:rPr>
              <a:t>The beautiful views of Oxford's  “dreaming spires” have become iconic indeed. It was Matthew Arnold, the 19</a:t>
            </a:r>
            <a:r>
              <a:rPr lang="en-US" baseline="30000" dirty="0" smtClean="0">
                <a:latin typeface="Georgia" pitchFamily="18" charset="0"/>
                <a:cs typeface="Tahoma" pitchFamily="34" charset="0"/>
              </a:rPr>
              <a:t>th</a:t>
            </a:r>
            <a:r>
              <a:rPr lang="en-US" dirty="0" smtClean="0">
                <a:latin typeface="Georgia" pitchFamily="18" charset="0"/>
                <a:cs typeface="Tahoma" pitchFamily="34" charset="0"/>
              </a:rPr>
              <a:t>century poet, who called Oxford “that  sweet city with its dreaming spires”.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ings_college_chapel_w4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500042"/>
            <a:ext cx="7000924" cy="52149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5715016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itchFamily="18" charset="0"/>
              </a:rPr>
              <a:t>The chapel of King’s College, Cambridge is the most famous symbol of </a:t>
            </a:r>
          </a:p>
          <a:p>
            <a:r>
              <a:rPr lang="en-US" dirty="0" smtClean="0">
                <a:latin typeface="Georgia" pitchFamily="18" charset="0"/>
              </a:rPr>
              <a:t>both the city and the university. 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ATURE-Cambridge_1920x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62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un_alkxhzhipejpgmo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292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5715016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itchFamily="18" charset="0"/>
              </a:rPr>
              <a:t>The word Oxbridge was invented by William Thackeray the author </a:t>
            </a:r>
            <a:r>
              <a:rPr lang="en-US" smtClean="0">
                <a:latin typeface="Georgia" pitchFamily="18" charset="0"/>
              </a:rPr>
              <a:t>of </a:t>
            </a:r>
            <a:r>
              <a:rPr lang="en-US" smtClean="0">
                <a:latin typeface="Georgia" pitchFamily="18" charset="0"/>
              </a:rPr>
              <a:t>“Vanity Fair”.</a:t>
            </a:r>
            <a:r>
              <a:rPr lang="en-US" smtClean="0"/>
              <a:t>  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odfreyKneller-IsaacNewton-16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72169" cy="3571876"/>
          </a:xfrm>
          <a:prstGeom prst="rect">
            <a:avLst/>
          </a:prstGeom>
        </p:spPr>
      </p:pic>
      <p:pic>
        <p:nvPicPr>
          <p:cNvPr id="4" name="Рисунок 3" descr="article-1340602-0C7AEF8C000005DC-894_634x5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0"/>
            <a:ext cx="2746992" cy="3550968"/>
          </a:xfrm>
          <a:prstGeom prst="rect">
            <a:avLst/>
          </a:prstGeom>
        </p:spPr>
      </p:pic>
      <p:pic>
        <p:nvPicPr>
          <p:cNvPr id="5" name="Рисунок 4" descr="CharlesDarwinByColli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0"/>
            <a:ext cx="2928926" cy="35364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899078" y="4143380"/>
            <a:ext cx="781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itchFamily="18" charset="0"/>
              </a:rPr>
              <a:t>Many great names are connected with Oxford – Isaac Newton, Sir Christopher Wren, Charles Darwin.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olki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462"/>
            <a:ext cx="5286380" cy="3857628"/>
          </a:xfrm>
          <a:prstGeom prst="rect">
            <a:avLst/>
          </a:prstGeom>
        </p:spPr>
      </p:pic>
      <p:pic>
        <p:nvPicPr>
          <p:cNvPr id="5" name="Рисунок 4" descr="60827203_4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0"/>
            <a:ext cx="3714744" cy="44291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348" y="4643446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itchFamily="18" charset="0"/>
              </a:rPr>
              <a:t>J.R.R. Tolkien – the author of ”The Lord of Rings”</a:t>
            </a:r>
          </a:p>
          <a:p>
            <a:r>
              <a:rPr lang="en-US" dirty="0" smtClean="0">
                <a:latin typeface="Georgia" pitchFamily="18" charset="0"/>
              </a:rPr>
              <a:t>Vladimir Nabokov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source.asp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86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5643578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itchFamily="18" charset="0"/>
              </a:rPr>
              <a:t>There isn’t really any university at Oxford or Cambridge. The “University” is just an administrative body that organizes lectures, arranges exams, gives degrees.</a:t>
            </a:r>
            <a:r>
              <a:rPr lang="en-US" dirty="0" smtClean="0"/>
              <a:t>                     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</TotalTime>
  <Words>490</Words>
  <Application>Microsoft Office PowerPoint</Application>
  <PresentationFormat>Экран (4:3)</PresentationFormat>
  <Paragraphs>32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OXBRIDGE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OTP Bank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OXBRIDGE </dc:title>
  <dc:creator>la05lo</dc:creator>
  <cp:lastModifiedBy>la05lo</cp:lastModifiedBy>
  <cp:revision>93</cp:revision>
  <dcterms:created xsi:type="dcterms:W3CDTF">2012-12-01T02:50:34Z</dcterms:created>
  <dcterms:modified xsi:type="dcterms:W3CDTF">2013-02-22T05:14:17Z</dcterms:modified>
</cp:coreProperties>
</file>