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70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8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F43A"/>
    <a:srgbClr val="0187A7"/>
    <a:srgbClr val="2741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DD697-5898-44AC-9D0A-3D460A9C38DC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84098-4CCA-40C6-9330-947E5D0662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84098-4CCA-40C6-9330-947E5D06626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28DCEB6-4BC2-4EE1-90A5-AF8012E2CDB9}" type="datetimeFigureOut">
              <a:rPr lang="ru-RU" smtClean="0"/>
              <a:pPr/>
              <a:t>15.01.2014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8308BDC-E677-4460-9A42-1CA901A78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shkolazhizni.ru/" TargetMode="External"/><Relationship Id="rId13" Type="http://schemas.openxmlformats.org/officeDocument/2006/relationships/hyperlink" Target="http://oko-planet.su/" TargetMode="External"/><Relationship Id="rId3" Type="http://schemas.openxmlformats.org/officeDocument/2006/relationships/hyperlink" Target="http://survincity.ru/" TargetMode="External"/><Relationship Id="rId7" Type="http://schemas.openxmlformats.org/officeDocument/2006/relationships/hyperlink" Target="http://www.vigivanie.com/" TargetMode="External"/><Relationship Id="rId12" Type="http://schemas.openxmlformats.org/officeDocument/2006/relationships/hyperlink" Target="http://mail.propogodu.ru/" TargetMode="External"/><Relationship Id="rId2" Type="http://schemas.openxmlformats.org/officeDocument/2006/relationships/hyperlink" Target="http://www.culture.mchs.gov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htodelat.net/" TargetMode="External"/><Relationship Id="rId11" Type="http://schemas.openxmlformats.org/officeDocument/2006/relationships/hyperlink" Target="http://znayuvse.ru/" TargetMode="External"/><Relationship Id="rId5" Type="http://schemas.openxmlformats.org/officeDocument/2006/relationships/hyperlink" Target="http://www.rescue01.gov.by/" TargetMode="External"/><Relationship Id="rId15" Type="http://schemas.openxmlformats.org/officeDocument/2006/relationships/image" Target="../media/image95.jpeg"/><Relationship Id="rId10" Type="http://schemas.openxmlformats.org/officeDocument/2006/relationships/hyperlink" Target="http://www.daslife.ru/" TargetMode="External"/><Relationship Id="rId4" Type="http://schemas.openxmlformats.org/officeDocument/2006/relationships/hyperlink" Target="http://survhelp.ru/cataclysm/" TargetMode="External"/><Relationship Id="rId9" Type="http://schemas.openxmlformats.org/officeDocument/2006/relationships/hyperlink" Target="http://www.ludoedoff.ru/" TargetMode="External"/><Relationship Id="rId1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svoe.tv/video/9105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4704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3"/>
                </a:solidFill>
                <a:latin typeface="Arial Black" pitchFamily="34" charset="0"/>
                <a:sym typeface="Wingdings" pitchFamily="2" charset="2"/>
              </a:rPr>
              <a:t> </a:t>
            </a:r>
            <a:r>
              <a:rPr lang="en-US" sz="4000" dirty="0" smtClean="0">
                <a:solidFill>
                  <a:schemeClr val="accent3"/>
                </a:solidFill>
                <a:latin typeface="Arial Black" pitchFamily="34" charset="0"/>
              </a:rPr>
              <a:t>WELCOME TO OUR LESSON </a:t>
            </a:r>
            <a:r>
              <a:rPr lang="en-US" sz="4000" dirty="0" smtClean="0">
                <a:solidFill>
                  <a:schemeClr val="accent3"/>
                </a:solidFill>
                <a:latin typeface="Arial Black" pitchFamily="34" charset="0"/>
                <a:sym typeface="Wingdings" pitchFamily="2" charset="2"/>
              </a:rPr>
              <a:t></a:t>
            </a:r>
            <a:endParaRPr lang="ru-RU" sz="4000" dirty="0">
              <a:solidFill>
                <a:schemeClr val="accent3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20531569">
            <a:off x="166712" y="1224815"/>
            <a:ext cx="3259892" cy="160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144131">
            <a:off x="175419" y="4802006"/>
            <a:ext cx="3096344" cy="159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744270">
            <a:off x="4596308" y="1353427"/>
            <a:ext cx="4288532" cy="13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03848" y="2564904"/>
            <a:ext cx="2618234" cy="260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0564328">
            <a:off x="6101834" y="4454139"/>
            <a:ext cx="2965824" cy="202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76470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latin typeface="Algerian" pitchFamily="82" charset="0"/>
              </a:rPr>
              <a:t>Forest fire</a:t>
            </a:r>
            <a:endParaRPr lang="ru-RU" dirty="0" smtClean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649144"/>
            <a:ext cx="8280772" cy="620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print"/>
          <a:srcRect b="8001"/>
          <a:stretch>
            <a:fillRect/>
          </a:stretch>
        </p:blipFill>
        <p:spPr bwMode="auto">
          <a:xfrm>
            <a:off x="899592" y="0"/>
            <a:ext cx="74992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0"/>
            <a:ext cx="3286125" cy="1124744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Algerian" pitchFamily="82" charset="0"/>
              </a:rPr>
              <a:t>tsunami</a:t>
            </a:r>
            <a:endParaRPr lang="ru-RU" sz="4800" b="1" dirty="0" smtClean="0">
              <a:solidFill>
                <a:srgbClr val="FF000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0728"/>
            <a:ext cx="3276600" cy="489619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n-US" sz="4200" dirty="0" smtClean="0">
                <a:solidFill>
                  <a:srgbClr val="FF0000"/>
                </a:solidFill>
                <a:latin typeface="Algerian" pitchFamily="82" charset="0"/>
              </a:rPr>
              <a:t>hurricane</a:t>
            </a:r>
            <a:endParaRPr lang="ru-RU" sz="4200" dirty="0" smtClean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47864" cy="300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581129"/>
            <a:ext cx="3287066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623888"/>
            <a:ext cx="5867400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dirty="0" smtClean="0">
                <a:solidFill>
                  <a:srgbClr val="274125"/>
                </a:solidFill>
              </a:rPr>
              <a:t>OUR FRAGILE PLANET</a:t>
            </a:r>
            <a:endParaRPr lang="ru-RU" dirty="0">
              <a:solidFill>
                <a:srgbClr val="274125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92696"/>
            <a:ext cx="2304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060848"/>
            <a:ext cx="2232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952812" y="692696"/>
            <a:ext cx="219118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293096"/>
            <a:ext cx="224499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19452" y="2780929"/>
            <a:ext cx="2124548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39136" y="4653136"/>
            <a:ext cx="2204864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219882" y="692696"/>
            <a:ext cx="4769676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US" dirty="0" smtClean="0"/>
              <a:t>VOCABULARY OF THE LESSON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24744"/>
            <a:ext cx="282865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Damage</a:t>
            </a:r>
            <a:endParaRPr lang="ru-RU" sz="2400" b="1" dirty="0">
              <a:latin typeface="Arial Black" pitchFamily="34" charset="0"/>
            </a:endParaRPr>
          </a:p>
          <a:p>
            <a:r>
              <a:rPr lang="en-US" sz="2400" b="1" dirty="0" smtClean="0">
                <a:latin typeface="Arial Black" pitchFamily="34" charset="0"/>
              </a:rPr>
              <a:t>Destroy</a:t>
            </a:r>
          </a:p>
          <a:p>
            <a:r>
              <a:rPr lang="en-US" sz="2400" b="1" dirty="0" smtClean="0">
                <a:latin typeface="Arial Black" pitchFamily="34" charset="0"/>
              </a:rPr>
              <a:t>Break</a:t>
            </a:r>
          </a:p>
          <a:p>
            <a:r>
              <a:rPr lang="en-US" sz="2400" b="1" dirty="0" smtClean="0">
                <a:latin typeface="Arial Black" pitchFamily="34" charset="0"/>
              </a:rPr>
              <a:t>Ruin</a:t>
            </a:r>
          </a:p>
          <a:p>
            <a:r>
              <a:rPr lang="en-US" sz="2400" b="1" dirty="0" smtClean="0">
                <a:latin typeface="Arial Black" pitchFamily="34" charset="0"/>
              </a:rPr>
              <a:t>Hurt</a:t>
            </a:r>
          </a:p>
          <a:p>
            <a:r>
              <a:rPr lang="en-US" sz="2400" b="1" dirty="0" smtClean="0">
                <a:latin typeface="Arial Black" pitchFamily="34" charset="0"/>
              </a:rPr>
              <a:t>Pain</a:t>
            </a:r>
            <a:endParaRPr lang="ru-RU" sz="2400" b="1" dirty="0">
              <a:latin typeface="Arial Black" pitchFamily="34" charset="0"/>
            </a:endParaRPr>
          </a:p>
          <a:p>
            <a:r>
              <a:rPr lang="en-US" sz="2400" b="1" dirty="0" smtClean="0">
                <a:latin typeface="Arial Black" pitchFamily="34" charset="0"/>
              </a:rPr>
              <a:t>Global warming</a:t>
            </a:r>
            <a:endParaRPr lang="ru-RU" sz="2400" b="1" dirty="0">
              <a:latin typeface="Arial Black" pitchFamily="34" charset="0"/>
            </a:endParaRPr>
          </a:p>
          <a:p>
            <a:r>
              <a:rPr lang="en-US" sz="2400" b="1" dirty="0" smtClean="0">
                <a:latin typeface="Arial Black" pitchFamily="34" charset="0"/>
              </a:rPr>
              <a:t>Expand</a:t>
            </a:r>
            <a:endParaRPr lang="ru-RU" sz="2400" b="1" dirty="0">
              <a:latin typeface="Arial Black" pitchFamily="34" charset="0"/>
            </a:endParaRPr>
          </a:p>
          <a:p>
            <a:r>
              <a:rPr lang="en-US" sz="2400" b="1" dirty="0" smtClean="0">
                <a:latin typeface="Arial Black" pitchFamily="34" charset="0"/>
              </a:rPr>
              <a:t>Spread</a:t>
            </a:r>
            <a:endParaRPr lang="ru-RU" sz="2400" b="1" dirty="0">
              <a:latin typeface="Arial Black" pitchFamily="34" charset="0"/>
            </a:endParaRPr>
          </a:p>
          <a:p>
            <a:r>
              <a:rPr lang="en-US" sz="2400" b="1" dirty="0" smtClean="0">
                <a:latin typeface="Arial Black" pitchFamily="34" charset="0"/>
              </a:rPr>
              <a:t>Widespread</a:t>
            </a:r>
          </a:p>
          <a:p>
            <a:r>
              <a:rPr lang="en-US" sz="2400" b="1" dirty="0" smtClean="0">
                <a:latin typeface="Arial Black" pitchFamily="34" charset="0"/>
              </a:rPr>
              <a:t>Dry</a:t>
            </a:r>
          </a:p>
          <a:p>
            <a:r>
              <a:rPr lang="en-US" sz="2400" b="1" dirty="0" smtClean="0">
                <a:latin typeface="Arial Black" pitchFamily="34" charset="0"/>
              </a:rPr>
              <a:t>Cover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00192" y="1196752"/>
            <a:ext cx="2843808" cy="487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Black" pitchFamily="34" charset="0"/>
              </a:rPr>
              <a:t>Shaking ground</a:t>
            </a:r>
          </a:p>
          <a:p>
            <a:r>
              <a:rPr lang="en-US" sz="2400" b="1" dirty="0" smtClean="0">
                <a:latin typeface="Arial Black" pitchFamily="34" charset="0"/>
              </a:rPr>
              <a:t>Earth’s plates</a:t>
            </a:r>
          </a:p>
          <a:p>
            <a:r>
              <a:rPr lang="en-US" sz="2400" b="1" dirty="0" smtClean="0">
                <a:latin typeface="Arial Black" pitchFamily="34" charset="0"/>
              </a:rPr>
              <a:t>Die</a:t>
            </a:r>
          </a:p>
          <a:p>
            <a:r>
              <a:rPr lang="en-US" sz="2400" b="1" dirty="0" smtClean="0">
                <a:latin typeface="Arial Black" pitchFamily="34" charset="0"/>
              </a:rPr>
              <a:t>Kill</a:t>
            </a:r>
          </a:p>
          <a:p>
            <a:r>
              <a:rPr lang="en-US" sz="2400" b="1" dirty="0" smtClean="0">
                <a:latin typeface="Arial Black" pitchFamily="34" charset="0"/>
              </a:rPr>
              <a:t>Lava</a:t>
            </a:r>
          </a:p>
          <a:p>
            <a:r>
              <a:rPr lang="en-US" sz="2400" b="1" dirty="0" smtClean="0">
                <a:latin typeface="Arial Black" pitchFamily="34" charset="0"/>
              </a:rPr>
              <a:t>Ash</a:t>
            </a:r>
          </a:p>
          <a:p>
            <a:r>
              <a:rPr lang="en-US" sz="2400" b="1" dirty="0" smtClean="0">
                <a:latin typeface="Arial Black" pitchFamily="34" charset="0"/>
              </a:rPr>
              <a:t>Crater</a:t>
            </a:r>
          </a:p>
          <a:p>
            <a:r>
              <a:rPr lang="en-US" sz="2400" b="1" dirty="0" smtClean="0">
                <a:latin typeface="Arial Black" pitchFamily="34" charset="0"/>
              </a:rPr>
              <a:t>Destruction</a:t>
            </a:r>
          </a:p>
          <a:p>
            <a:r>
              <a:rPr lang="en-US" sz="2400" b="1" dirty="0" smtClean="0">
                <a:latin typeface="Arial Black" pitchFamily="34" charset="0"/>
              </a:rPr>
              <a:t>Rocks</a:t>
            </a:r>
          </a:p>
          <a:p>
            <a:r>
              <a:rPr lang="en-US" sz="2400" b="1" dirty="0" smtClean="0">
                <a:latin typeface="Arial Black" pitchFamily="34" charset="0"/>
              </a:rPr>
              <a:t>Smoke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  <a:latin typeface="Arial Black" pitchFamily="34" charset="0"/>
              </a:rPr>
              <a:t>Awful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  <a:latin typeface="Arial Black" pitchFamily="34" charset="0"/>
              </a:rPr>
              <a:t>Terrible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43808" y="1196752"/>
            <a:ext cx="33123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white"/>
                </a:solidFill>
                <a:latin typeface="Arial Black" pitchFamily="34" charset="0"/>
              </a:rPr>
              <a:t>Greenhouse effect</a:t>
            </a:r>
          </a:p>
          <a:p>
            <a:pPr lvl="0"/>
            <a:r>
              <a:rPr lang="en-US" sz="2400" b="1" dirty="0" smtClean="0">
                <a:solidFill>
                  <a:prstClr val="white"/>
                </a:solidFill>
                <a:latin typeface="Arial Black" pitchFamily="34" charset="0"/>
              </a:rPr>
              <a:t>Homeless people</a:t>
            </a:r>
          </a:p>
          <a:p>
            <a:pPr lvl="0"/>
            <a:r>
              <a:rPr lang="en-US" sz="2400" b="1" dirty="0" smtClean="0">
                <a:solidFill>
                  <a:prstClr val="white"/>
                </a:solidFill>
                <a:latin typeface="Arial Black" pitchFamily="34" charset="0"/>
              </a:rPr>
              <a:t>Heat</a:t>
            </a:r>
          </a:p>
          <a:p>
            <a:pPr lvl="0"/>
            <a:r>
              <a:rPr lang="en-US" sz="2400" b="1" dirty="0" smtClean="0">
                <a:solidFill>
                  <a:prstClr val="white"/>
                </a:solidFill>
                <a:latin typeface="Arial Black" pitchFamily="34" charset="0"/>
              </a:rPr>
              <a:t>Water level</a:t>
            </a:r>
          </a:p>
          <a:p>
            <a:pPr lvl="0"/>
            <a:r>
              <a:rPr lang="en-US" sz="2400" b="1" dirty="0" smtClean="0">
                <a:solidFill>
                  <a:prstClr val="white"/>
                </a:solidFill>
                <a:latin typeface="Arial Black" pitchFamily="34" charset="0"/>
              </a:rPr>
              <a:t>Melting ice</a:t>
            </a:r>
          </a:p>
          <a:p>
            <a:pPr lvl="0"/>
            <a:r>
              <a:rPr lang="en-US" sz="2400" b="1" dirty="0" smtClean="0">
                <a:solidFill>
                  <a:prstClr val="white"/>
                </a:solidFill>
                <a:latin typeface="Arial Black" pitchFamily="34" charset="0"/>
              </a:rPr>
              <a:t>Violent wind</a:t>
            </a:r>
          </a:p>
          <a:p>
            <a:pPr lvl="0"/>
            <a:r>
              <a:rPr lang="en-US" sz="2400" b="1" dirty="0" smtClean="0">
                <a:solidFill>
                  <a:prstClr val="white"/>
                </a:solidFill>
                <a:latin typeface="Arial Black" pitchFamily="34" charset="0"/>
              </a:rPr>
              <a:t>Great speed</a:t>
            </a:r>
          </a:p>
          <a:p>
            <a:pPr lvl="0"/>
            <a:r>
              <a:rPr lang="en-US" sz="2400" b="1" dirty="0" smtClean="0">
                <a:solidFill>
                  <a:prstClr val="white"/>
                </a:solidFill>
                <a:latin typeface="Arial Black" pitchFamily="34" charset="0"/>
              </a:rPr>
              <a:t>Dark </a:t>
            </a:r>
            <a:r>
              <a:rPr lang="en-US" sz="2400" b="1" dirty="0">
                <a:solidFill>
                  <a:prstClr val="white"/>
                </a:solidFill>
                <a:latin typeface="Arial Black" pitchFamily="34" charset="0"/>
              </a:rPr>
              <a:t>clouds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  <a:latin typeface="Arial Black" pitchFamily="34" charset="0"/>
              </a:rPr>
              <a:t>Thunder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  <a:latin typeface="Arial Black" pitchFamily="34" charset="0"/>
              </a:rPr>
              <a:t>Bright flashes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  <a:latin typeface="Arial Black" pitchFamily="34" charset="0"/>
              </a:rPr>
              <a:t>Funnel</a:t>
            </a:r>
          </a:p>
          <a:p>
            <a:pPr lvl="0"/>
            <a:r>
              <a:rPr lang="en-US" sz="2400" b="1" dirty="0">
                <a:solidFill>
                  <a:prstClr val="white"/>
                </a:solidFill>
                <a:latin typeface="Arial Black" pitchFamily="34" charset="0"/>
              </a:rPr>
              <a:t>Twist</a:t>
            </a:r>
          </a:p>
          <a:p>
            <a:pPr lvl="0"/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06712" y="5733256"/>
            <a:ext cx="1637287" cy="112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67944" y="5373216"/>
            <a:ext cx="1944216" cy="121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15616" y="2348880"/>
            <a:ext cx="148925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733256"/>
            <a:ext cx="169865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80312" y="2132856"/>
            <a:ext cx="1641113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399" r="7528" b="10101"/>
          <a:stretch>
            <a:fillRect/>
          </a:stretch>
        </p:blipFill>
        <p:spPr bwMode="auto">
          <a:xfrm>
            <a:off x="0" y="-1"/>
            <a:ext cx="6012160" cy="686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12160" y="0"/>
            <a:ext cx="31318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2160" y="1556792"/>
            <a:ext cx="313184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12160" y="3284984"/>
            <a:ext cx="3131840" cy="183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12160" y="5085184"/>
            <a:ext cx="3131840" cy="177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2996952"/>
            <a:ext cx="2915816" cy="792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B0F0"/>
                </a:solidFill>
              </a:rPr>
              <a:t>FLOODS</a:t>
            </a:r>
            <a:endParaRPr lang="ru-RU" sz="4400" dirty="0">
              <a:solidFill>
                <a:srgbClr val="00B0F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15816" y="188640"/>
            <a:ext cx="359034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075493">
            <a:off x="80440" y="2863418"/>
            <a:ext cx="1971270" cy="120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188640"/>
            <a:ext cx="255285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88224" y="764704"/>
            <a:ext cx="2555776" cy="21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3861048"/>
            <a:ext cx="4617769" cy="299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711396">
            <a:off x="6968880" y="3262163"/>
            <a:ext cx="2039617" cy="153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684059">
            <a:off x="122884" y="4745989"/>
            <a:ext cx="1810149" cy="142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840125" y="5229200"/>
            <a:ext cx="2192103" cy="145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US" dirty="0" smtClean="0"/>
              <a:t>TORNADOES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4995174"/>
            <a:ext cx="2483768" cy="186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140968"/>
            <a:ext cx="2465851" cy="18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7936"/>
            <a:ext cx="2411760" cy="320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11760" y="4957192"/>
            <a:ext cx="2534411" cy="19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932041" y="4930403"/>
            <a:ext cx="2088231" cy="192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85445" y="0"/>
            <a:ext cx="215855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948265" y="1412776"/>
            <a:ext cx="2195735" cy="274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020272" y="4005082"/>
            <a:ext cx="2123728" cy="285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 b="1349"/>
          <a:stretch>
            <a:fillRect/>
          </a:stretch>
        </p:blipFill>
        <p:spPr bwMode="auto">
          <a:xfrm>
            <a:off x="2411760" y="692696"/>
            <a:ext cx="464674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07904" cy="11247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EARTHQUAKES</a:t>
            </a:r>
            <a:endParaRPr lang="ru-RU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84168" y="0"/>
            <a:ext cx="1691680" cy="10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740352" y="0"/>
            <a:ext cx="140364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75924" y="0"/>
            <a:ext cx="1057772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79912" y="-1"/>
            <a:ext cx="1440160" cy="111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 b="7118"/>
          <a:stretch>
            <a:fillRect/>
          </a:stretch>
        </p:blipFill>
        <p:spPr bwMode="auto">
          <a:xfrm>
            <a:off x="0" y="1082686"/>
            <a:ext cx="9144000" cy="577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en-US" dirty="0" smtClean="0"/>
              <a:t>VOLCANOES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195636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98026" y="0"/>
            <a:ext cx="2045973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2924944"/>
            <a:ext cx="1979712" cy="131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62702" y="3068960"/>
            <a:ext cx="208129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4221088"/>
            <a:ext cx="449999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email"/>
          <a:srcRect l="-1576"/>
          <a:stretch>
            <a:fillRect/>
          </a:stretch>
        </p:blipFill>
        <p:spPr bwMode="auto">
          <a:xfrm>
            <a:off x="4427984" y="4180201"/>
            <a:ext cx="4716016" cy="267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907704" y="980728"/>
            <a:ext cx="51816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15.02.2013. Chelyabinsk.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92696"/>
            <a:ext cx="4499992" cy="322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9310"/>
            <a:ext cx="4499992" cy="338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484" y="692696"/>
            <a:ext cx="46445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99993" y="3764541"/>
            <a:ext cx="4644008" cy="309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0"/>
            <a:ext cx="6588224" cy="764704"/>
          </a:xfrm>
        </p:spPr>
        <p:txBody>
          <a:bodyPr>
            <a:normAutofit/>
          </a:bodyPr>
          <a:lstStyle/>
          <a:p>
            <a:r>
              <a:rPr lang="en-US" dirty="0" smtClean="0"/>
              <a:t>VESUVIUS, 79 AD.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55776" y="692696"/>
            <a:ext cx="2808312" cy="211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D:\Лена\ВЕРТИКАЛЬ\Oxford Quality\MATRIX 8\открытый урок\IM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2576032" cy="6858000"/>
          </a:xfrm>
          <a:prstGeom prst="rect">
            <a:avLst/>
          </a:prstGeom>
          <a:noFill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55776" y="2780928"/>
            <a:ext cx="2770410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32145" y="4005065"/>
            <a:ext cx="381185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380312" y="3140968"/>
            <a:ext cx="176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1944</a:t>
            </a:r>
            <a:r>
              <a:rPr lang="en-US" sz="6000" b="1" dirty="0" smtClean="0"/>
              <a:t> </a:t>
            </a:r>
            <a:endParaRPr lang="ru-RU" sz="6000" b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79198" y="4725145"/>
            <a:ext cx="2731246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62146" y="692696"/>
            <a:ext cx="378185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316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Listen and number the pictures in the correct order</a:t>
            </a:r>
            <a:endParaRPr lang="ru-RU" dirty="0"/>
          </a:p>
        </p:txBody>
      </p:sp>
      <p:pic>
        <p:nvPicPr>
          <p:cNvPr id="1026" name="Picture 2" descr="D:\Лена\ВЕРТИКАЛЬ\Oxford Quality\MATRIX 8\открытый урок\IMG_27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753" y="1484784"/>
            <a:ext cx="7812145" cy="5212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en-US" dirty="0" smtClean="0"/>
              <a:t>EARTHQUAKE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5050904" cy="5040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Homeless people</a:t>
            </a:r>
          </a:p>
          <a:p>
            <a:pPr>
              <a:buNone/>
            </a:pPr>
            <a:r>
              <a:rPr lang="en-US" dirty="0" smtClean="0"/>
              <a:t>Damaged buildings and cars</a:t>
            </a:r>
          </a:p>
          <a:p>
            <a:pPr>
              <a:buNone/>
            </a:pPr>
            <a:r>
              <a:rPr lang="en-US" dirty="0" smtClean="0"/>
              <a:t>Destroyed buildings and cars</a:t>
            </a:r>
          </a:p>
          <a:p>
            <a:pPr>
              <a:buNone/>
            </a:pPr>
            <a:r>
              <a:rPr lang="en-US" dirty="0" smtClean="0"/>
              <a:t>Hurt people</a:t>
            </a:r>
          </a:p>
          <a:p>
            <a:pPr>
              <a:buNone/>
            </a:pPr>
            <a:r>
              <a:rPr lang="en-US" dirty="0" smtClean="0"/>
              <a:t>Dead bodies</a:t>
            </a:r>
          </a:p>
          <a:p>
            <a:pPr>
              <a:buNone/>
            </a:pPr>
            <a:r>
              <a:rPr lang="en-US" dirty="0" smtClean="0"/>
              <a:t>Shaken ground</a:t>
            </a:r>
          </a:p>
          <a:p>
            <a:pPr>
              <a:buNone/>
            </a:pPr>
            <a:r>
              <a:rPr lang="en-US" dirty="0" smtClean="0"/>
              <a:t>Crying people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95936" y="2996952"/>
            <a:ext cx="4658883" cy="34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en-US" dirty="0" smtClean="0"/>
              <a:t>Flood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040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Homeless people</a:t>
            </a:r>
          </a:p>
          <a:p>
            <a:pPr>
              <a:buNone/>
            </a:pPr>
            <a:r>
              <a:rPr lang="en-US" dirty="0" smtClean="0"/>
              <a:t>Damaged buildings and cars</a:t>
            </a:r>
          </a:p>
          <a:p>
            <a:pPr>
              <a:buNone/>
            </a:pPr>
            <a:r>
              <a:rPr lang="en-US" dirty="0" smtClean="0"/>
              <a:t>Much water everywhere</a:t>
            </a:r>
          </a:p>
          <a:p>
            <a:pPr>
              <a:buNone/>
            </a:pPr>
            <a:r>
              <a:rPr lang="en-US" dirty="0" smtClean="0"/>
              <a:t>Alarm signals</a:t>
            </a:r>
          </a:p>
          <a:p>
            <a:pPr>
              <a:buNone/>
            </a:pPr>
            <a:r>
              <a:rPr lang="en-US" dirty="0" smtClean="0"/>
              <a:t>Swimming people</a:t>
            </a:r>
          </a:p>
          <a:p>
            <a:pPr>
              <a:buNone/>
            </a:pPr>
            <a:r>
              <a:rPr lang="en-US" dirty="0" smtClean="0"/>
              <a:t>Outage</a:t>
            </a:r>
          </a:p>
          <a:p>
            <a:pPr>
              <a:buNone/>
            </a:pPr>
            <a:r>
              <a:rPr lang="en-US" dirty="0" smtClean="0"/>
              <a:t>Hurt or dead people</a:t>
            </a:r>
          </a:p>
          <a:p>
            <a:pPr>
              <a:buNone/>
            </a:pPr>
            <a:r>
              <a:rPr lang="en-US" dirty="0" smtClean="0"/>
              <a:t>Shortage of food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3968" y="3212976"/>
            <a:ext cx="4657700" cy="308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1208" y="1628800"/>
            <a:ext cx="4042792" cy="10527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Drought 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76672"/>
            <a:ext cx="5436096" cy="4104456"/>
          </a:xfrm>
        </p:spPr>
        <p:txBody>
          <a:bodyPr/>
          <a:lstStyle/>
          <a:p>
            <a:r>
              <a:rPr lang="en-US" dirty="0" smtClean="0"/>
              <a:t>Shortage of water and food</a:t>
            </a:r>
          </a:p>
          <a:p>
            <a:r>
              <a:rPr lang="en-US" dirty="0" smtClean="0"/>
              <a:t>Damaged farmland</a:t>
            </a:r>
          </a:p>
          <a:p>
            <a:r>
              <a:rPr lang="en-US" dirty="0" smtClean="0"/>
              <a:t>Destroyed harvest</a:t>
            </a:r>
          </a:p>
          <a:p>
            <a:r>
              <a:rPr lang="en-US" dirty="0" smtClean="0"/>
              <a:t>Ill people</a:t>
            </a:r>
          </a:p>
          <a:p>
            <a:r>
              <a:rPr lang="en-US" dirty="0" smtClean="0"/>
              <a:t>Overheating  </a:t>
            </a:r>
          </a:p>
          <a:p>
            <a:r>
              <a:rPr lang="en-US" dirty="0" smtClean="0"/>
              <a:t>Increase in prices</a:t>
            </a:r>
          </a:p>
          <a:p>
            <a:r>
              <a:rPr lang="en-US" dirty="0" smtClean="0"/>
              <a:t>Poor agricultural situation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76788" y="4005064"/>
            <a:ext cx="426721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en-US" dirty="0" smtClean="0"/>
              <a:t>FIRE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5112568" cy="4709160"/>
          </a:xfrm>
        </p:spPr>
        <p:txBody>
          <a:bodyPr/>
          <a:lstStyle/>
          <a:p>
            <a:r>
              <a:rPr lang="en-US" dirty="0" smtClean="0"/>
              <a:t>Burnt trees</a:t>
            </a:r>
          </a:p>
          <a:p>
            <a:r>
              <a:rPr lang="en-US" dirty="0" smtClean="0"/>
              <a:t>Smoke</a:t>
            </a:r>
          </a:p>
          <a:p>
            <a:r>
              <a:rPr lang="en-US" dirty="0" smtClean="0"/>
              <a:t>Destroyed plants</a:t>
            </a:r>
          </a:p>
          <a:p>
            <a:r>
              <a:rPr lang="en-US" dirty="0" smtClean="0"/>
              <a:t>Dead animals and insects</a:t>
            </a:r>
          </a:p>
          <a:p>
            <a:r>
              <a:rPr lang="en-US" dirty="0" smtClean="0"/>
              <a:t>Diseases of lungs</a:t>
            </a:r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07904" y="3112030"/>
            <a:ext cx="5328592" cy="358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US" dirty="0" smtClean="0"/>
              <a:t>VOLCANO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5868144" cy="3816424"/>
          </a:xfrm>
        </p:spPr>
        <p:txBody>
          <a:bodyPr/>
          <a:lstStyle/>
          <a:p>
            <a:r>
              <a:rPr lang="en-US" dirty="0" smtClean="0"/>
              <a:t>Ash everywhere</a:t>
            </a:r>
          </a:p>
          <a:p>
            <a:r>
              <a:rPr lang="en-US" dirty="0" smtClean="0"/>
              <a:t>Smoke</a:t>
            </a:r>
          </a:p>
          <a:p>
            <a:r>
              <a:rPr lang="en-US" dirty="0" smtClean="0"/>
              <a:t>Burnt ground, grass and plants</a:t>
            </a:r>
          </a:p>
          <a:p>
            <a:r>
              <a:rPr lang="en-US" dirty="0" smtClean="0"/>
              <a:t>Broken equipment, machines</a:t>
            </a:r>
          </a:p>
          <a:p>
            <a:r>
              <a:rPr lang="en-US" dirty="0" smtClean="0"/>
              <a:t> Fire</a:t>
            </a:r>
          </a:p>
          <a:p>
            <a:r>
              <a:rPr lang="en-US" dirty="0" smtClean="0"/>
              <a:t> Diseases of lungs</a:t>
            </a:r>
          </a:p>
          <a:p>
            <a:r>
              <a:rPr lang="en-US" dirty="0" smtClean="0"/>
              <a:t>Poisonous gases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63888" y="2997132"/>
            <a:ext cx="5466183" cy="364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50F43A"/>
                </a:solidFill>
                <a:latin typeface="Algerian" pitchFamily="82" charset="0"/>
              </a:rPr>
              <a:t>LEAFLET</a:t>
            </a:r>
            <a:endParaRPr lang="ru-RU" sz="6000" dirty="0">
              <a:solidFill>
                <a:srgbClr val="50F43A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2420888"/>
            <a:ext cx="5976664" cy="2448272"/>
          </a:xfrm>
        </p:spPr>
        <p:txBody>
          <a:bodyPr/>
          <a:lstStyle/>
          <a:p>
            <a:r>
              <a:rPr lang="en-US" dirty="0" smtClean="0"/>
              <a:t>Thin booklet</a:t>
            </a:r>
          </a:p>
          <a:p>
            <a:r>
              <a:rPr lang="en-US" dirty="0" smtClean="0"/>
              <a:t>Bright titles</a:t>
            </a:r>
          </a:p>
          <a:p>
            <a:r>
              <a:rPr lang="en-US" dirty="0" smtClean="0"/>
              <a:t>Attractive pictures</a:t>
            </a:r>
          </a:p>
          <a:p>
            <a:r>
              <a:rPr lang="en-US" dirty="0" smtClean="0"/>
              <a:t>Short and informative sentences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52483">
            <a:off x="244628" y="247388"/>
            <a:ext cx="2311272" cy="229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673515">
            <a:off x="6686524" y="311097"/>
            <a:ext cx="2239572" cy="245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895683">
            <a:off x="220525" y="4585739"/>
            <a:ext cx="2633065" cy="205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0696036">
            <a:off x="6467285" y="4516362"/>
            <a:ext cx="2559974" cy="217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07504" y="188641"/>
            <a:ext cx="3096344" cy="5544615"/>
          </a:xfrm>
          <a:prstGeom prst="rect">
            <a:avLst/>
          </a:prstGeom>
          <a:solidFill>
            <a:srgbClr val="FFFFFF">
              <a:alpha val="0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4615" tIns="48895" rIns="94615" bIns="488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Helpful sites: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2"/>
              </a:rPr>
              <a:t>http://www.culture.mchs.gov.ru/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3"/>
              </a:rPr>
              <a:t>http://survincity.ru/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4"/>
              </a:rPr>
              <a:t>http://survhelp.ru/cataclysm/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5"/>
              </a:rPr>
              <a:t>http://www.rescue01.gov.by/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6"/>
              </a:rPr>
              <a:t>http://chtodelat.net/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7"/>
              </a:rPr>
              <a:t>http://www.vigivanie.com/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8"/>
              </a:rPr>
              <a:t>http://shkolazhizni.ru/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9"/>
              </a:rPr>
              <a:t>http://www.ludoedoff.ru/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10"/>
              </a:rPr>
              <a:t>http://www.daslife.ru/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11"/>
              </a:rPr>
              <a:t>http://znayuvse.ru/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12"/>
              </a:rPr>
              <a:t>http://mail.propogodu.ru/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  <a:hlinkClick r:id="rId13"/>
              </a:rPr>
              <a:t>http://oko-planet.su/</a:t>
            </a:r>
            <a:endParaRPr kumimoji="0" lang="ru-RU" sz="1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203849" y="188641"/>
            <a:ext cx="2736304" cy="3024336"/>
          </a:xfrm>
          <a:prstGeom prst="rect">
            <a:avLst/>
          </a:prstGeom>
          <a:solidFill>
            <a:srgbClr val="FFFFFF">
              <a:alpha val="0"/>
            </a:srgbClr>
          </a:solidFill>
          <a:ln w="6350">
            <a:solidFill>
              <a:srgbClr val="003300"/>
            </a:solidFill>
            <a:miter lim="800000"/>
            <a:headEnd/>
            <a:tailEnd/>
          </a:ln>
        </p:spPr>
        <p:txBody>
          <a:bodyPr vert="horz" wrap="square" lIns="94615" tIns="48895" rIns="94615" bIns="488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en-US" sz="1000" dirty="0" smtClean="0"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en-US" sz="1000" dirty="0" smtClean="0"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en-US" sz="1000" dirty="0" smtClean="0"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Gymnasium 1748 Vertical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Arial" pitchFamily="34" charset="0"/>
              </a:rPr>
              <a:t>Moscow, 2013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28" name="Picture 4" descr="contac2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19872" y="404664"/>
            <a:ext cx="22669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203849" y="3212977"/>
            <a:ext cx="2736304" cy="2520280"/>
          </a:xfrm>
          <a:prstGeom prst="rect">
            <a:avLst/>
          </a:prstGeom>
          <a:solidFill>
            <a:srgbClr val="FFFFFF">
              <a:alpha val="0"/>
            </a:srgbClr>
          </a:solidFill>
          <a:ln w="6350">
            <a:solidFill>
              <a:srgbClr val="003300"/>
            </a:solidFill>
            <a:miter lim="800000"/>
            <a:headEnd/>
            <a:tailEnd/>
          </a:ln>
        </p:spPr>
        <p:txBody>
          <a:bodyPr vert="horz" wrap="square" lIns="94615" tIns="48895" rIns="94615" bIns="488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God helps those who help themselves.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Trouble is the beginning of disaster.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All is well that ends well.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Every cloud has a silver lining.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Adversity is a good teacher.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It never rains but it pours.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Foolish fear doubles danger.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Misfortunes never come alone.</a:t>
            </a:r>
          </a:p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Man proposes, God disposes.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940152" y="188641"/>
            <a:ext cx="2847975" cy="5544616"/>
          </a:xfrm>
          <a:prstGeom prst="rect">
            <a:avLst/>
          </a:prstGeom>
          <a:solidFill>
            <a:srgbClr val="FFFFFF">
              <a:alpha val="0"/>
            </a:srgbClr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4615" tIns="48895" rIns="94615" bIns="488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ATTENTION!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NATURAL DISASTERS</a:t>
            </a:r>
          </a:p>
          <a:p>
            <a:pPr algn="r" fontAlgn="base">
              <a:spcBef>
                <a:spcPct val="0"/>
              </a:spcBef>
              <a:spcAft>
                <a:spcPts val="1000"/>
              </a:spcAft>
            </a:pPr>
            <a:endParaRPr lang="en-US" sz="1400" b="1" dirty="0" smtClean="0">
              <a:latin typeface="Times New Roman" pitchFamily="18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ts val="1000"/>
              </a:spcAft>
            </a:pPr>
            <a:endParaRPr lang="en-US" sz="1400" b="1" dirty="0" smtClean="0">
              <a:latin typeface="Times New Roman" pitchFamily="18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ts val="1000"/>
              </a:spcAft>
            </a:pPr>
            <a:endParaRPr lang="en-US" sz="1400" b="1" dirty="0" smtClean="0">
              <a:latin typeface="Times New Roman" pitchFamily="18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ts val="1000"/>
              </a:spcAft>
            </a:pPr>
            <a:endParaRPr lang="en-US" sz="1400" b="1" dirty="0" smtClean="0">
              <a:latin typeface="Times New Roman" pitchFamily="18" charset="0"/>
              <a:cs typeface="Arial" pitchFamily="34" charset="0"/>
            </a:endParaRPr>
          </a:p>
          <a:p>
            <a:pPr algn="r" fontAlgn="base">
              <a:spcBef>
                <a:spcPct val="0"/>
              </a:spcBef>
              <a:spcAft>
                <a:spcPts val="1000"/>
              </a:spcAft>
            </a:pPr>
            <a:endParaRPr lang="en-US" sz="1100" b="1" dirty="0" smtClean="0"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lang="en-US" sz="1400" b="1" dirty="0" smtClean="0"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The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leaflet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was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made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by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Germanovich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E.A.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Ulyana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Ostanina</a:t>
            </a:r>
            <a:endParaRPr kumimoji="0" lang="en-US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Nancy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Platonova</a:t>
            </a:r>
            <a:endParaRPr kumimoji="0" lang="en-US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Irina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Alekseeva</a:t>
            </a:r>
            <a:endParaRPr kumimoji="0" lang="en-US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Lidia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Seryegova</a:t>
            </a:r>
            <a:endParaRPr kumimoji="0" lang="en-US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Kirpita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Karina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008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Calibri" pitchFamily="34" charset="0"/>
                <a:cs typeface="Arial" pitchFamily="34" charset="0"/>
              </a:rPr>
              <a:t>                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6" descr="113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6012160" y="836712"/>
            <a:ext cx="2653922" cy="273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9512" y="260648"/>
            <a:ext cx="8784976" cy="6191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4615" tIns="48895" rIns="94615" bIns="488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ATTENTION!!! NATURAL DISASTERS: where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to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go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and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what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to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do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07504" y="1052736"/>
            <a:ext cx="2746375" cy="514508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4615" tIns="48895" rIns="94615" bIns="488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00B0F0"/>
                </a:solidFill>
                <a:effectLst/>
                <a:latin typeface="Arial Black" pitchFamily="34" charset="0"/>
                <a:cs typeface="Arial" pitchFamily="34" charset="0"/>
              </a:rPr>
              <a:t>FLOODS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31840" y="1052736"/>
            <a:ext cx="2860675" cy="514191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4615" tIns="48895" rIns="94615" bIns="488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rPr>
              <a:t>FIRES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                 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228184" y="1052736"/>
            <a:ext cx="2736304" cy="514508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4615" tIns="48895" rIns="94615" bIns="488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76923C"/>
                </a:solidFill>
                <a:effectLst/>
                <a:latin typeface="Arial Black" pitchFamily="34" charset="0"/>
                <a:cs typeface="Arial" pitchFamily="34" charset="0"/>
              </a:rPr>
              <a:t>EARTHQUAKES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US" dirty="0" smtClean="0"/>
              <a:t>Our theme: _______________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116632"/>
            <a:ext cx="3129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http://svoe.tv/video/9105/</a:t>
            </a:r>
            <a:endParaRPr lang="en-US" dirty="0" smtClean="0"/>
          </a:p>
          <a:p>
            <a:endParaRPr lang="ru-RU" dirty="0"/>
          </a:p>
        </p:txBody>
      </p:sp>
      <p:pic>
        <p:nvPicPr>
          <p:cNvPr id="5" name="Picture 6" descr="1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844294"/>
            <a:ext cx="5832648" cy="601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Natural disasters: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where to go and what to do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68761"/>
            <a:ext cx="41399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b="1" dirty="0" smtClean="0"/>
              <a:t>Stay upstairs or on the roof</a:t>
            </a:r>
          </a:p>
          <a:p>
            <a:r>
              <a:rPr lang="en-US" sz="2400" b="1" dirty="0" smtClean="0"/>
              <a:t>Alert (signal)</a:t>
            </a:r>
          </a:p>
          <a:p>
            <a:r>
              <a:rPr lang="en-US" sz="2400" b="1" dirty="0" smtClean="0"/>
              <a:t>Don’t panic</a:t>
            </a:r>
          </a:p>
          <a:p>
            <a:r>
              <a:rPr lang="en-US" sz="2400" b="1" dirty="0" smtClean="0"/>
              <a:t>Keep your balance</a:t>
            </a:r>
          </a:p>
          <a:p>
            <a:r>
              <a:rPr lang="en-US" sz="2400" b="1" dirty="0" smtClean="0"/>
              <a:t>Save your energy</a:t>
            </a:r>
          </a:p>
          <a:p>
            <a:r>
              <a:rPr lang="en-US" sz="2400" b="1" dirty="0" smtClean="0"/>
              <a:t>Call “rescue service”</a:t>
            </a:r>
          </a:p>
          <a:p>
            <a:r>
              <a:rPr lang="en-US" sz="2400" b="1" dirty="0" smtClean="0"/>
              <a:t>Don’t let oxygen get in</a:t>
            </a:r>
          </a:p>
          <a:p>
            <a:r>
              <a:rPr lang="en-US" sz="2400" b="1" dirty="0" smtClean="0"/>
              <a:t>Cover yourself with a wet blanket </a:t>
            </a:r>
          </a:p>
          <a:p>
            <a:r>
              <a:rPr lang="en-US" sz="2400" b="1" dirty="0" smtClean="0"/>
              <a:t>Try to leave the house</a:t>
            </a:r>
          </a:p>
          <a:p>
            <a:r>
              <a:rPr lang="en-US" sz="2400" b="1" dirty="0" smtClean="0"/>
              <a:t>Creep</a:t>
            </a:r>
          </a:p>
          <a:p>
            <a:r>
              <a:rPr lang="en-US" sz="2400" b="1" dirty="0" smtClean="0"/>
              <a:t>Stand in the doorway</a:t>
            </a:r>
          </a:p>
          <a:p>
            <a:r>
              <a:rPr lang="en-US" sz="2400" b="1" dirty="0" smtClean="0"/>
              <a:t>Stay far from windows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607496" y="1484784"/>
            <a:ext cx="45365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Listen to the radio news</a:t>
            </a:r>
          </a:p>
          <a:p>
            <a:r>
              <a:rPr lang="en-US" sz="2400" b="1" dirty="0" smtClean="0"/>
              <a:t>Don’t use lift</a:t>
            </a:r>
          </a:p>
          <a:p>
            <a:r>
              <a:rPr lang="en-US" sz="2400" b="1" dirty="0" smtClean="0"/>
              <a:t>Don’t use matches</a:t>
            </a:r>
          </a:p>
          <a:p>
            <a:r>
              <a:rPr lang="en-US" sz="2400" b="1" dirty="0" smtClean="0"/>
              <a:t>Take all necessary things (documents, money, photos) out of the house</a:t>
            </a:r>
          </a:p>
          <a:p>
            <a:r>
              <a:rPr lang="en-US" sz="2400" b="1" dirty="0" smtClean="0"/>
              <a:t>Move along the walls</a:t>
            </a:r>
          </a:p>
          <a:p>
            <a:r>
              <a:rPr lang="en-US" sz="2400" b="1" dirty="0" smtClean="0"/>
              <a:t>Take off heavy boots and clothes</a:t>
            </a:r>
          </a:p>
          <a:p>
            <a:r>
              <a:rPr lang="en-US" sz="2400" b="1" dirty="0" smtClean="0"/>
              <a:t>Turn off gas and electricity</a:t>
            </a:r>
          </a:p>
          <a:p>
            <a:r>
              <a:rPr lang="en-US" sz="2400" b="1" dirty="0" smtClean="0"/>
              <a:t>Turn off water</a:t>
            </a:r>
          </a:p>
          <a:p>
            <a:r>
              <a:rPr lang="en-US" sz="2400" b="1" dirty="0" smtClean="0"/>
              <a:t>Close doors and windows</a:t>
            </a:r>
          </a:p>
          <a:p>
            <a:r>
              <a:rPr lang="en-US" sz="2400" b="1" dirty="0" smtClean="0"/>
              <a:t>Don’t go to the balcony</a:t>
            </a:r>
          </a:p>
          <a:p>
            <a:r>
              <a:rPr lang="en-US" sz="2400" b="1" dirty="0" smtClean="0"/>
              <a:t>Don’t run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956376" y="116632"/>
            <a:ext cx="1063114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116632"/>
            <a:ext cx="899931" cy="134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71563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 smtClean="0">
                <a:solidFill>
                  <a:srgbClr val="FF0000"/>
                </a:solidFill>
                <a:latin typeface="Algerian" pitchFamily="82" charset="0"/>
              </a:rPr>
              <a:t>Natural disasters</a:t>
            </a:r>
            <a:endParaRPr lang="ru-RU" sz="4800" b="1" i="1" dirty="0" smtClean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000125"/>
            <a:ext cx="328612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452813"/>
            <a:ext cx="3000375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38" y="3911600"/>
            <a:ext cx="3929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57813" y="857250"/>
            <a:ext cx="3786187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699792" y="2132856"/>
            <a:ext cx="32146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67175" cy="2636838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5400" dirty="0" smtClean="0">
                <a:solidFill>
                  <a:srgbClr val="FF0000"/>
                </a:solidFill>
                <a:latin typeface="Algerian" pitchFamily="82" charset="0"/>
              </a:rPr>
              <a:t>VOLCANO    eruption</a:t>
            </a:r>
            <a:endParaRPr lang="ru-RU" sz="5400" dirty="0" smtClean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3255394"/>
            <a:ext cx="5220071" cy="360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1960" y="0"/>
            <a:ext cx="4932040" cy="329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2819400" cy="12969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5400" dirty="0" smtClean="0">
                <a:solidFill>
                  <a:srgbClr val="FF0000"/>
                </a:solidFill>
                <a:latin typeface="Algerian" pitchFamily="82" charset="0"/>
              </a:rPr>
              <a:t>  flood</a:t>
            </a:r>
            <a:endParaRPr lang="ru-RU" sz="5400" dirty="0" smtClean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84525"/>
            <a:ext cx="56515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17463"/>
            <a:ext cx="5143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8050"/>
            <a:ext cx="8229600" cy="1512888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dirty="0" smtClean="0">
                <a:solidFill>
                  <a:srgbClr val="FF0000"/>
                </a:solidFill>
                <a:latin typeface="Algerian" pitchFamily="82" charset="0"/>
              </a:rPr>
              <a:t>earthquake</a:t>
            </a:r>
            <a:endParaRPr lang="ru-RU" dirty="0" smtClean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6475" y="2786063"/>
            <a:ext cx="55975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4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4214813" cy="1119188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lgerian" pitchFamily="82" charset="0"/>
              </a:rPr>
              <a:t>TORNADO</a:t>
            </a:r>
            <a:endParaRPr lang="ru-RU" sz="5400" b="1" dirty="0" smtClean="0">
              <a:solidFill>
                <a:srgbClr val="FF0000"/>
              </a:solidFill>
            </a:endParaRP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00563" y="0"/>
            <a:ext cx="4643437" cy="4643438"/>
          </a:xfrm>
          <a:noFill/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678113"/>
            <a:ext cx="5572125" cy="417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428625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Algerian" pitchFamily="82" charset="0"/>
              </a:rPr>
              <a:t>DROUGHT</a:t>
            </a:r>
            <a:endParaRPr lang="ru-RU" sz="5400" b="1" dirty="0" smtClean="0">
              <a:solidFill>
                <a:srgbClr val="FF0000"/>
              </a:solidFill>
            </a:endParaRP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928938"/>
            <a:ext cx="5238750" cy="3929062"/>
          </a:xfrm>
          <a:noFill/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0"/>
            <a:ext cx="5000625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414</TotalTime>
  <Words>475</Words>
  <Application>Microsoft Office PowerPoint</Application>
  <PresentationFormat>Экран (4:3)</PresentationFormat>
  <Paragraphs>201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 WELCOME TO OUR LESSON </vt:lpstr>
      <vt:lpstr>15.02.2013. Chelyabinsk.</vt:lpstr>
      <vt:lpstr>Our theme: _______________</vt:lpstr>
      <vt:lpstr>Natural disasters</vt:lpstr>
      <vt:lpstr>VOLCANO    eruption</vt:lpstr>
      <vt:lpstr>  flood</vt:lpstr>
      <vt:lpstr>earthquake</vt:lpstr>
      <vt:lpstr>TORNADO</vt:lpstr>
      <vt:lpstr>DROUGHT</vt:lpstr>
      <vt:lpstr>Forest fire</vt:lpstr>
      <vt:lpstr>tsunami</vt:lpstr>
      <vt:lpstr> hurricane</vt:lpstr>
      <vt:lpstr>OUR FRAGILE PLANET</vt:lpstr>
      <vt:lpstr>VOCABULARY OF THE LESSON</vt:lpstr>
      <vt:lpstr>Слайд 15</vt:lpstr>
      <vt:lpstr>FLOODS</vt:lpstr>
      <vt:lpstr>TORNADOES</vt:lpstr>
      <vt:lpstr>EARTHQUAKES</vt:lpstr>
      <vt:lpstr>VOLCANOES</vt:lpstr>
      <vt:lpstr>VESUVIUS, 79 AD.</vt:lpstr>
      <vt:lpstr>Listen and number the pictures in the correct order</vt:lpstr>
      <vt:lpstr>EARTHQUAKE</vt:lpstr>
      <vt:lpstr>Flood</vt:lpstr>
      <vt:lpstr>Drought  </vt:lpstr>
      <vt:lpstr>FIRE</vt:lpstr>
      <vt:lpstr>VOLCANO</vt:lpstr>
      <vt:lpstr>LEAFLET</vt:lpstr>
      <vt:lpstr>Слайд 28</vt:lpstr>
      <vt:lpstr>Слайд 29</vt:lpstr>
      <vt:lpstr>Natural disasters:  where to go and what to 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15.02.2013. Chelyabinsk.</dc:title>
  <dc:creator>Home</dc:creator>
  <cp:lastModifiedBy>Tata</cp:lastModifiedBy>
  <cp:revision>39</cp:revision>
  <dcterms:created xsi:type="dcterms:W3CDTF">2013-02-23T07:52:55Z</dcterms:created>
  <dcterms:modified xsi:type="dcterms:W3CDTF">2014-01-14T21:38:17Z</dcterms:modified>
</cp:coreProperties>
</file>