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9" r:id="rId5"/>
    <p:sldId id="263" r:id="rId6"/>
    <p:sldId id="266" r:id="rId7"/>
    <p:sldId id="267" r:id="rId8"/>
    <p:sldId id="260" r:id="rId9"/>
    <p:sldId id="261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BD98F2-0CA9-4147-BAE2-C706DFA3A205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E30320-24D3-4C18-8436-3F812ECE620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Past Simple Tense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Прошедшее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/>
              <a:t>простое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/>
              <a:t> время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4786322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Автор: Перевощикова Н. В., учитель английского языка МБОУ «</a:t>
            </a:r>
            <a:r>
              <a:rPr lang="ru-RU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Кезская</a:t>
            </a:r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СОШ №1», </a:t>
            </a:r>
            <a:r>
              <a:rPr lang="ru-RU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п.Кез</a:t>
            </a:r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, Удмуртская Республика</a:t>
            </a: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Вопросительная форма </a:t>
            </a:r>
            <a:r>
              <a:rPr lang="en-US" sz="4000" dirty="0" smtClean="0">
                <a:solidFill>
                  <a:srgbClr val="FF0000"/>
                </a:solidFill>
              </a:rPr>
              <a:t>Past Simple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14612" y="192880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</a:rPr>
              <a:t>Общие вопросы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71462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</a:t>
            </a:r>
            <a:r>
              <a:rPr lang="en-US" sz="3600" b="1" dirty="0" smtClean="0"/>
              <a:t>I </a:t>
            </a:r>
            <a:r>
              <a:rPr lang="en-US" sz="3600" b="1" i="1" dirty="0" smtClean="0">
                <a:solidFill>
                  <a:srgbClr val="7030A0"/>
                </a:solidFill>
              </a:rPr>
              <a:t>went</a:t>
            </a:r>
            <a:r>
              <a:rPr lang="en-US" sz="3600" b="1" dirty="0" smtClean="0"/>
              <a:t> to Sochi last summer.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3786190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Did</a:t>
            </a:r>
            <a:r>
              <a:rPr lang="en-US" sz="2800" b="1" dirty="0" smtClean="0"/>
              <a:t> you </a:t>
            </a:r>
            <a:r>
              <a:rPr lang="en-US" sz="2800" b="1" i="1" dirty="0" smtClean="0">
                <a:solidFill>
                  <a:srgbClr val="FF0000"/>
                </a:solidFill>
              </a:rPr>
              <a:t>go</a:t>
            </a:r>
            <a:r>
              <a:rPr lang="en-US" sz="2800" b="1" dirty="0" smtClean="0"/>
              <a:t> to Sochi last summer?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429132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Yes, I</a:t>
            </a:r>
            <a:r>
              <a:rPr lang="en-US" sz="2800" b="1" i="1" dirty="0" smtClean="0">
                <a:solidFill>
                  <a:srgbClr val="FF0000"/>
                </a:solidFill>
              </a:rPr>
              <a:t> did</a:t>
            </a:r>
            <a:r>
              <a:rPr lang="en-US" sz="2800" b="1" dirty="0" smtClean="0"/>
              <a:t>. / No, I </a:t>
            </a:r>
            <a:r>
              <a:rPr lang="en-US" sz="2800" b="1" i="1" dirty="0" smtClean="0">
                <a:solidFill>
                  <a:srgbClr val="FF0000"/>
                </a:solidFill>
              </a:rPr>
              <a:t>didn’t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Вопросительная форма </a:t>
            </a:r>
            <a:r>
              <a:rPr lang="en-US" sz="4400" dirty="0" smtClean="0">
                <a:solidFill>
                  <a:srgbClr val="FF0000"/>
                </a:solidFill>
              </a:rPr>
              <a:t>Past simple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64" y="2071678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</a:rPr>
              <a:t>Специальные вопросы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07181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</a:t>
            </a:r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rgbClr val="7030A0"/>
                </a:solidFill>
              </a:rPr>
              <a:t>went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to Sochi last summer.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378619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Where </a:t>
            </a:r>
            <a:r>
              <a:rPr lang="en-US" sz="3200" b="1" i="1" dirty="0" smtClean="0">
                <a:solidFill>
                  <a:srgbClr val="FF0000"/>
                </a:solidFill>
              </a:rPr>
              <a:t>did</a:t>
            </a:r>
            <a:r>
              <a:rPr lang="en-US" sz="3600" b="1" dirty="0" smtClean="0"/>
              <a:t> you </a:t>
            </a:r>
            <a:r>
              <a:rPr lang="en-US" sz="3600" b="1" i="1" dirty="0" smtClean="0">
                <a:solidFill>
                  <a:srgbClr val="FF0000"/>
                </a:solidFill>
              </a:rPr>
              <a:t>go</a:t>
            </a:r>
            <a:r>
              <a:rPr lang="en-US" sz="3600" b="1" dirty="0" smtClean="0"/>
              <a:t> last summer?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4786322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tx2"/>
                </a:solidFill>
              </a:rPr>
              <a:t>! </a:t>
            </a:r>
            <a:r>
              <a:rPr lang="en-US" sz="3200" b="1" dirty="0" smtClean="0"/>
              <a:t>Who </a:t>
            </a:r>
            <a:r>
              <a:rPr lang="en-US" sz="3200" b="1" dirty="0" smtClean="0">
                <a:solidFill>
                  <a:srgbClr val="FF0000"/>
                </a:solidFill>
              </a:rPr>
              <a:t>went </a:t>
            </a:r>
            <a:r>
              <a:rPr lang="en-US" sz="3200" b="1" dirty="0" smtClean="0"/>
              <a:t>to Sochi last summer?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142984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/>
                </a:solidFill>
              </a:rPr>
              <a:t>Thank you for your attention !</a:t>
            </a:r>
            <a:endParaRPr lang="ru-RU" sz="8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Содержание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Значение </a:t>
            </a:r>
            <a:r>
              <a:rPr lang="en-US" sz="2800" dirty="0" smtClean="0">
                <a:solidFill>
                  <a:srgbClr val="FF0000"/>
                </a:solidFill>
              </a:rPr>
              <a:t> Past Simple</a:t>
            </a:r>
            <a:endParaRPr lang="ru-RU" sz="2800" dirty="0" smtClean="0"/>
          </a:p>
          <a:p>
            <a:r>
              <a:rPr lang="ru-RU" sz="2800" dirty="0" smtClean="0"/>
              <a:t>Правильные глаголы</a:t>
            </a:r>
          </a:p>
          <a:p>
            <a:r>
              <a:rPr lang="ru-RU" sz="2800" dirty="0" smtClean="0"/>
              <a:t>Правила чтения правильных глаголов</a:t>
            </a:r>
          </a:p>
          <a:p>
            <a:r>
              <a:rPr lang="ru-RU" sz="2800" dirty="0" smtClean="0"/>
              <a:t>Неправильные глаголы</a:t>
            </a:r>
          </a:p>
          <a:p>
            <a:r>
              <a:rPr lang="ru-RU" sz="2800" dirty="0" smtClean="0"/>
              <a:t>Глагол </a:t>
            </a:r>
            <a:r>
              <a:rPr lang="en-US" sz="2800" dirty="0" smtClean="0">
                <a:solidFill>
                  <a:srgbClr val="FF0000"/>
                </a:solidFill>
              </a:rPr>
              <a:t>to be</a:t>
            </a:r>
            <a:endParaRPr lang="ru-RU" sz="2800" dirty="0" smtClean="0"/>
          </a:p>
          <a:p>
            <a:r>
              <a:rPr lang="ru-RU" sz="2800" dirty="0" smtClean="0"/>
              <a:t>Слова-спутники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Past Simple</a:t>
            </a:r>
            <a:endParaRPr lang="ru-RU" sz="2800" dirty="0" smtClean="0"/>
          </a:p>
          <a:p>
            <a:r>
              <a:rPr lang="ru-RU" sz="2800" dirty="0" smtClean="0"/>
              <a:t>Отрицательная форма</a:t>
            </a:r>
          </a:p>
          <a:p>
            <a:r>
              <a:rPr lang="ru-RU" sz="2800" dirty="0" smtClean="0"/>
              <a:t>Вопросительная форма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Значение </a:t>
            </a:r>
            <a:r>
              <a:rPr lang="en-US" sz="6600" dirty="0" smtClean="0">
                <a:solidFill>
                  <a:srgbClr val="FF0000"/>
                </a:solidFill>
              </a:rPr>
              <a:t>Past Simple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События или действия, которые произошли в </a:t>
            </a:r>
            <a:r>
              <a:rPr lang="ru-RU" sz="3600" b="1" i="1" dirty="0" smtClean="0">
                <a:solidFill>
                  <a:srgbClr val="FF0000"/>
                </a:solidFill>
              </a:rPr>
              <a:t>прошлом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785918" y="4572008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57224" y="4929198"/>
            <a:ext cx="735811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77" y="5214950"/>
            <a:ext cx="200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4000504"/>
            <a:ext cx="200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3786190"/>
            <a:ext cx="200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52863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3929066"/>
            <a:ext cx="200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81392" y="4081466"/>
            <a:ext cx="200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392906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358612" y="4929198"/>
            <a:ext cx="42783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858282" y="4929198"/>
            <a:ext cx="42783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71538" y="4572009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Прошедшее</a:t>
            </a:r>
            <a:r>
              <a:rPr lang="ru-RU" dirty="0" smtClean="0"/>
              <a:t> </a:t>
            </a:r>
            <a:r>
              <a:rPr lang="ru-RU" b="1" dirty="0" smtClean="0"/>
              <a:t>время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457200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Настоящее время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29322" y="457200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Будущее время</a:t>
            </a:r>
            <a:endParaRPr lang="ru-RU" b="1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 flipV="1">
            <a:off x="2000232" y="3071810"/>
            <a:ext cx="2714644" cy="15001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Правильные глаголы</a:t>
            </a:r>
            <a:endParaRPr lang="ru-RU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2000240"/>
            <a:ext cx="5143536" cy="2656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play</a:t>
            </a:r>
            <a:r>
              <a:rPr lang="en-US" sz="5400" dirty="0" smtClean="0">
                <a:solidFill>
                  <a:srgbClr val="FF0000"/>
                </a:solidFill>
              </a:rPr>
              <a:t>ed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lik</a:t>
            </a:r>
            <a:r>
              <a:rPr lang="en-US" sz="5400" dirty="0" smtClean="0">
                <a:solidFill>
                  <a:srgbClr val="FF0000"/>
                </a:solidFill>
              </a:rPr>
              <a:t>ed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walk</a:t>
            </a:r>
            <a:r>
              <a:rPr lang="en-US" sz="5400" dirty="0" smtClean="0">
                <a:solidFill>
                  <a:srgbClr val="FF0000"/>
                </a:solidFill>
              </a:rPr>
              <a:t>ed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3857620" y="1928802"/>
            <a:ext cx="500066" cy="292895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571744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</a:rPr>
              <a:t>V</a:t>
            </a:r>
            <a:r>
              <a:rPr lang="en-US" sz="5400" dirty="0" smtClean="0"/>
              <a:t>+ </a:t>
            </a:r>
            <a:r>
              <a:rPr lang="en-US" sz="8000" dirty="0" err="1" smtClean="0">
                <a:solidFill>
                  <a:srgbClr val="FF0000"/>
                </a:solidFill>
              </a:rPr>
              <a:t>ed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Правила чтения окончания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86116" y="1643050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ed</a:t>
            </a:r>
            <a:endParaRPr lang="ru-RU" sz="60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71670" y="2428868"/>
            <a:ext cx="1785950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войные круглые скобки 6"/>
          <p:cNvSpPr/>
          <p:nvPr/>
        </p:nvSpPr>
        <p:spPr>
          <a:xfrm>
            <a:off x="1857356" y="3143248"/>
            <a:ext cx="500066" cy="57150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714752"/>
            <a:ext cx="2571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если основа глагола заканчивается на </a:t>
            </a:r>
            <a:r>
              <a:rPr lang="ru-RU" sz="2000" b="1" i="1" dirty="0" smtClean="0">
                <a:solidFill>
                  <a:srgbClr val="C00000"/>
                </a:solidFill>
              </a:rPr>
              <a:t>глухую согласную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Helped - [</a:t>
            </a:r>
            <a:r>
              <a:rPr lang="en-US" sz="2000" b="1" dirty="0" err="1" smtClean="0">
                <a:solidFill>
                  <a:srgbClr val="002060"/>
                </a:solidFill>
              </a:rPr>
              <a:t>helpt</a:t>
            </a:r>
            <a:r>
              <a:rPr lang="en-US" sz="2000" b="1" dirty="0" smtClean="0">
                <a:solidFill>
                  <a:srgbClr val="002060"/>
                </a:solidFill>
              </a:rPr>
              <a:t>]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 rot="16200000" flipH="1">
            <a:off x="4001290" y="2929728"/>
            <a:ext cx="1000132" cy="141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войные круглые скобки 10"/>
          <p:cNvSpPr/>
          <p:nvPr/>
        </p:nvSpPr>
        <p:spPr>
          <a:xfrm>
            <a:off x="4286248" y="3500438"/>
            <a:ext cx="571504" cy="57150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d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4000504"/>
            <a:ext cx="19288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если основа глагола заканчивается на</a:t>
            </a:r>
            <a:r>
              <a:rPr lang="ru-RU" sz="2000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звонкую</a:t>
            </a:r>
            <a:r>
              <a:rPr lang="ru-RU" sz="2000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согласную</a:t>
            </a:r>
            <a:r>
              <a:rPr lang="ru-RU" sz="2000" i="1" dirty="0" smtClean="0">
                <a:solidFill>
                  <a:srgbClr val="C00000"/>
                </a:solidFill>
              </a:rPr>
              <a:t> </a:t>
            </a:r>
            <a:r>
              <a:rPr lang="ru-RU" sz="2000" i="1" dirty="0" smtClean="0"/>
              <a:t>или </a:t>
            </a:r>
            <a:r>
              <a:rPr lang="ru-RU" sz="2000" b="1" i="1" dirty="0" smtClean="0">
                <a:solidFill>
                  <a:srgbClr val="C00000"/>
                </a:solidFill>
              </a:rPr>
              <a:t>гласную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Lived – [</a:t>
            </a:r>
            <a:r>
              <a:rPr lang="en-US" sz="2000" b="1" dirty="0" err="1" smtClean="0">
                <a:solidFill>
                  <a:srgbClr val="002060"/>
                </a:solidFill>
              </a:rPr>
              <a:t>livd</a:t>
            </a:r>
            <a:r>
              <a:rPr lang="en-US" sz="2000" b="1" dirty="0" smtClean="0">
                <a:solidFill>
                  <a:srgbClr val="002060"/>
                </a:solidFill>
              </a:rPr>
              <a:t>]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714876" y="2428868"/>
            <a:ext cx="2000264" cy="785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войные круглые скобки 14"/>
          <p:cNvSpPr/>
          <p:nvPr/>
        </p:nvSpPr>
        <p:spPr>
          <a:xfrm>
            <a:off x="6286512" y="3286124"/>
            <a:ext cx="928694" cy="642942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id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3857628"/>
            <a:ext cx="2428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если основа глагола заканчивается 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[t]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i="1" dirty="0" smtClean="0"/>
              <a:t>или</a:t>
            </a:r>
            <a:r>
              <a:rPr lang="en-US" sz="2000" b="1" i="1" dirty="0" smtClean="0">
                <a:solidFill>
                  <a:srgbClr val="C00000"/>
                </a:solidFill>
              </a:rPr>
              <a:t> [d]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skated – [‘</a:t>
            </a:r>
            <a:r>
              <a:rPr lang="en-US" sz="2000" b="1" dirty="0" err="1" smtClean="0">
                <a:solidFill>
                  <a:srgbClr val="002060"/>
                </a:solidFill>
              </a:rPr>
              <a:t>skeitid</a:t>
            </a:r>
            <a:r>
              <a:rPr lang="en-US" sz="2000" b="1" dirty="0" smtClean="0">
                <a:solidFill>
                  <a:srgbClr val="002060"/>
                </a:solidFill>
              </a:rPr>
              <a:t>]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/>
      <p:bldP spid="11" grpId="0" animBg="1"/>
      <p:bldP spid="12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Неправильные глаголы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Имеют свою особую форму, которая находится </a:t>
            </a:r>
            <a:r>
              <a:rPr lang="ru-RU" sz="2400" b="1" i="1" dirty="0" smtClean="0"/>
              <a:t>в таблице неправильных глаголов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928934"/>
            <a:ext cx="4071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Go – went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Have – had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Know - knew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000496" y="3000372"/>
            <a:ext cx="428628" cy="192882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214686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V</a:t>
            </a:r>
            <a:r>
              <a:rPr lang="en-US" sz="5400" b="1" dirty="0" smtClean="0">
                <a:solidFill>
                  <a:srgbClr val="FF0000"/>
                </a:solidFill>
              </a:rPr>
              <a:t>2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Глагол </a:t>
            </a:r>
            <a:r>
              <a:rPr lang="en-US" sz="5400" b="1" dirty="0" smtClean="0">
                <a:solidFill>
                  <a:srgbClr val="7030A0"/>
                </a:solidFill>
              </a:rPr>
              <a:t>“to be” </a:t>
            </a:r>
            <a:r>
              <a:rPr lang="ru-RU" sz="5400" dirty="0" smtClean="0"/>
              <a:t>в </a:t>
            </a:r>
            <a:r>
              <a:rPr lang="en-US" sz="5400" dirty="0" smtClean="0">
                <a:solidFill>
                  <a:srgbClr val="FF0000"/>
                </a:solidFill>
              </a:rPr>
              <a:t>Past Simple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ед.ч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мн.ч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/>
              <a:t>  </a:t>
            </a:r>
            <a:r>
              <a:rPr lang="en-US" sz="9600" b="1" dirty="0" smtClean="0">
                <a:solidFill>
                  <a:srgbClr val="7030A0"/>
                </a:solidFill>
              </a:rPr>
              <a:t>was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/>
              <a:t>  </a:t>
            </a:r>
            <a:r>
              <a:rPr lang="en-US" sz="9600" b="1" dirty="0" smtClean="0">
                <a:solidFill>
                  <a:srgbClr val="7030A0"/>
                </a:solidFill>
              </a:rPr>
              <a:t>were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!</a:t>
            </a:r>
            <a:r>
              <a:rPr lang="en-US" sz="9600" b="1" dirty="0" smtClean="0">
                <a:solidFill>
                  <a:schemeClr val="accent5"/>
                </a:solidFill>
              </a:rPr>
              <a:t> </a:t>
            </a:r>
            <a:r>
              <a:rPr lang="en-US" sz="3500" b="1" dirty="0" smtClean="0"/>
              <a:t>You were in the country last year.</a:t>
            </a:r>
            <a:endParaRPr lang="ru-RU" sz="35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Слова-спутники </a:t>
            </a:r>
            <a:r>
              <a:rPr lang="en-US" sz="5400" dirty="0" smtClean="0">
                <a:solidFill>
                  <a:srgbClr val="FF0000"/>
                </a:solidFill>
              </a:rPr>
              <a:t>Past Simple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Yesterday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вчера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The day before yesterday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позавчера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Last summer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прошлым летом</a:t>
            </a:r>
            <a:endParaRPr lang="en-US" sz="2800" i="1" dirty="0" smtClean="0"/>
          </a:p>
          <a:p>
            <a:pP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Last week 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на прошлой неделе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A week  ago </a:t>
            </a:r>
            <a:r>
              <a:rPr lang="en-US" sz="2800" i="1" dirty="0" smtClean="0"/>
              <a:t>–</a:t>
            </a:r>
            <a:r>
              <a:rPr lang="ru-RU" sz="2800" i="1" dirty="0" smtClean="0"/>
              <a:t> неделю  тому назад</a:t>
            </a:r>
            <a:endParaRPr lang="en-US" sz="2800" i="1" dirty="0" smtClean="0"/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A month ago</a:t>
            </a:r>
            <a:r>
              <a:rPr lang="en-US" sz="2800" i="1" dirty="0" smtClean="0"/>
              <a:t> – </a:t>
            </a:r>
            <a:r>
              <a:rPr lang="ru-RU" sz="2800" i="1" dirty="0" smtClean="0"/>
              <a:t>месяц тому назад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en-US" sz="2800" i="1" dirty="0" smtClean="0"/>
              <a:t> </a:t>
            </a:r>
            <a:r>
              <a:rPr lang="en-US" sz="3600" dirty="0" smtClean="0"/>
              <a:t>I visited my granny </a:t>
            </a:r>
            <a:r>
              <a:rPr lang="en-US" sz="3600" b="1" i="1" dirty="0" smtClean="0">
                <a:solidFill>
                  <a:schemeClr val="bg2">
                    <a:lumMod val="25000"/>
                  </a:schemeClr>
                </a:solidFill>
              </a:rPr>
              <a:t>last week</a:t>
            </a:r>
            <a:r>
              <a:rPr lang="en-US" sz="3600" i="1" dirty="0" smtClean="0"/>
              <a:t>.</a:t>
            </a:r>
            <a:endParaRPr lang="ru-RU" sz="3600" i="1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endParaRPr lang="ru-RU" sz="28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151046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Отрицательная форма</a:t>
            </a:r>
            <a:r>
              <a:rPr lang="en-US" sz="4800" dirty="0" smtClean="0">
                <a:solidFill>
                  <a:srgbClr val="FF0000"/>
                </a:solidFill>
              </a:rPr>
              <a:t> Past Simple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Did</a:t>
            </a:r>
            <a:r>
              <a:rPr lang="en-US" sz="6000" dirty="0" smtClean="0"/>
              <a:t> + </a:t>
            </a:r>
            <a:r>
              <a:rPr lang="en-US" sz="6000" dirty="0" smtClean="0">
                <a:solidFill>
                  <a:srgbClr val="FF0000"/>
                </a:solidFill>
              </a:rPr>
              <a:t>not </a:t>
            </a:r>
            <a:r>
              <a:rPr lang="en-US" sz="6000" dirty="0" smtClean="0"/>
              <a:t>+ </a:t>
            </a:r>
            <a:r>
              <a:rPr lang="en-US" sz="6000" dirty="0" smtClean="0">
                <a:solidFill>
                  <a:srgbClr val="7030A0"/>
                </a:solidFill>
              </a:rPr>
              <a:t>V</a:t>
            </a:r>
            <a:r>
              <a:rPr lang="en-US" sz="6000" dirty="0" smtClean="0"/>
              <a:t>= </a:t>
            </a:r>
            <a:r>
              <a:rPr lang="en-US" sz="6000" dirty="0" err="1" smtClean="0">
                <a:solidFill>
                  <a:srgbClr val="FF0000"/>
                </a:solidFill>
              </a:rPr>
              <a:t>didn’t</a:t>
            </a:r>
            <a:r>
              <a:rPr lang="en-US" sz="6000" dirty="0" err="1" smtClean="0"/>
              <a:t>+</a:t>
            </a:r>
            <a:r>
              <a:rPr lang="en-US" sz="6000" dirty="0" err="1" smtClean="0">
                <a:solidFill>
                  <a:srgbClr val="7030A0"/>
                </a:solidFill>
              </a:rPr>
              <a:t>V</a:t>
            </a:r>
            <a:endParaRPr lang="en-US" sz="6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en-US" sz="4000" dirty="0" smtClean="0"/>
              <a:t>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did not </a:t>
            </a:r>
            <a:r>
              <a:rPr lang="en-US" sz="4400" b="1" i="1" dirty="0" smtClean="0">
                <a:solidFill>
                  <a:srgbClr val="7030A0"/>
                </a:solidFill>
              </a:rPr>
              <a:t>play</a:t>
            </a:r>
            <a:r>
              <a:rPr lang="en-US" sz="4400" b="1" i="1" dirty="0" smtClean="0"/>
              <a:t> </a:t>
            </a:r>
            <a:r>
              <a:rPr lang="en-US" sz="4000" dirty="0" smtClean="0"/>
              <a:t>football yesterday.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4000" dirty="0" smtClean="0"/>
              <a:t>I </a:t>
            </a:r>
            <a:r>
              <a:rPr lang="en-US" sz="4400" b="1" i="1" dirty="0" smtClean="0">
                <a:solidFill>
                  <a:srgbClr val="FF0000"/>
                </a:solidFill>
              </a:rPr>
              <a:t>didn’t</a:t>
            </a:r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i="1" dirty="0" smtClean="0">
                <a:solidFill>
                  <a:srgbClr val="7030A0"/>
                </a:solidFill>
              </a:rPr>
              <a:t>go</a:t>
            </a:r>
            <a:r>
              <a:rPr lang="en-US" sz="4400" b="1" i="1" dirty="0" smtClean="0"/>
              <a:t> </a:t>
            </a:r>
            <a:r>
              <a:rPr lang="en-US" sz="4000" dirty="0" smtClean="0"/>
              <a:t>to Sochi last summer.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301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Past Simple Tense</vt:lpstr>
      <vt:lpstr>Содержание</vt:lpstr>
      <vt:lpstr>Значение Past Simple</vt:lpstr>
      <vt:lpstr>Правильные глаголы</vt:lpstr>
      <vt:lpstr>Правила чтения окончания</vt:lpstr>
      <vt:lpstr>Неправильные глаголы</vt:lpstr>
      <vt:lpstr>Глагол “to be” в Past Simple</vt:lpstr>
      <vt:lpstr>Слова-спутники Past Simple</vt:lpstr>
      <vt:lpstr>Отрицательная форма Past Simple</vt:lpstr>
      <vt:lpstr>Вопросительная форма Past Simple </vt:lpstr>
      <vt:lpstr>Вопросительная форма Past simple</vt:lpstr>
      <vt:lpstr>Слайд 12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Леха</dc:creator>
  <cp:lastModifiedBy>Леха</cp:lastModifiedBy>
  <cp:revision>63</cp:revision>
  <dcterms:created xsi:type="dcterms:W3CDTF">2009-01-18T13:12:59Z</dcterms:created>
  <dcterms:modified xsi:type="dcterms:W3CDTF">2013-09-29T10:42:52Z</dcterms:modified>
</cp:coreProperties>
</file>