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9" r:id="rId2"/>
    <p:sldId id="277" r:id="rId3"/>
    <p:sldId id="265" r:id="rId4"/>
    <p:sldId id="278" r:id="rId5"/>
    <p:sldId id="273" r:id="rId6"/>
    <p:sldId id="279" r:id="rId7"/>
    <p:sldId id="261" r:id="rId8"/>
    <p:sldId id="281" r:id="rId9"/>
    <p:sldId id="282" r:id="rId10"/>
    <p:sldId id="283" r:id="rId11"/>
    <p:sldId id="285" r:id="rId12"/>
    <p:sldId id="275" r:id="rId13"/>
    <p:sldId id="286" r:id="rId14"/>
    <p:sldId id="288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91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AE3BB-26BD-4764-9B06-4708DF64B8C8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FFD46-660C-47F4-ADE0-6B3D9B7B2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2147888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A2EB3-8C00-4664-BFC6-8F5295F8B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dic.academic.ru/dic.nsf/enc_tech/1407/%D0%A8%D1%82%D0%B0%D0%BD%D0%B3%D0%B5%D0%BD%D1%86%D0%B8%D1%80%D0%BA%D1%83%D0%BB%D1%8C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pn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12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714356"/>
            <a:ext cx="7772400" cy="1200150"/>
          </a:xfrm>
        </p:spPr>
        <p:txBody>
          <a:bodyPr/>
          <a:lstStyle/>
          <a:p>
            <a:pPr marR="0" algn="l" eaLnBrk="1" hangingPunct="1"/>
            <a:fld id="{8DBCAABC-491B-4024-940E-23A4AD889BCB}" type="datetime1">
              <a:rPr lang="ru-RU" sz="4800" smtClean="0"/>
              <a:pPr marR="0" algn="l" eaLnBrk="1" hangingPunct="1"/>
              <a:t>26.02.2013</a:t>
            </a:fld>
            <a:endParaRPr lang="ru-RU" sz="4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85786" y="1643050"/>
            <a:ext cx="7467600" cy="146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en-US" sz="6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ru-RU" sz="6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Линии в круге: диаметр</a:t>
            </a:r>
            <a:r>
              <a:rPr kumimoji="0" lang="en-US" sz="6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r>
              <a:rPr kumimoji="0" lang="ru-RU" sz="6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i="1" dirty="0" smtClean="0"/>
              <a:t>Отрезок АМ соединяет … …</a:t>
            </a:r>
            <a:br>
              <a:rPr lang="ru-RU" sz="4000" i="1" dirty="0" smtClean="0"/>
            </a:br>
            <a:r>
              <a:rPr lang="ru-RU" sz="4000" i="1" dirty="0" smtClean="0"/>
              <a:t> и </a:t>
            </a:r>
            <a:r>
              <a:rPr lang="ru-RU" sz="4000" i="1" smtClean="0"/>
              <a:t>проходит через </a:t>
            </a:r>
            <a:r>
              <a:rPr lang="ru-RU" sz="4000" i="1" dirty="0" smtClean="0"/>
              <a:t>… .	</a:t>
            </a:r>
            <a:br>
              <a:rPr lang="ru-RU" sz="4000" i="1" dirty="0" smtClean="0"/>
            </a:br>
            <a:r>
              <a:rPr lang="ru-RU" sz="4000" i="1" dirty="0" smtClean="0"/>
              <a:t>Отрезок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АМ называется ...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2573~1\AppData\Local\Temp\FineReader10\media\image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1432" y="2348880"/>
            <a:ext cx="511256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4797152"/>
            <a:ext cx="464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две точки окружности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077072"/>
            <a:ext cx="1328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центр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661248"/>
            <a:ext cx="2503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диáм</a:t>
            </a:r>
            <a:r>
              <a:rPr lang="ru-RU" sz="3600" b="1" dirty="0" err="1" smtClean="0">
                <a:solidFill>
                  <a:srgbClr val="FF0000"/>
                </a:solidFill>
              </a:rPr>
              <a:t>е</a:t>
            </a:r>
            <a:r>
              <a:rPr lang="ru-RU" sz="3600" b="1" dirty="0" err="1" smtClean="0"/>
              <a:t>тром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Домашнее задание: правила стр. 190-191</a:t>
            </a:r>
            <a:br>
              <a:rPr lang="ru-RU" sz="4000" dirty="0" smtClean="0"/>
            </a:br>
            <a:r>
              <a:rPr lang="ru-RU" sz="4000" dirty="0" smtClean="0"/>
              <a:t>3 круга </a:t>
            </a:r>
            <a:r>
              <a:rPr lang="en-US" sz="4000" dirty="0" smtClean="0"/>
              <a:t>R=</a:t>
            </a:r>
            <a:r>
              <a:rPr lang="ru-RU" sz="4000" dirty="0" smtClean="0"/>
              <a:t>2 см</a:t>
            </a:r>
            <a:endParaRPr lang="ru-RU" sz="4000" dirty="0"/>
          </a:p>
        </p:txBody>
      </p:sp>
      <p:pic>
        <p:nvPicPr>
          <p:cNvPr id="4" name="Содержимое 3" descr="C:\Users\2573~1\AppData\Local\Temp\FineReader10\media\image4.png"/>
          <p:cNvPicPr>
            <a:picLocks noGrp="1"/>
          </p:cNvPicPr>
          <p:nvPr>
            <p:ph idx="1"/>
          </p:nvPr>
        </p:nvPicPr>
        <p:blipFill>
          <a:blip r:embed="rId2" cstate="print"/>
          <a:srcRect b="11334"/>
          <a:stretch>
            <a:fillRect/>
          </a:stretch>
        </p:blipFill>
        <p:spPr bwMode="auto">
          <a:xfrm>
            <a:off x="179512" y="2060848"/>
            <a:ext cx="87129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hlinkClick r:id="rId2"/>
              </a:rPr>
              <a:t>Штангенц</a:t>
            </a:r>
            <a:r>
              <a:rPr lang="ru-RU" sz="5400" i="1" dirty="0" smtClean="0">
                <a:solidFill>
                  <a:srgbClr val="FF0000"/>
                </a:solidFill>
                <a:hlinkClick r:id="rId2"/>
              </a:rPr>
              <a:t>и</a:t>
            </a:r>
            <a:r>
              <a:rPr lang="ru-RU" sz="5400" i="1" dirty="0" smtClean="0">
                <a:hlinkClick r:id="rId2"/>
              </a:rPr>
              <a:t>ркуль</a:t>
            </a:r>
            <a:r>
              <a:rPr lang="ru-RU" sz="5400" i="1" dirty="0" smtClean="0"/>
              <a:t>: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105400" y="1556792"/>
            <a:ext cx="4038600" cy="4525963"/>
          </a:xfrm>
        </p:spPr>
        <p:txBody>
          <a:bodyPr/>
          <a:lstStyle/>
          <a:p>
            <a:r>
              <a:rPr lang="ru-RU" i="1" dirty="0" smtClean="0">
                <a:hlinkClick r:id="rId2"/>
              </a:rPr>
              <a:t>Штангенциркуль</a:t>
            </a:r>
            <a:r>
              <a:rPr lang="ru-RU" i="1" dirty="0" smtClean="0"/>
              <a:t>:</a:t>
            </a:r>
            <a:endParaRPr lang="ru-RU" dirty="0" smtClean="0"/>
          </a:p>
          <a:p>
            <a:r>
              <a:rPr lang="ru-RU" i="1" dirty="0" smtClean="0"/>
              <a:t>1 – штанга; 2 —ползун; 3 – нониус; 4 – верхние губки; 5 – нижние губки; 6 – глубиномер; 7 – стопорный винт; 8 – деталь, заготовка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7890" name="Picture 2" descr="C:\Users\Фсук\Desktop\Круг Диаметр\i_688.jp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4761599" cy="1907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Измерение штангенциркулем монет разного диаметра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323528" y="2060848"/>
            <a:ext cx="38100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</a:t>
            </a:r>
            <a:r>
              <a:rPr lang="ru-RU" sz="1600" dirty="0" smtClean="0"/>
              <a:t>5к.</a:t>
            </a:r>
            <a:r>
              <a:rPr lang="en-US" dirty="0" smtClean="0"/>
              <a:t> </a:t>
            </a:r>
            <a:r>
              <a:rPr lang="ru-RU" dirty="0" smtClean="0"/>
              <a:t>=1см 7мм </a:t>
            </a:r>
          </a:p>
          <a:p>
            <a:pPr>
              <a:buNone/>
            </a:pPr>
            <a:r>
              <a:rPr lang="ru-RU" dirty="0" smtClean="0"/>
              <a:t> 	</a:t>
            </a:r>
            <a:r>
              <a:rPr lang="en-US" dirty="0" smtClean="0"/>
              <a:t>D</a:t>
            </a:r>
            <a:r>
              <a:rPr lang="ru-RU" sz="1400" dirty="0" smtClean="0"/>
              <a:t>50к.</a:t>
            </a:r>
            <a:r>
              <a:rPr lang="en-US" dirty="0" smtClean="0"/>
              <a:t> </a:t>
            </a:r>
            <a:r>
              <a:rPr lang="ru-RU" dirty="0" smtClean="0"/>
              <a:t>=1 см 9 мм	</a:t>
            </a:r>
          </a:p>
          <a:p>
            <a:pPr>
              <a:buNone/>
            </a:pPr>
            <a:r>
              <a:rPr lang="en-US" dirty="0" smtClean="0"/>
              <a:t>D</a:t>
            </a:r>
            <a:r>
              <a:rPr lang="ru-RU" sz="1400" dirty="0" smtClean="0"/>
              <a:t>1р.</a:t>
            </a:r>
            <a:r>
              <a:rPr lang="en-US" dirty="0" smtClean="0"/>
              <a:t> </a:t>
            </a:r>
            <a:r>
              <a:rPr lang="ru-RU" dirty="0" smtClean="0"/>
              <a:t>=2 см	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en-US" dirty="0" smtClean="0"/>
              <a:t>D</a:t>
            </a:r>
            <a:r>
              <a:rPr lang="ru-RU" sz="1400" dirty="0" smtClean="0"/>
              <a:t>2р.</a:t>
            </a:r>
            <a:r>
              <a:rPr lang="en-US" dirty="0" smtClean="0"/>
              <a:t> </a:t>
            </a:r>
            <a:r>
              <a:rPr lang="ru-RU" dirty="0" smtClean="0"/>
              <a:t>=2 см 3 мм 	</a:t>
            </a:r>
            <a:r>
              <a:rPr lang="en-US" dirty="0" smtClean="0"/>
              <a:t>D</a:t>
            </a:r>
            <a:r>
              <a:rPr lang="ru-RU" sz="1400" dirty="0" smtClean="0"/>
              <a:t>5р.</a:t>
            </a:r>
            <a:r>
              <a:rPr lang="en-US" dirty="0" smtClean="0"/>
              <a:t> </a:t>
            </a:r>
            <a:r>
              <a:rPr lang="ru-RU" dirty="0" smtClean="0"/>
              <a:t>=2 см 5 мм	</a:t>
            </a:r>
            <a:r>
              <a:rPr lang="en-US" dirty="0" smtClean="0"/>
              <a:t>D</a:t>
            </a:r>
            <a:r>
              <a:rPr lang="ru-RU" sz="1400" dirty="0" smtClean="0"/>
              <a:t>10р.</a:t>
            </a:r>
            <a:r>
              <a:rPr lang="en-US" dirty="0" smtClean="0"/>
              <a:t> </a:t>
            </a:r>
            <a:r>
              <a:rPr lang="ru-RU" dirty="0" smtClean="0"/>
              <a:t>=2 см 2 мм</a:t>
            </a:r>
          </a:p>
          <a:p>
            <a:endParaRPr lang="ru-RU" dirty="0"/>
          </a:p>
        </p:txBody>
      </p:sp>
      <p:sp>
        <p:nvSpPr>
          <p:cNvPr id="7" name="Клип 6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2051" name="Picture 3" descr="C:\Users\Фсук\Desktop\Круг Диаметр\мон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0063" y="1988840"/>
            <a:ext cx="4843937" cy="3971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</p:spPr>
      </p:pic>
      <p:pic>
        <p:nvPicPr>
          <p:cNvPr id="9222" name="Picture 6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</p:spPr>
      </p:pic>
      <p:pic>
        <p:nvPicPr>
          <p:cNvPr id="9223" name="Picture 7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</p:spPr>
      </p:pic>
      <p:pic>
        <p:nvPicPr>
          <p:cNvPr id="9224" name="Picture 8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36.gif"/>
          <p:cNvPicPr>
            <a:picLocks noGrp="1" noChangeAspect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533400"/>
            <a:ext cx="2590800" cy="2217738"/>
          </a:xfrm>
          <a:noFill/>
        </p:spPr>
      </p:pic>
      <p:sp>
        <p:nvSpPr>
          <p:cNvPr id="2" name="Прямоугольник 1"/>
          <p:cNvSpPr/>
          <p:nvPr/>
        </p:nvSpPr>
        <p:spPr>
          <a:xfrm>
            <a:off x="914400" y="2743200"/>
            <a:ext cx="7620000" cy="214253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урок</a:t>
            </a:r>
            <a:r>
              <a:rPr lang="ru-RU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038600"/>
            <a:ext cx="8077200" cy="208756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         </a:t>
            </a:r>
            <a:r>
              <a:rPr lang="ru-RU" sz="4800" b="1" dirty="0" smtClean="0">
                <a:solidFill>
                  <a:srgbClr val="3333FF"/>
                </a:solidFill>
              </a:rPr>
              <a:t>кру</a:t>
            </a:r>
            <a:r>
              <a:rPr lang="ru-RU" sz="4800" b="1" dirty="0" smtClean="0">
                <a:solidFill>
                  <a:srgbClr val="FF0000"/>
                </a:solidFill>
              </a:rPr>
              <a:t>г</a:t>
            </a:r>
            <a:r>
              <a:rPr lang="ru-RU" sz="4800" b="1" dirty="0" smtClean="0">
                <a:solidFill>
                  <a:srgbClr val="3333FF"/>
                </a:solidFill>
              </a:rPr>
              <a:t>        </a:t>
            </a:r>
          </a:p>
          <a:p>
            <a:pPr eaLnBrk="1" hangingPunct="1">
              <a:buFontTx/>
              <a:buNone/>
            </a:pPr>
            <a:r>
              <a:rPr lang="ru-RU" sz="4800" b="1" dirty="0" smtClean="0">
                <a:solidFill>
                  <a:srgbClr val="3333FF"/>
                </a:solidFill>
              </a:rPr>
              <a:t>                         </a:t>
            </a:r>
            <a:r>
              <a:rPr lang="ru-RU" sz="4800" b="1" dirty="0" err="1" smtClean="0">
                <a:solidFill>
                  <a:srgbClr val="FF0000"/>
                </a:solidFill>
              </a:rPr>
              <a:t>о</a:t>
            </a:r>
            <a:r>
              <a:rPr lang="ru-RU" sz="4800" b="1" dirty="0" err="1" smtClean="0">
                <a:solidFill>
                  <a:srgbClr val="3333FF"/>
                </a:solidFill>
              </a:rPr>
              <a:t>кр</a:t>
            </a:r>
            <a:r>
              <a:rPr lang="en-US" sz="4800" b="1" dirty="0" smtClean="0">
                <a:solidFill>
                  <a:srgbClr val="3333FF"/>
                </a:solidFill>
              </a:rPr>
              <a:t>ý</a:t>
            </a:r>
            <a:r>
              <a:rPr lang="ru-RU" sz="4800" b="1" dirty="0" err="1" smtClean="0">
                <a:solidFill>
                  <a:srgbClr val="3333FF"/>
                </a:solidFill>
              </a:rPr>
              <a:t>жн</a:t>
            </a:r>
            <a:r>
              <a:rPr lang="ru-RU" sz="4800" b="1" dirty="0" err="1" smtClean="0">
                <a:solidFill>
                  <a:srgbClr val="FF0000"/>
                </a:solidFill>
              </a:rPr>
              <a:t>о</a:t>
            </a:r>
            <a:r>
              <a:rPr lang="ru-RU" sz="4800" b="1" dirty="0" err="1" smtClean="0">
                <a:solidFill>
                  <a:srgbClr val="3333FF"/>
                </a:solidFill>
              </a:rPr>
              <a:t>сть</a:t>
            </a:r>
            <a:r>
              <a:rPr lang="ru-RU" sz="4800" b="1" dirty="0" smtClean="0">
                <a:solidFill>
                  <a:srgbClr val="3333FF"/>
                </a:solidFill>
              </a:rPr>
              <a:t>        </a:t>
            </a:r>
          </a:p>
        </p:txBody>
      </p:sp>
      <p:sp>
        <p:nvSpPr>
          <p:cNvPr id="5123" name="Oval 9"/>
          <p:cNvSpPr>
            <a:spLocks noChangeArrowheads="1"/>
          </p:cNvSpPr>
          <p:nvPr/>
        </p:nvSpPr>
        <p:spPr bwMode="auto">
          <a:xfrm>
            <a:off x="1143000" y="457200"/>
            <a:ext cx="3429000" cy="3429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5220072" y="1412776"/>
            <a:ext cx="3429000" cy="3429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Формула" r:id="rId3" imgW="114120" imgH="215640" progId="Equation.3">
              <p:embed/>
            </p:oleObj>
          </a:graphicData>
        </a:graphic>
      </p:graphicFrame>
      <p:sp>
        <p:nvSpPr>
          <p:cNvPr id="6" name="Овал 5"/>
          <p:cNvSpPr/>
          <p:nvPr/>
        </p:nvSpPr>
        <p:spPr bwMode="auto">
          <a:xfrm>
            <a:off x="2771800" y="2132856"/>
            <a:ext cx="142875" cy="14287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6876256" y="3212976"/>
            <a:ext cx="142875" cy="14287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2060848"/>
            <a:ext cx="457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3068960"/>
            <a:ext cx="457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0"/>
            <a:ext cx="4818406" cy="9286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ý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жн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сть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23528" y="980728"/>
            <a:ext cx="80724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Окружность – </a:t>
            </a:r>
            <a:r>
              <a:rPr lang="ru-RU" sz="2400" dirty="0" smtClean="0"/>
              <a:t>замкнутая кривая линия с точкой О в середине, которая называется центром. 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 bwMode="auto">
          <a:xfrm>
            <a:off x="3929058" y="2285992"/>
            <a:ext cx="4500562" cy="4000500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6143636" y="4071942"/>
            <a:ext cx="142875" cy="14287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4429132"/>
            <a:ext cx="1205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ц</a:t>
            </a:r>
            <a:r>
              <a:rPr lang="en-US" sz="3200" dirty="0" smtClean="0">
                <a:solidFill>
                  <a:srgbClr val="FF0000"/>
                </a:solidFill>
              </a:rPr>
              <a:t>é</a:t>
            </a:r>
            <a:r>
              <a:rPr lang="ru-RU" sz="3200" dirty="0" err="1" smtClean="0"/>
              <a:t>нтр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78592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Расстояние от центра до любой точке на окружности одинаковое.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85728"/>
            <a:ext cx="4818406" cy="9286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Кру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14313" y="1285875"/>
            <a:ext cx="8072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Круг - это часть плоскости, ограниченная окружностью.</a:t>
            </a:r>
          </a:p>
          <a:p>
            <a:pPr algn="ctr"/>
            <a:endParaRPr lang="ru-RU" sz="2400" dirty="0"/>
          </a:p>
        </p:txBody>
      </p:sp>
      <p:sp>
        <p:nvSpPr>
          <p:cNvPr id="6" name="Овал 5"/>
          <p:cNvSpPr/>
          <p:nvPr/>
        </p:nvSpPr>
        <p:spPr bwMode="auto">
          <a:xfrm>
            <a:off x="2411760" y="2204864"/>
            <a:ext cx="4500562" cy="4000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4500563" y="4143375"/>
            <a:ext cx="142875" cy="14287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4365104"/>
            <a:ext cx="1201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ц</a:t>
            </a:r>
            <a:r>
              <a:rPr lang="en-US" sz="3200" dirty="0" smtClean="0">
                <a:solidFill>
                  <a:srgbClr val="FF0000"/>
                </a:solidFill>
              </a:rPr>
              <a:t>é</a:t>
            </a:r>
            <a:r>
              <a:rPr lang="ru-RU" sz="3200" dirty="0" err="1" smtClean="0">
                <a:solidFill>
                  <a:srgbClr val="FF0000"/>
                </a:solidFill>
              </a:rPr>
              <a:t>нтр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Ц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/>
              <a:t>ркуль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9" name="Содержимое 8" descr="3de5b06d8be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518" y="273050"/>
            <a:ext cx="3822814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Отсканировано 10"/>
          <p:cNvPicPr>
            <a:picLocks noChangeAspect="1" noChangeArrowheads="1"/>
          </p:cNvPicPr>
          <p:nvPr/>
        </p:nvPicPr>
        <p:blipFill>
          <a:blip r:embed="rId3" cstate="print"/>
          <a:srcRect t="1695" r="9700" b="8475"/>
          <a:stretch>
            <a:fillRect/>
          </a:stretch>
        </p:blipFill>
        <p:spPr bwMode="auto">
          <a:xfrm>
            <a:off x="0" y="980728"/>
            <a:ext cx="41068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85728"/>
            <a:ext cx="8964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ý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жн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сть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кру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2411760" y="2204864"/>
            <a:ext cx="4500562" cy="40005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4500563" y="4143375"/>
            <a:ext cx="142875" cy="14287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4365104"/>
            <a:ext cx="457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DBB15-0846-422D-80F8-1AE15CAC077A}" type="datetime1">
              <a:rPr lang="ru-RU" smtClean="0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AB54-26F0-4774-A290-7C55E5D30AF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627784" y="2276872"/>
            <a:ext cx="4104456" cy="408275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16016" y="4221088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13" idx="0"/>
            <a:endCxn id="4" idx="7"/>
          </p:cNvCxnSpPr>
          <p:nvPr/>
        </p:nvCxnSpPr>
        <p:spPr>
          <a:xfrm flipV="1">
            <a:off x="4752020" y="2874777"/>
            <a:ext cx="1379136" cy="1346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393305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любой точкой на </a:t>
            </a:r>
            <a:r>
              <a:rPr lang="ru-RU" sz="2000" dirty="0" smtClean="0"/>
              <a:t>ней 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422108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227687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55776" y="260648"/>
            <a:ext cx="5688632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Á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323528" y="1124744"/>
            <a:ext cx="807243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Радиус – это отрезок</a:t>
            </a:r>
            <a:r>
              <a:rPr lang="ru-RU" sz="2000" dirty="0" smtClean="0"/>
              <a:t>, который … … </a:t>
            </a:r>
            <a:r>
              <a:rPr lang="ru-RU" sz="2000" dirty="0"/>
              <a:t>с </a:t>
            </a:r>
            <a:r>
              <a:rPr lang="ru-RU" sz="2000" dirty="0" smtClean="0"/>
              <a:t> … …. </a:t>
            </a:r>
          </a:p>
          <a:p>
            <a:r>
              <a:rPr lang="ru-RU" sz="2000" dirty="0" smtClean="0"/>
              <a:t>Радиус обозначается латинской буквой</a:t>
            </a:r>
            <a:r>
              <a:rPr lang="ru-RU" sz="2000" i="1" dirty="0" smtClean="0"/>
              <a:t> </a:t>
            </a:r>
            <a:r>
              <a:rPr lang="en-US" sz="2000" i="1" dirty="0" smtClean="0"/>
              <a:t>R</a:t>
            </a:r>
            <a:r>
              <a:rPr lang="ru-RU" sz="2000" i="1" dirty="0" smtClean="0"/>
              <a:t>, </a:t>
            </a:r>
            <a:r>
              <a:rPr lang="en-US" sz="2000" i="1" dirty="0" smtClean="0"/>
              <a:t>r</a:t>
            </a:r>
            <a:r>
              <a:rPr lang="ru-RU" sz="2000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236296" y="5877272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ОМ=R=4см 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5517232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соединяет  центр окружности 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084168" y="285293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43174" y="2214554"/>
            <a:ext cx="4104456" cy="408275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355976" y="422108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227687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752020" y="2874777"/>
            <a:ext cx="1379136" cy="1346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716016" y="422108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6" idx="2"/>
            <a:endCxn id="2" idx="3"/>
          </p:cNvCxnSpPr>
          <p:nvPr/>
        </p:nvCxnSpPr>
        <p:spPr>
          <a:xfrm rot="10800000" flipV="1">
            <a:off x="3244258" y="4257091"/>
            <a:ext cx="1471758" cy="1442309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9792" y="573325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6444" y="188640"/>
            <a:ext cx="32215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Á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ТР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908720"/>
            <a:ext cx="8748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Диаметр – </a:t>
            </a:r>
            <a:r>
              <a:rPr lang="ru-RU" sz="2000" i="1" dirty="0" smtClean="0"/>
              <a:t>это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>отрезок, который соединяет  две точки окружности и проходит через  центр. Диаметр обозначают буквой </a:t>
            </a:r>
            <a:r>
              <a:rPr lang="en-US" sz="2000" i="1" dirty="0" smtClean="0"/>
              <a:t>D</a:t>
            </a:r>
            <a:r>
              <a:rPr lang="ru-RU" sz="2000" i="1" dirty="0" smtClean="0"/>
              <a:t>, </a:t>
            </a:r>
            <a:r>
              <a:rPr lang="en-US" sz="2000" i="1" dirty="0" smtClean="0"/>
              <a:t>d</a:t>
            </a:r>
            <a:r>
              <a:rPr lang="ru-RU" sz="2000" i="1" dirty="0" smtClean="0"/>
              <a:t>.</a:t>
            </a:r>
            <a:endParaRPr lang="en-US" sz="2000" i="1" dirty="0" smtClean="0"/>
          </a:p>
          <a:p>
            <a:r>
              <a:rPr lang="en-US" sz="2000" b="1" i="1" dirty="0" smtClean="0"/>
              <a:t>D=2R</a:t>
            </a:r>
            <a:r>
              <a:rPr lang="en-US" sz="2000" i="1" dirty="0" smtClean="0"/>
              <a:t>.</a:t>
            </a:r>
            <a:endParaRPr lang="ru-RU" sz="2000" i="1" dirty="0" smtClean="0"/>
          </a:p>
          <a:p>
            <a:endParaRPr lang="ru-RU" sz="2000" i="1" dirty="0" smtClean="0"/>
          </a:p>
          <a:p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428869"/>
            <a:ext cx="2582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ОМ=</a:t>
            </a:r>
            <a:r>
              <a:rPr lang="en-US" sz="2800" b="1" i="1" dirty="0" smtClean="0"/>
              <a:t>R</a:t>
            </a:r>
            <a:r>
              <a:rPr lang="ru-RU" sz="2800" b="1" i="1" dirty="0" smtClean="0"/>
              <a:t>=1см5мм</a:t>
            </a:r>
          </a:p>
          <a:p>
            <a:endParaRPr lang="ru-RU" sz="2800" b="1" i="1" dirty="0" smtClean="0"/>
          </a:p>
        </p:txBody>
      </p:sp>
      <p:sp>
        <p:nvSpPr>
          <p:cNvPr id="12" name="Овал 11"/>
          <p:cNvSpPr/>
          <p:nvPr/>
        </p:nvSpPr>
        <p:spPr>
          <a:xfrm>
            <a:off x="3214678" y="564357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43636" y="285749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3214686"/>
            <a:ext cx="245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ОС=</a:t>
            </a:r>
            <a:r>
              <a:rPr lang="en-US" sz="2800" b="1" i="1" dirty="0" smtClean="0"/>
              <a:t>R</a:t>
            </a:r>
            <a:r>
              <a:rPr lang="ru-RU" sz="2800" b="1" i="1" dirty="0" smtClean="0"/>
              <a:t>=1см5мм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3929066"/>
            <a:ext cx="1249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МС=</a:t>
            </a:r>
            <a:r>
              <a:rPr lang="en-US" sz="2800" b="1" i="1" dirty="0" smtClean="0"/>
              <a:t>2R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8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Выберите те окружности, в которых проведен диаметр.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2573~1\AppData\Local\Temp\FineReader10\media\image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4846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214</Words>
  <Application>Microsoft Office PowerPoint</Application>
  <PresentationFormat>Экран (4:3)</PresentationFormat>
  <Paragraphs>50</Paragraphs>
  <Slides>15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Циркуль </vt:lpstr>
      <vt:lpstr>Слайд 6</vt:lpstr>
      <vt:lpstr>Слайд 7</vt:lpstr>
      <vt:lpstr>Слайд 8</vt:lpstr>
      <vt:lpstr>Выберите те окружности, в которых проведен диаметр.  </vt:lpstr>
      <vt:lpstr>Отрезок АМ соединяет … …  и проходит через … .  Отрезок АМ называется ... . </vt:lpstr>
      <vt:lpstr>Домашнее задание: правила стр. 190-191 3 круга R=2 см</vt:lpstr>
      <vt:lpstr>Штангенциркуль: </vt:lpstr>
      <vt:lpstr>Измерение штангенциркулем монет разного диаметра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Тема:           ”Окружность, круг”.</dc:title>
  <dc:creator>Фсук</dc:creator>
  <cp:lastModifiedBy>user</cp:lastModifiedBy>
  <cp:revision>100</cp:revision>
  <dcterms:created xsi:type="dcterms:W3CDTF">2013-02-15T13:14:06Z</dcterms:created>
  <dcterms:modified xsi:type="dcterms:W3CDTF">2013-02-26T03:45:41Z</dcterms:modified>
</cp:coreProperties>
</file>