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</p:sldMasterIdLst>
  <p:sldIdLst>
    <p:sldId id="256" r:id="rId9"/>
    <p:sldId id="272" r:id="rId10"/>
    <p:sldId id="258" r:id="rId11"/>
    <p:sldId id="274" r:id="rId12"/>
    <p:sldId id="257" r:id="rId13"/>
    <p:sldId id="263" r:id="rId14"/>
    <p:sldId id="264" r:id="rId15"/>
    <p:sldId id="265" r:id="rId16"/>
    <p:sldId id="262" r:id="rId17"/>
    <p:sldId id="276" r:id="rId18"/>
    <p:sldId id="261" r:id="rId19"/>
    <p:sldId id="267" r:id="rId20"/>
    <p:sldId id="277" r:id="rId21"/>
    <p:sldId id="268" r:id="rId22"/>
    <p:sldId id="266" r:id="rId23"/>
    <p:sldId id="269" r:id="rId24"/>
    <p:sldId id="270" r:id="rId25"/>
    <p:sldId id="271" r:id="rId26"/>
    <p:sldId id="280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CCFF"/>
    <a:srgbClr val="FF99FF"/>
    <a:srgbClr val="FF505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92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E4925-6CCA-411C-A095-A11935766D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03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1A95D-692C-41FF-A59B-CB4A4EC8A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83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232AB-91C4-4B97-9C82-2567727A03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3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4EDF9-D243-4BAD-96B2-67660A2752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14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F51D5-379E-41FA-8AE3-7377515873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37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60AC2-001B-4A88-BA41-222F02430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01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3FF04-5CBF-4649-8A0F-A10FF340BE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66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26EA0-61E6-492D-8E2B-D5F1C2A4AF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75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24655-149E-49B0-A4A3-E70AC1E854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86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A6CFA-70E7-46EB-9404-9ECDC56FD2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91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7A414-7956-4346-BE3F-03B254484C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4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51C370-EC07-4251-A3FB-73CD009234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56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440AD-D8B3-4A54-9B1A-0A4CC090B8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42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04D27-B1AE-47C8-B27F-B43AD31C27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46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373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373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145E1-F439-4341-99E0-FB3E79F349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13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F2048-7120-4E88-8C3E-EA69E4EBC9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15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5771E-4EBC-4C7E-8A1C-DA604A325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3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F9D71-3868-4536-9676-2596F98420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12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A68E3-8D22-481A-96C3-B85044F667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71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DC4CC-85F5-46C1-B91D-414476523A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03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AD7161-09C1-4911-B1CD-6DAB4DF4D0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26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1E769-C0D2-4B7B-8C44-E92BFDBB49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8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493EC-79EF-4C43-81F4-3ACD80D28E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4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D9666-9CA6-422B-B9C4-7F867D23A9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6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6F683-9B1B-4EB3-9F6C-11ABC4DD93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2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3E53BE-AC8A-43EB-8620-876E6320A8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48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D2BE4-6B20-49F1-AF23-774DE89D58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575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F95A4-5AC0-4884-AEB2-2663389515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10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7FDCC-B9B1-48AB-B9F6-B0AB49A2E3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43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67C36-4B6D-4536-936B-F2D85DAECD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949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0340F-C678-430C-90CC-F22D93D706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05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5DAE6-98B6-4A53-8121-BEF8D173B3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7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2E428-97DE-40A9-96F2-AA36A0692E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826AA-6517-4433-B398-D3386EDA8E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243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F03FD-1E57-48D6-B6B3-28C40EAED1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86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7EDBD-917B-4F53-9B55-F78A37BF97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32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8E066-4585-46DA-831B-F7D6B1BC42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06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E010B-E078-4437-A68C-C917F795E4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070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A0762-B8A3-4F2A-86C2-B4DAE54C6A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393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A3234-3695-4DD8-8609-A879AE9229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1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5BD2F-5993-4896-867F-B8245EDBBE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316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1E835-BA6B-4E5F-A2E6-947F88885E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071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59AE8-CDB9-42EB-8D68-8EC95473D4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09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45BF9-422C-47E7-B280-36029A7102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18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D3156-8BF4-4A9C-882B-C5312923F7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548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49E25-85CD-4575-8DED-338129A29F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13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99DED-2058-43D9-9C91-B06C475B76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711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7AA13-C5C7-4A07-AE6C-E9F1238C4B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38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D0DDD-DEDF-473C-81E9-9F1DE310A1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412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C4E7F-1EF8-46FB-A01E-CE4B8002C6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42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373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373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B89AD-1D4E-4278-B62E-7C434E15C1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254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3CCBE-EB5E-4F34-B461-C31D0243B0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661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34DD7-E9FC-4DC3-BA3E-EDEEB8312D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258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D97D-B6FC-4E21-8503-AFB951F6E4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796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1508C-E40D-4FE1-A6C1-E13766C57E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4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A7C5D-8571-4276-9971-0761EC1522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801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ED88E-8793-445C-87A4-A416B9DF5F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331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C8D64-C02C-4166-BBC9-428BCCA201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00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CC1A1-ECC3-4922-93FD-D61446973E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029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BFFDE-A4DD-4EC2-894E-738C8E1075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951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1C05C-1F61-4FDE-8126-00F1F8C373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842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24C67-AFCF-4C9A-B040-C6A0E463B0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60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12F05-43B5-4080-B7E3-AAC3F47E5A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073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FB624-A8C8-45C2-80AF-C2A1431524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192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4FD5A-6FED-4AA0-8534-06902DA14F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788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31226-2B2E-4FC5-911B-AC1E71406B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1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CC82C-9787-41F1-999D-0763B6AF25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61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6775D-19DE-4F9A-BA66-2304C68A49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14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732D2-6F05-432F-88F1-F01629ED15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321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0341E-3A85-43ED-AE66-7135F3731F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836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A8BE03-28FE-490F-A6E7-0790DA7515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456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3F023-08EB-4398-BA14-26AF77ABBE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89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FAD05-4BFE-44A2-9CC2-A79FF98A8E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032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93B405-6D14-4934-B284-735CADB87C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472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D9153-D570-4A83-AC7E-0D97D09F52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407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F80A1-B8B8-4214-AF98-131AA44439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076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3B848-6C3D-41BD-BEEF-C584CA48FD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72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CFFDF-91FD-489C-A093-96C82C155A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922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BAF26-0E76-4FB4-A55B-4387EB1578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76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09CAF8-994B-4BCE-968D-E11E53F1A5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856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A3EB52-F092-41B8-B1D5-EC89A2995F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137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135FB-EFBF-46C8-94A5-DB305F3DFE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029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260A1-5DBC-4B70-9AA4-E435A87D62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209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BFDC8-297A-4F3F-9C81-CDF251D6FC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17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2E775-05FB-4AC1-89EF-51C8B188D6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858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F8B1F-68F3-4810-8D21-85A7D91D37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459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373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373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FDB1B-0A5E-48DB-950E-90FF0567AC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8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60838-3DAE-499B-BFDD-1851003F9B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6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microsoft.com/office/2007/relationships/hdphoto" Target="../media/hdphoto1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F52D23-3903-4450-B378-5F6F78DD38E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85C6CA-9779-486A-8D51-76A9A6A5844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9AF4FB-E942-47A1-966E-84DF07790BF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147D5EB-1F22-4559-AC76-2CA6403D67D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FADFC2D-5D1B-4B4F-990B-7303188E5A3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54B29C-5E75-4710-927A-6A8DD419BCA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1C1F9C1-CA4F-4DDF-9A36-0DB3562A2A7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7CB5676-4F44-4096-A154-2CC386724C6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7.gif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2" Type="http://schemas.openxmlformats.org/officeDocument/2006/relationships/image" Target="../media/image7.gif"/><Relationship Id="rId16" Type="http://schemas.openxmlformats.org/officeDocument/2006/relationships/image" Target="../media/image102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5" Type="http://schemas.openxmlformats.org/officeDocument/2006/relationships/image" Target="../media/image10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27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12" Type="http://schemas.openxmlformats.org/officeDocument/2006/relationships/image" Target="../media/image126.jpeg"/><Relationship Id="rId17" Type="http://schemas.openxmlformats.org/officeDocument/2006/relationships/image" Target="../media/image131.jpeg"/><Relationship Id="rId2" Type="http://schemas.openxmlformats.org/officeDocument/2006/relationships/image" Target="../media/image116.jpeg"/><Relationship Id="rId16" Type="http://schemas.openxmlformats.org/officeDocument/2006/relationships/image" Target="../media/image130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5" Type="http://schemas.openxmlformats.org/officeDocument/2006/relationships/image" Target="../media/image129.jpe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Relationship Id="rId14" Type="http://schemas.openxmlformats.org/officeDocument/2006/relationships/image" Target="../media/image1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2.jpeg"/><Relationship Id="rId18" Type="http://schemas.openxmlformats.org/officeDocument/2006/relationships/image" Target="../media/image147.jpeg"/><Relationship Id="rId3" Type="http://schemas.openxmlformats.org/officeDocument/2006/relationships/image" Target="../media/image7.gif"/><Relationship Id="rId7" Type="http://schemas.openxmlformats.org/officeDocument/2006/relationships/image" Target="../media/image136.jpeg"/><Relationship Id="rId12" Type="http://schemas.openxmlformats.org/officeDocument/2006/relationships/image" Target="../media/image141.jpeg"/><Relationship Id="rId17" Type="http://schemas.openxmlformats.org/officeDocument/2006/relationships/image" Target="../media/image146.jpeg"/><Relationship Id="rId2" Type="http://schemas.openxmlformats.org/officeDocument/2006/relationships/image" Target="../media/image132.jpeg"/><Relationship Id="rId16" Type="http://schemas.openxmlformats.org/officeDocument/2006/relationships/image" Target="../media/image145.jpeg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jpeg"/><Relationship Id="rId15" Type="http://schemas.openxmlformats.org/officeDocument/2006/relationships/image" Target="../media/image144.jpeg"/><Relationship Id="rId10" Type="http://schemas.openxmlformats.org/officeDocument/2006/relationships/image" Target="../media/image139.jpeg"/><Relationship Id="rId19" Type="http://schemas.openxmlformats.org/officeDocument/2006/relationships/image" Target="../media/image148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Relationship Id="rId14" Type="http://schemas.openxmlformats.org/officeDocument/2006/relationships/image" Target="../media/image1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13" Type="http://schemas.openxmlformats.org/officeDocument/2006/relationships/image" Target="../media/image161.gif"/><Relationship Id="rId3" Type="http://schemas.openxmlformats.org/officeDocument/2006/relationships/image" Target="../media/image151.gif"/><Relationship Id="rId7" Type="http://schemas.openxmlformats.org/officeDocument/2006/relationships/image" Target="../media/image155.png"/><Relationship Id="rId12" Type="http://schemas.openxmlformats.org/officeDocument/2006/relationships/image" Target="../media/image160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4.gif"/><Relationship Id="rId11" Type="http://schemas.openxmlformats.org/officeDocument/2006/relationships/image" Target="../media/image159.jpeg"/><Relationship Id="rId5" Type="http://schemas.openxmlformats.org/officeDocument/2006/relationships/image" Target="../media/image153.png"/><Relationship Id="rId10" Type="http://schemas.openxmlformats.org/officeDocument/2006/relationships/image" Target="../media/image158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Relationship Id="rId14" Type="http://schemas.openxmlformats.org/officeDocument/2006/relationships/image" Target="../media/image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13" Type="http://schemas.openxmlformats.org/officeDocument/2006/relationships/image" Target="../media/image172.jpeg"/><Relationship Id="rId3" Type="http://schemas.openxmlformats.org/officeDocument/2006/relationships/image" Target="../media/image7.gif"/><Relationship Id="rId7" Type="http://schemas.openxmlformats.org/officeDocument/2006/relationships/image" Target="../media/image166.jpeg"/><Relationship Id="rId12" Type="http://schemas.openxmlformats.org/officeDocument/2006/relationships/image" Target="../media/image171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65.jpeg"/><Relationship Id="rId11" Type="http://schemas.openxmlformats.org/officeDocument/2006/relationships/image" Target="../media/image170.jpeg"/><Relationship Id="rId5" Type="http://schemas.openxmlformats.org/officeDocument/2006/relationships/image" Target="../media/image164.jpeg"/><Relationship Id="rId10" Type="http://schemas.openxmlformats.org/officeDocument/2006/relationships/image" Target="../media/image169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Relationship Id="rId14" Type="http://schemas.openxmlformats.org/officeDocument/2006/relationships/image" Target="../media/image17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10.jpeg"/><Relationship Id="rId21" Type="http://schemas.openxmlformats.org/officeDocument/2006/relationships/image" Target="../media/image27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image" Target="../media/image7.gif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http://ru.intel.com/galaxy/forum/index.php?act=attach&amp;type=blogentry&amp;id=1516" TargetMode="External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3" Type="http://schemas.openxmlformats.org/officeDocument/2006/relationships/image" Target="../media/image30.jpeg"/><Relationship Id="rId7" Type="http://schemas.openxmlformats.org/officeDocument/2006/relationships/image" Target="../media/image7.gif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image" Target="../media/image29.jpeg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3.jpeg"/><Relationship Id="rId11" Type="http://schemas.openxmlformats.org/officeDocument/2006/relationships/image" Target="../media/image37.jpeg"/><Relationship Id="rId5" Type="http://schemas.openxmlformats.org/officeDocument/2006/relationships/image" Target="../media/image32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19" Type="http://schemas.openxmlformats.org/officeDocument/2006/relationships/image" Target="../media/image45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image" Target="../media/image7.gif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image" Target="../media/image47.jpe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19" Type="http://schemas.openxmlformats.org/officeDocument/2006/relationships/image" Target="../media/image63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18" Type="http://schemas.openxmlformats.org/officeDocument/2006/relationships/image" Target="../media/image79.jpeg"/><Relationship Id="rId3" Type="http://schemas.openxmlformats.org/officeDocument/2006/relationships/image" Target="../media/image7.gif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17" Type="http://schemas.openxmlformats.org/officeDocument/2006/relationships/image" Target="../media/image78.jpeg"/><Relationship Id="rId2" Type="http://schemas.openxmlformats.org/officeDocument/2006/relationships/image" Target="../media/image64.jpeg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19" Type="http://schemas.openxmlformats.org/officeDocument/2006/relationships/image" Target="../media/image80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2156926"/>
            <a:ext cx="2651297" cy="294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касли вознесенская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32956">
            <a:off x="766814" y="2394733"/>
            <a:ext cx="1382073" cy="1397506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imgp124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814329">
            <a:off x="536444" y="4450933"/>
            <a:ext cx="1842814" cy="1637659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 cstate="print"/>
          <a:srcRect b="21019"/>
          <a:stretch>
            <a:fillRect/>
          </a:stretch>
        </p:blipFill>
        <p:spPr bwMode="auto">
          <a:xfrm rot="2021486">
            <a:off x="6721101" y="4077998"/>
            <a:ext cx="1996535" cy="1438251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театр драмы"/>
          <p:cNvPicPr/>
          <p:nvPr/>
        </p:nvPicPr>
        <p:blipFill>
          <a:blip r:embed="rId6" cstate="print"/>
          <a:srcRect b="12257"/>
          <a:stretch>
            <a:fillRect/>
          </a:stretch>
        </p:blipFill>
        <p:spPr bwMode="auto">
          <a:xfrm rot="1950652">
            <a:off x="7291571" y="2456134"/>
            <a:ext cx="1444236" cy="1134601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095899" y="5805264"/>
            <a:ext cx="5274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b="1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Из опыта работы воспитателя</a:t>
            </a:r>
          </a:p>
          <a:p>
            <a:pPr algn="ctr"/>
            <a:r>
              <a:rPr lang="ru-RU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</a:t>
            </a:r>
            <a:r>
              <a:rPr lang="ru-RU" b="1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ысшей квалификационной категории</a:t>
            </a:r>
          </a:p>
          <a:p>
            <a:pPr algn="ctr"/>
            <a:r>
              <a:rPr lang="ru-RU" b="1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Кондратенко Н.В.</a:t>
            </a:r>
            <a:endParaRPr lang="ru-RU" b="1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0470" y="908720"/>
            <a:ext cx="75635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ПРОЕКТ</a:t>
            </a:r>
          </a:p>
          <a:p>
            <a:pPr algn="ctr"/>
            <a:r>
              <a:rPr lang="ru-RU" sz="3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«Славься, Урал, своими городами!»</a:t>
            </a:r>
            <a:endParaRPr lang="ru-RU" sz="3200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01861" y="4977377"/>
            <a:ext cx="3720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детей 6-7 лет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774245" y="262389"/>
            <a:ext cx="49636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b="1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МБДОУ ЦРР Д/С №58 «Жемчужинка»</a:t>
            </a:r>
          </a:p>
          <a:p>
            <a:pPr algn="ctr"/>
            <a:r>
              <a:rPr lang="ru-RU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</a:t>
            </a:r>
            <a:r>
              <a:rPr lang="ru-RU" b="1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  <a:r>
              <a:rPr lang="ru-RU" b="1" spc="150" dirty="0" err="1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Озёрск</a:t>
            </a:r>
            <a:r>
              <a:rPr lang="ru-RU" b="1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Челябинской области</a:t>
            </a:r>
            <a:endParaRPr lang="ru-RU" b="1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65" y="1475510"/>
            <a:ext cx="2354889" cy="1665458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63" y="1524104"/>
            <a:ext cx="2312745" cy="1616864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0495">
            <a:off x="273705" y="2870822"/>
            <a:ext cx="2282476" cy="1616864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57" y="4908006"/>
            <a:ext cx="2282476" cy="1616862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850">
            <a:off x="6623136" y="2969362"/>
            <a:ext cx="2269676" cy="1623432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422" y="3140968"/>
            <a:ext cx="2276911" cy="1607690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9831">
            <a:off x="1055832" y="4535353"/>
            <a:ext cx="2306308" cy="1598720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910">
            <a:off x="5893620" y="4695485"/>
            <a:ext cx="2207140" cy="1558429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245086" y="332656"/>
            <a:ext cx="6183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Самостоятельное моделирование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20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Цветите, города, в любое время!</a:t>
            </a:r>
          </a:p>
          <a:p>
            <a:pPr algn="ctr"/>
            <a:r>
              <a:rPr lang="ru-RU" sz="20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Великолепен и красив наш край!»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 b="14627"/>
          <a:stretch/>
        </p:blipFill>
        <p:spPr>
          <a:xfrm>
            <a:off x="7428570" y="476672"/>
            <a:ext cx="1503435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9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3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5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3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5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500"/>
                            </p:stCondLst>
                            <p:childTnLst>
                              <p:par>
                                <p:cTn id="34" presetID="3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5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935113" y="332656"/>
            <a:ext cx="66121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 городах Урала в схемах</a:t>
            </a:r>
            <a:endParaRPr lang="ru-RU" sz="28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 b="14627"/>
          <a:stretch/>
        </p:blipFill>
        <p:spPr>
          <a:xfrm>
            <a:off x="7329403" y="120424"/>
            <a:ext cx="1503435" cy="11521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28" y="1384939"/>
            <a:ext cx="5868187" cy="4401140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59" y="1384939"/>
            <a:ext cx="5868188" cy="4401142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924" y="1421480"/>
            <a:ext cx="5888491" cy="4416369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59" y="1438690"/>
            <a:ext cx="5868188" cy="4401142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924" y="1389522"/>
            <a:ext cx="5862079" cy="4396559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27" y="1389522"/>
            <a:ext cx="5888492" cy="4416369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59" y="1389522"/>
            <a:ext cx="5933747" cy="4450310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304" y="1421480"/>
            <a:ext cx="5891137" cy="4418352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60" y="1438689"/>
            <a:ext cx="5868191" cy="4401143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27" y="1438690"/>
            <a:ext cx="5890882" cy="4418163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91" y="1422003"/>
            <a:ext cx="5921327" cy="4440995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388" y="1438690"/>
            <a:ext cx="5942663" cy="4456997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66" y="1437066"/>
            <a:ext cx="5962549" cy="4471912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2206" r="13148"/>
          <a:stretch/>
        </p:blipFill>
        <p:spPr>
          <a:xfrm rot="5400000">
            <a:off x="2384018" y="723945"/>
            <a:ext cx="4470288" cy="5899777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5553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0"/>
                            </p:stCondLst>
                            <p:childTnLst>
                              <p:par>
                                <p:cTn id="45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0"/>
                            </p:stCondLst>
                            <p:childTnLst>
                              <p:par>
                                <p:cTn id="49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0"/>
                            </p:stCondLst>
                            <p:childTnLst>
                              <p:par>
                                <p:cTn id="53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0"/>
                            </p:stCondLst>
                            <p:childTnLst>
                              <p:par>
                                <p:cTn id="57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0"/>
                            </p:stCondLst>
                            <p:childTnLst>
                              <p:par>
                                <p:cTn id="61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0"/>
                            </p:stCondLst>
                            <p:childTnLst>
                              <p:par>
                                <p:cTn id="65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05932" y="382034"/>
            <a:ext cx="72350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Геральдика городов Урала в схемах</a:t>
            </a:r>
            <a:endParaRPr lang="ru-RU" sz="28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 b="14627"/>
          <a:stretch/>
        </p:blipFill>
        <p:spPr>
          <a:xfrm>
            <a:off x="7329403" y="306396"/>
            <a:ext cx="1503435" cy="11521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25"/>
          <a:stretch/>
        </p:blipFill>
        <p:spPr>
          <a:xfrm>
            <a:off x="1426485" y="1275446"/>
            <a:ext cx="6027353" cy="4571386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86" y="1248986"/>
            <a:ext cx="6027352" cy="4594759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2" y="1272552"/>
            <a:ext cx="6099040" cy="4574280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15" y="1275445"/>
            <a:ext cx="6063449" cy="4547587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86" y="1305902"/>
            <a:ext cx="6057578" cy="4543183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15" y="1272551"/>
            <a:ext cx="6102043" cy="4576533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39" y="1248986"/>
            <a:ext cx="6098729" cy="4574047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85" y="1248985"/>
            <a:ext cx="6126344" cy="4594759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183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6" presetClass="entr" presetSubtype="4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16" presetClass="entr" presetSubtype="4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16" presetClass="entr" presetSubtype="4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 b="14627"/>
          <a:stretch/>
        </p:blipFill>
        <p:spPr>
          <a:xfrm>
            <a:off x="7329403" y="120424"/>
            <a:ext cx="1503435" cy="1152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4349" y="219434"/>
            <a:ext cx="723506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«Угадай-ка»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(соответствие схемы и герба города)</a:t>
            </a:r>
            <a:endParaRPr lang="ru-RU" sz="24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583339"/>
              </p:ext>
            </p:extLst>
          </p:nvPr>
        </p:nvGraphicFramePr>
        <p:xfrm>
          <a:off x="1187624" y="1412776"/>
          <a:ext cx="6569122" cy="49082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84561"/>
                <a:gridCol w="3284561"/>
              </a:tblGrid>
              <a:tr h="1227067">
                <a:tc rowSpan="4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2706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2706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2706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2EDF3"/>
              </a:clrFrom>
              <a:clrTo>
                <a:srgbClr val="F2ED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t="2287" r="4967" b="44182"/>
          <a:stretch/>
        </p:blipFill>
        <p:spPr>
          <a:xfrm>
            <a:off x="5241937" y="3875411"/>
            <a:ext cx="1728192" cy="1129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34488"/>
            <a:ext cx="2963243" cy="407795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6F6F8"/>
              </a:clrFrom>
              <a:clrTo>
                <a:srgbClr val="F6F6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t="5807" r="6673" b="34277"/>
          <a:stretch/>
        </p:blipFill>
        <p:spPr>
          <a:xfrm>
            <a:off x="5266703" y="1484784"/>
            <a:ext cx="1584730" cy="12241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8F7FC"/>
              </a:clrFrom>
              <a:clrTo>
                <a:srgbClr val="F8F7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t="3975" r="4737" b="38975"/>
          <a:stretch/>
        </p:blipFill>
        <p:spPr>
          <a:xfrm>
            <a:off x="5320532" y="2708921"/>
            <a:ext cx="1571002" cy="11664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7F5F8"/>
              </a:clrFrom>
              <a:clrTo>
                <a:srgbClr val="F7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3720" r="5511" b="46977"/>
          <a:stretch/>
        </p:blipFill>
        <p:spPr>
          <a:xfrm>
            <a:off x="5254280" y="5174376"/>
            <a:ext cx="1728192" cy="121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9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496423"/>
              </p:ext>
            </p:extLst>
          </p:nvPr>
        </p:nvGraphicFramePr>
        <p:xfrm>
          <a:off x="755576" y="740886"/>
          <a:ext cx="7561442" cy="549699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780721"/>
                <a:gridCol w="3780721"/>
              </a:tblGrid>
              <a:tr h="13600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9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9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9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Стрелка вправо 2"/>
          <p:cNvSpPr/>
          <p:nvPr/>
        </p:nvSpPr>
        <p:spPr>
          <a:xfrm>
            <a:off x="6184620" y="2557353"/>
            <a:ext cx="635929" cy="372476"/>
          </a:xfrm>
          <a:prstGeom prst="rightArrow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01" y="3573848"/>
            <a:ext cx="863352" cy="1188125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28" y="2199793"/>
            <a:ext cx="857623" cy="1180239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EFEDF2"/>
              </a:clrFrom>
              <a:clrTo>
                <a:srgbClr val="EFED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4947" r="3819" b="43013"/>
          <a:stretch/>
        </p:blipFill>
        <p:spPr>
          <a:xfrm>
            <a:off x="1119491" y="2228984"/>
            <a:ext cx="1313941" cy="12237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7F7F9"/>
              </a:clrFrom>
              <a:clrTo>
                <a:srgbClr val="F7F7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4193" r="3645" b="37121"/>
          <a:stretch/>
        </p:blipFill>
        <p:spPr>
          <a:xfrm>
            <a:off x="1174082" y="3700846"/>
            <a:ext cx="1155849" cy="11510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86" y="4983836"/>
            <a:ext cx="825797" cy="1136442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13369" r="4831" b="64859"/>
          <a:stretch/>
        </p:blipFill>
        <p:spPr>
          <a:xfrm>
            <a:off x="1119491" y="5067230"/>
            <a:ext cx="1313941" cy="9007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t="1594" r="3010"/>
          <a:stretch/>
        </p:blipFill>
        <p:spPr>
          <a:xfrm>
            <a:off x="7236296" y="909136"/>
            <a:ext cx="777493" cy="109114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" r="3443"/>
          <a:stretch/>
        </p:blipFill>
        <p:spPr>
          <a:xfrm>
            <a:off x="7162099" y="4943842"/>
            <a:ext cx="851690" cy="1196957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1"/>
          <a:stretch/>
        </p:blipFill>
        <p:spPr>
          <a:xfrm>
            <a:off x="7200212" y="3570014"/>
            <a:ext cx="813577" cy="1166412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4F3F8"/>
              </a:clrFrom>
              <a:clrTo>
                <a:srgbClr val="F4F3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" t="8671" r="3731" b="63993"/>
          <a:stretch/>
        </p:blipFill>
        <p:spPr>
          <a:xfrm>
            <a:off x="4814164" y="3612157"/>
            <a:ext cx="1370456" cy="112426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5"/>
          <a:stretch/>
        </p:blipFill>
        <p:spPr>
          <a:xfrm>
            <a:off x="7236296" y="2199793"/>
            <a:ext cx="810460" cy="116271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AFAFC"/>
              </a:clrFrom>
              <a:clrTo>
                <a:srgbClr val="FAFA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2801" r="6197" b="40832"/>
          <a:stretch/>
        </p:blipFill>
        <p:spPr>
          <a:xfrm>
            <a:off x="4777403" y="2242673"/>
            <a:ext cx="1161234" cy="114519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t="12029" r="5813" b="69750"/>
          <a:stretch/>
        </p:blipFill>
        <p:spPr>
          <a:xfrm>
            <a:off x="4814164" y="4916213"/>
            <a:ext cx="1296933" cy="116961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EFEFF1"/>
              </a:clrFrom>
              <a:clrTo>
                <a:srgbClr val="EFE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t="5375" r="11693" b="40703"/>
          <a:stretch/>
        </p:blipFill>
        <p:spPr>
          <a:xfrm rot="16200000">
            <a:off x="4989090" y="720660"/>
            <a:ext cx="1106155" cy="1323999"/>
          </a:xfrm>
          <a:prstGeom prst="rect">
            <a:avLst/>
          </a:prstGeom>
        </p:spPr>
      </p:pic>
      <p:sp>
        <p:nvSpPr>
          <p:cNvPr id="30" name="Стрелка вправо 29"/>
          <p:cNvSpPr/>
          <p:nvPr/>
        </p:nvSpPr>
        <p:spPr>
          <a:xfrm>
            <a:off x="2433661" y="1233808"/>
            <a:ext cx="635929" cy="372476"/>
          </a:xfrm>
          <a:prstGeom prst="rightArrow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2524869" y="5314782"/>
            <a:ext cx="635929" cy="372476"/>
          </a:xfrm>
          <a:prstGeom prst="rightArrow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2515996" y="3981673"/>
            <a:ext cx="635929" cy="372476"/>
          </a:xfrm>
          <a:prstGeom prst="rightArrow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2410704" y="2557353"/>
            <a:ext cx="635929" cy="372476"/>
          </a:xfrm>
          <a:prstGeom prst="rightArrow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>
            <a:off x="6220016" y="3857172"/>
            <a:ext cx="635929" cy="372476"/>
          </a:xfrm>
          <a:prstGeom prst="rightArrow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6300192" y="5274039"/>
            <a:ext cx="635929" cy="372476"/>
          </a:xfrm>
          <a:prstGeom prst="rightArrow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>
            <a:off x="6220016" y="1241281"/>
            <a:ext cx="635929" cy="372476"/>
          </a:xfrm>
          <a:prstGeom prst="rightArrow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39552" y="116632"/>
            <a:ext cx="80767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Схематизация геральдики городов Урала</a:t>
            </a:r>
            <a:endParaRPr lang="ru-RU" sz="28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4EFF3"/>
              </a:clrFrom>
              <a:clrTo>
                <a:srgbClr val="F4EF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t="3409" r="5125" b="40465"/>
          <a:stretch/>
        </p:blipFill>
        <p:spPr>
          <a:xfrm>
            <a:off x="1267591" y="929512"/>
            <a:ext cx="1062340" cy="1131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4220"/>
          <a:stretch/>
        </p:blipFill>
        <p:spPr>
          <a:xfrm>
            <a:off x="3404074" y="878105"/>
            <a:ext cx="794532" cy="1122171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8002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4"/>
          <a:stretch/>
        </p:blipFill>
        <p:spPr>
          <a:xfrm>
            <a:off x="2868120" y="799049"/>
            <a:ext cx="3773940" cy="5392948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 b="14627"/>
          <a:stretch/>
        </p:blipFill>
        <p:spPr>
          <a:xfrm>
            <a:off x="7503018" y="144380"/>
            <a:ext cx="1503435" cy="1152128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97210" y="116632"/>
            <a:ext cx="757457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Геральдика городов Урала глазами детей</a:t>
            </a:r>
            <a:endParaRPr lang="ru-RU" sz="28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7"/>
          <a:stretch/>
        </p:blipFill>
        <p:spPr>
          <a:xfrm>
            <a:off x="221242" y="1471062"/>
            <a:ext cx="2406542" cy="3431155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91"/>
          <a:stretch/>
        </p:blipFill>
        <p:spPr>
          <a:xfrm>
            <a:off x="899592" y="1498819"/>
            <a:ext cx="2380824" cy="3384446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8"/>
          <a:stretch/>
        </p:blipFill>
        <p:spPr>
          <a:xfrm>
            <a:off x="1677708" y="1426453"/>
            <a:ext cx="2380824" cy="3430745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0"/>
          <a:stretch/>
        </p:blipFill>
        <p:spPr>
          <a:xfrm>
            <a:off x="2440360" y="1465862"/>
            <a:ext cx="2356272" cy="3450360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2"/>
          <a:stretch/>
        </p:blipFill>
        <p:spPr>
          <a:xfrm>
            <a:off x="3140424" y="1446757"/>
            <a:ext cx="2414835" cy="3451702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760" b="1909"/>
          <a:stretch/>
        </p:blipFill>
        <p:spPr>
          <a:xfrm>
            <a:off x="3984499" y="1452520"/>
            <a:ext cx="2445641" cy="3430745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0"/>
          <a:stretch/>
        </p:blipFill>
        <p:spPr>
          <a:xfrm>
            <a:off x="4814567" y="1503743"/>
            <a:ext cx="2327208" cy="3407799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" r="3181"/>
          <a:stretch/>
        </p:blipFill>
        <p:spPr>
          <a:xfrm>
            <a:off x="5724128" y="1498819"/>
            <a:ext cx="2441069" cy="3391305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4"/>
          <a:stretch/>
        </p:blipFill>
        <p:spPr>
          <a:xfrm>
            <a:off x="6644433" y="1488006"/>
            <a:ext cx="2362020" cy="3368245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"/>
          <a:stretch/>
        </p:blipFill>
        <p:spPr>
          <a:xfrm>
            <a:off x="216656" y="2766182"/>
            <a:ext cx="2411128" cy="3421112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" r="3010"/>
          <a:stretch/>
        </p:blipFill>
        <p:spPr>
          <a:xfrm>
            <a:off x="990741" y="2766182"/>
            <a:ext cx="2442140" cy="3382238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" r="3990"/>
          <a:stretch/>
        </p:blipFill>
        <p:spPr>
          <a:xfrm>
            <a:off x="1902847" y="2793134"/>
            <a:ext cx="2411465" cy="3398862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"/>
          <a:stretch/>
        </p:blipFill>
        <p:spPr>
          <a:xfrm>
            <a:off x="2980926" y="2801020"/>
            <a:ext cx="2362020" cy="3351436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4"/>
          <a:stretch/>
        </p:blipFill>
        <p:spPr>
          <a:xfrm>
            <a:off x="3984499" y="2840561"/>
            <a:ext cx="2343448" cy="3363350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0"/>
          <a:stretch/>
        </p:blipFill>
        <p:spPr>
          <a:xfrm>
            <a:off x="4843799" y="2840561"/>
            <a:ext cx="2268743" cy="3351436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4"/>
          <a:stretch/>
        </p:blipFill>
        <p:spPr>
          <a:xfrm>
            <a:off x="5724128" y="2875189"/>
            <a:ext cx="2298850" cy="3333058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7"/>
          <a:stretch/>
        </p:blipFill>
        <p:spPr>
          <a:xfrm>
            <a:off x="6644433" y="2863158"/>
            <a:ext cx="2329002" cy="3328839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4"/>
          <a:stretch/>
        </p:blipFill>
        <p:spPr>
          <a:xfrm>
            <a:off x="2870493" y="792671"/>
            <a:ext cx="3773940" cy="5392948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357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252705" y="684451"/>
            <a:ext cx="6480720" cy="568863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317" y="709873"/>
            <a:ext cx="794487" cy="11758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34" y="3996608"/>
            <a:ext cx="997766" cy="7982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9" b="3984"/>
          <a:stretch/>
        </p:blipFill>
        <p:spPr>
          <a:xfrm>
            <a:off x="2102930" y="1733462"/>
            <a:ext cx="1049810" cy="906154"/>
          </a:xfrm>
          <a:prstGeom prst="rect">
            <a:avLst/>
          </a:prstGeom>
        </p:spPr>
      </p:pic>
      <p:sp>
        <p:nvSpPr>
          <p:cNvPr id="11" name="Стрелка влево 10"/>
          <p:cNvSpPr/>
          <p:nvPr/>
        </p:nvSpPr>
        <p:spPr>
          <a:xfrm rot="1487438">
            <a:off x="3301915" y="2993031"/>
            <a:ext cx="1859039" cy="788606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91" y="3822812"/>
            <a:ext cx="1057232" cy="11299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503" y="5214702"/>
            <a:ext cx="1495124" cy="8884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766" y="4768384"/>
            <a:ext cx="956054" cy="9429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420" y="4794821"/>
            <a:ext cx="1190895" cy="9052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8"/>
          <a:stretch/>
        </p:blipFill>
        <p:spPr>
          <a:xfrm>
            <a:off x="6019717" y="1733462"/>
            <a:ext cx="1078122" cy="11661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014234"/>
            <a:ext cx="984900" cy="10449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81" y="2623205"/>
            <a:ext cx="1146554" cy="119932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40" y="1267086"/>
            <a:ext cx="792135" cy="7921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9" b="12516"/>
          <a:stretch/>
        </p:blipFill>
        <p:spPr>
          <a:xfrm>
            <a:off x="6527334" y="2988577"/>
            <a:ext cx="1141009" cy="83423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895908" y="167756"/>
            <a:ext cx="54502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Схематизация плакатов</a:t>
            </a:r>
            <a:endParaRPr lang="ru-RU" sz="28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 b="14627"/>
          <a:stretch/>
        </p:blipFill>
        <p:spPr>
          <a:xfrm>
            <a:off x="7346200" y="377317"/>
            <a:ext cx="1503435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2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/>
        </p:blipFill>
        <p:spPr>
          <a:xfrm>
            <a:off x="191677" y="1563624"/>
            <a:ext cx="3139832" cy="4456966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249567" y="277197"/>
            <a:ext cx="858195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«И верим мы в твой новый день, твой светлый час…»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(плакаты – призывы)</a:t>
            </a:r>
            <a:endParaRPr lang="ru-RU" sz="24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 b="14627"/>
          <a:stretch/>
        </p:blipFill>
        <p:spPr>
          <a:xfrm>
            <a:off x="6660232" y="743904"/>
            <a:ext cx="1503435" cy="1152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"/>
          <a:stretch/>
        </p:blipFill>
        <p:spPr>
          <a:xfrm>
            <a:off x="3663996" y="2177863"/>
            <a:ext cx="5245170" cy="3724538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"/>
          <a:stretch/>
        </p:blipFill>
        <p:spPr>
          <a:xfrm>
            <a:off x="3656718" y="2177863"/>
            <a:ext cx="5259725" cy="3729558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b="3624"/>
          <a:stretch/>
        </p:blipFill>
        <p:spPr>
          <a:xfrm>
            <a:off x="3656718" y="2162667"/>
            <a:ext cx="5245170" cy="3739734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" b="2656"/>
          <a:stretch/>
        </p:blipFill>
        <p:spPr>
          <a:xfrm>
            <a:off x="3671350" y="2146235"/>
            <a:ext cx="5237816" cy="3724538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42" b="2673"/>
          <a:stretch/>
        </p:blipFill>
        <p:spPr>
          <a:xfrm>
            <a:off x="3613001" y="2138791"/>
            <a:ext cx="5303442" cy="3763610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" b="2496"/>
          <a:stretch/>
        </p:blipFill>
        <p:spPr>
          <a:xfrm>
            <a:off x="3557977" y="2118189"/>
            <a:ext cx="5373667" cy="3902401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3"/>
          <a:stretch/>
        </p:blipFill>
        <p:spPr>
          <a:xfrm>
            <a:off x="3530952" y="2123025"/>
            <a:ext cx="5380028" cy="3897565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7"/>
          <a:stretch/>
        </p:blipFill>
        <p:spPr>
          <a:xfrm>
            <a:off x="3493935" y="2111538"/>
            <a:ext cx="5422508" cy="3920537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r="2952" b="1248"/>
          <a:stretch/>
        </p:blipFill>
        <p:spPr>
          <a:xfrm>
            <a:off x="158744" y="1563624"/>
            <a:ext cx="3168353" cy="4564944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-1" r="4038" b="1640"/>
          <a:stretch/>
        </p:blipFill>
        <p:spPr>
          <a:xfrm>
            <a:off x="163156" y="1541748"/>
            <a:ext cx="3168353" cy="4608695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/>
        </p:blipFill>
        <p:spPr>
          <a:xfrm>
            <a:off x="121597" y="1486627"/>
            <a:ext cx="3279991" cy="4655920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7902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0"/>
                            </p:stCondLst>
                            <p:childTnLst>
                              <p:par>
                                <p:cTn id="45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500"/>
                            </p:stCondLst>
                            <p:childTnLst>
                              <p:par>
                                <p:cTn id="49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0"/>
                            </p:stCondLst>
                            <p:childTnLst>
                              <p:par>
                                <p:cTn id="53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 b="14627"/>
          <a:stretch/>
        </p:blipFill>
        <p:spPr>
          <a:xfrm>
            <a:off x="7389135" y="351244"/>
            <a:ext cx="1338201" cy="102550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40838" y="279221"/>
            <a:ext cx="65410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Праздник «Венок дружбы»</a:t>
            </a:r>
            <a:endParaRPr lang="ru-RU" sz="32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"/>
          <a:stretch/>
        </p:blipFill>
        <p:spPr>
          <a:xfrm>
            <a:off x="439463" y="1166551"/>
            <a:ext cx="2980408" cy="4280895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3" y="1863785"/>
            <a:ext cx="5206379" cy="3904784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643" y="1863785"/>
            <a:ext cx="5206380" cy="3904784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22" y="1896272"/>
            <a:ext cx="5206380" cy="3904785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78" y="1912515"/>
            <a:ext cx="5217045" cy="3912785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10" y="1912514"/>
            <a:ext cx="5217046" cy="3912785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344" y="1923466"/>
            <a:ext cx="5250057" cy="3937544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808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9725" y="1052736"/>
            <a:ext cx="6541027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«Чудесно, интересно</a:t>
            </a:r>
          </a:p>
          <a:p>
            <a:pPr algn="ctr"/>
            <a:r>
              <a:rPr lang="ru-RU" sz="32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Работать над проектом!</a:t>
            </a:r>
          </a:p>
          <a:p>
            <a:pPr algn="ctr"/>
            <a:r>
              <a:rPr lang="ru-RU" sz="3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А, значит, всем коллегам</a:t>
            </a:r>
          </a:p>
          <a:p>
            <a:pPr algn="ctr"/>
            <a:r>
              <a:rPr lang="ru-RU" sz="32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Рекомендуем это!»</a:t>
            </a:r>
            <a:endParaRPr lang="ru-RU" sz="32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13172"/>
            <a:ext cx="2232248" cy="4214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38" y="3501008"/>
            <a:ext cx="2138318" cy="219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5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809" y="1597053"/>
            <a:ext cx="828092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Типология проекта</a:t>
            </a:r>
            <a:r>
              <a:rPr lang="ru-RU" sz="32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endParaRPr lang="ru-RU" sz="24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форме: информационно-творческий;</a:t>
            </a:r>
          </a:p>
          <a:p>
            <a:pPr algn="ctr"/>
            <a:r>
              <a:rPr lang="ru-RU" sz="2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2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 предметной области: познавательный;</a:t>
            </a:r>
          </a:p>
          <a:p>
            <a:pPr algn="ctr"/>
            <a:r>
              <a:rPr lang="ru-RU" sz="2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2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 содержательным областям: </a:t>
            </a:r>
            <a:r>
              <a:rPr lang="ru-RU" sz="24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межпредметный</a:t>
            </a:r>
            <a:r>
              <a:rPr lang="ru-RU" sz="2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</a:p>
          <a:p>
            <a:pPr algn="ctr"/>
            <a:r>
              <a:rPr lang="ru-RU" sz="2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2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 продолжительности: длительный (5 месяцев);</a:t>
            </a:r>
            <a:endParaRPr lang="ru-RU" sz="2400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 b="14627"/>
          <a:stretch/>
        </p:blipFill>
        <p:spPr>
          <a:xfrm>
            <a:off x="7236296" y="480447"/>
            <a:ext cx="1503435" cy="1152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21087"/>
            <a:ext cx="2304256" cy="201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7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341" y="1672120"/>
            <a:ext cx="8136904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 проекта:</a:t>
            </a:r>
          </a:p>
          <a:p>
            <a:pPr algn="ctr"/>
            <a:r>
              <a:rPr lang="ru-RU" sz="32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</a:t>
            </a:r>
            <a:r>
              <a:rPr lang="ru-RU" sz="3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ормирование у детей гражданской позиции через интерес к познанию р</a:t>
            </a:r>
            <a:r>
              <a:rPr lang="ru-RU" sz="32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одного края</a:t>
            </a:r>
            <a:endParaRPr lang="ru-RU" sz="32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 b="14627"/>
          <a:stretch/>
        </p:blipFill>
        <p:spPr>
          <a:xfrm>
            <a:off x="6804248" y="620688"/>
            <a:ext cx="1503435" cy="1152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17032"/>
            <a:ext cx="2405170" cy="223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4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525103"/>
              </p:ext>
            </p:extLst>
          </p:nvPr>
        </p:nvGraphicFramePr>
        <p:xfrm>
          <a:off x="251519" y="692696"/>
          <a:ext cx="8712969" cy="563627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{8A107856-5554-42FB-B03E-39F5DBC370BA}</a:tableStyleId>
              </a:tblPr>
              <a:tblGrid>
                <a:gridCol w="1508128"/>
                <a:gridCol w="2212603"/>
                <a:gridCol w="1752296"/>
                <a:gridCol w="1496809"/>
                <a:gridCol w="1743133"/>
              </a:tblGrid>
              <a:tr h="1556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1000" dirty="0">
                          <a:effectLst/>
                        </a:rPr>
                        <a:t>1 неделя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1000" dirty="0">
                          <a:effectLst/>
                        </a:rPr>
                        <a:t>2 неделя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1000" dirty="0">
                          <a:effectLst/>
                        </a:rPr>
                        <a:t>3 неделя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1000" dirty="0">
                          <a:effectLst/>
                        </a:rPr>
                        <a:t>4 неделя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812" marR="49812" marT="0" marB="0"/>
                </a:tc>
              </a:tr>
              <a:tr h="1640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Познавательная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-Книга </a:t>
                      </a: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Ю.Заславского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«История края, в котором мы живем».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-Рассказ по книге </a:t>
                      </a: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В,Белковского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«Урал – опорный край державы».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-Атлас Челябинской области «Люби и знай свой край» (промышленность, хозяйство).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-Народы, населяющие Урал.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-Быт и традиции народов Урала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-Народно-прикладное искусство Урала (традиционная народная культура Урала).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-Атлас Челябинской области «Люби и знай свой край» (охрана природы, почва).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-Беседа «Полезные ископаемые Урала»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-Альбом «Заповедники Урала» (информативно-иллюстративный материал).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-Народно-прикладное искусство Урала (Урало-Сибирская равнина).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-Атлас Челябинской области «Люби и знай свой край» (растения и животные).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-Народно-прикладное искусство Урала (Уральская народная живопись).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-Посещение мини-музея «Родничок».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-Рассматривание иллюстраций о Челябинске. Свердловске.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-Беседа с использованием книг «</a:t>
                      </a: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Каслинское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литье», «Златоустовская гравюра».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</a:tr>
              <a:tr h="6224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речи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-Беседа по иллюстрациям «Природа Урала».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-Беседа по иллюстрациям «Животный мир Урала».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-Составление рассказов детей по книге </a:t>
                      </a: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В.Белинского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«Урал – опорный край державы».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-Рассказ детей о музее «Родничок».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</a:tr>
              <a:tr h="6224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Продуктивная деятельность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-Рисование «Природа Урала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-Анимация «Зимний Урал».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-Строительный уголок </a:t>
                      </a: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г.Челябинск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-Рисование природы Урала по книге </a:t>
                      </a: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В.Белковского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«Урал – опорный край державы».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-Конструирование «Города Урала».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</a:tr>
              <a:tr h="391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Игровая деятельность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-Рассматривание гербариев «Растительность Урала».</a:t>
                      </a:r>
                      <a:endParaRPr lang="ru-RU" sz="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-Викторина «Что мы знаем про Челябинск?».</a:t>
                      </a:r>
                      <a:endParaRPr lang="ru-RU" sz="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-Календарь «Сокровищница Урала».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-Сюжетно-ролевая игра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«Горожане».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</a:tr>
              <a:tr h="1244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Художественная литература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-Чтение </a:t>
                      </a: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Е.Пермяк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«Мой край».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-Чтение стих. </a:t>
                      </a: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Л.Татьяничева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«Когда говорят о России».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-Чтение татарской сказки « Три дочери».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-Чтение </a:t>
                      </a: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П.Степанов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«Урал».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-Стихи об Урале: </a:t>
                      </a: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Н.Кондраковская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«По тропинкам», К. Рождественский «Клевер».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-Чтение башкирской сказки «Торопливая работа».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-Чтение Л.Татьяничева «Живу я в глубине России».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-Стихи об Урале: Н. Жоголев «Как все взаимосвязано в природе».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-Чтение башкирской сказки «Доброе имя – дороже богатства».</a:t>
                      </a:r>
                      <a:endParaRPr lang="ru-RU" sz="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-Стихи об Урале </a:t>
                      </a: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К.Шишов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«Косуля», Р. </a:t>
                      </a: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Овчинникова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«Осень».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Пословицы о крае.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</a:tr>
              <a:tr h="361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ТРИЗ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МХО (Усовершенствование города).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Д/и «Точечный рисунок города».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</a:tr>
              <a:tr h="577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с родителями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-Подборка фотографий о г. 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Челябинске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-Подборка иллюстрированных стихов об Урале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-Совместные рисунки «Город Челябинск».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-Консультация «Как воспитывать любовь к Родине».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4807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812" marR="49812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7544" y="36086"/>
            <a:ext cx="43204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Перспективный план                   </a:t>
            </a:r>
            <a:endParaRPr lang="ru-RU" sz="28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5" y="36086"/>
            <a:ext cx="26217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Декабрь                   </a:t>
            </a:r>
            <a:endParaRPr lang="ru-RU" sz="28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634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691680" y="443200"/>
            <a:ext cx="57606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«Городами славен край…</a:t>
            </a:r>
            <a:r>
              <a:rPr lang="ru-RU" sz="28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28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 b="14627"/>
          <a:stretch/>
        </p:blipFill>
        <p:spPr>
          <a:xfrm>
            <a:off x="7109922" y="443200"/>
            <a:ext cx="1545651" cy="1184479"/>
          </a:xfrm>
          <a:prstGeom prst="rect">
            <a:avLst/>
          </a:prstGeom>
        </p:spPr>
      </p:pic>
      <p:pic>
        <p:nvPicPr>
          <p:cNvPr id="31" name="Picture 3" descr="http://ru.intel.com/galaxy/forum/index.php?act=attach&amp;type=blogentry&amp;id=1516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32563"/>
            <a:ext cx="3632802" cy="2666386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_-_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336689"/>
            <a:ext cx="3632803" cy="2662260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64" y="1369853"/>
            <a:ext cx="3634357" cy="2629096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8" descr="G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94" y="1362274"/>
            <a:ext cx="3627727" cy="2636675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0_16990_b3915ce0_X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87" y="1332563"/>
            <a:ext cx="3688434" cy="2766325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9"/>
          <p:cNvPicPr>
            <a:picLocks noChangeAspect="1" noChangeArrowheads="1"/>
          </p:cNvPicPr>
          <p:nvPr/>
        </p:nvPicPr>
        <p:blipFill>
          <a:blip r:embed="rId9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18" y="1315146"/>
            <a:ext cx="3699650" cy="2783742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 descr="таганай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1" y="1336689"/>
            <a:ext cx="3716939" cy="2750181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4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1" y="1349698"/>
            <a:ext cx="3728706" cy="2737172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" descr="В Челябинской области будет принята программа совершенствования автомобильных дорог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5" y="1336689"/>
            <a:ext cx="3673712" cy="2727244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2480039"/>
            <a:ext cx="4513131" cy="3384848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49" y="2480039"/>
            <a:ext cx="4513131" cy="3384848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00" y="2480039"/>
            <a:ext cx="4513131" cy="3384848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48" y="2481433"/>
            <a:ext cx="4508675" cy="3381507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38" y="2480039"/>
            <a:ext cx="4500788" cy="3375591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2503267"/>
            <a:ext cx="4560264" cy="3420199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37" y="2509144"/>
            <a:ext cx="4682859" cy="3512144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34" y="2509144"/>
            <a:ext cx="4682859" cy="3512144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01" y="2528668"/>
            <a:ext cx="4673792" cy="3505344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4620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0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5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000"/>
                            </p:stCondLst>
                            <p:childTnLst>
                              <p:par>
                                <p:cTn id="69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32958" y="1124745"/>
            <a:ext cx="8103891" cy="5415826"/>
          </a:xfrm>
          <a:prstGeom prst="round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2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/>
          <a:stretch/>
        </p:blipFill>
        <p:spPr>
          <a:xfrm>
            <a:off x="769966" y="1413268"/>
            <a:ext cx="2034761" cy="2746084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Овал 10"/>
          <p:cNvSpPr/>
          <p:nvPr/>
        </p:nvSpPr>
        <p:spPr>
          <a:xfrm>
            <a:off x="6323378" y="1646689"/>
            <a:ext cx="1898861" cy="1032061"/>
          </a:xfrm>
          <a:prstGeom prst="ellipse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Небосклон</a:t>
            </a:r>
            <a:endParaRPr lang="ru-RU" sz="1600" b="1" dirty="0"/>
          </a:p>
        </p:txBody>
      </p:sp>
      <p:sp>
        <p:nvSpPr>
          <p:cNvPr id="12" name="Стрелка вверх 11"/>
          <p:cNvSpPr/>
          <p:nvPr/>
        </p:nvSpPr>
        <p:spPr>
          <a:xfrm>
            <a:off x="4550646" y="4490447"/>
            <a:ext cx="3718548" cy="1699967"/>
          </a:xfrm>
          <a:prstGeom prst="upArrow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Растительность</a:t>
            </a:r>
            <a:endParaRPr lang="ru-RU" sz="1600" b="1" dirty="0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4567770" y="2162719"/>
            <a:ext cx="1534129" cy="1773481"/>
          </a:xfrm>
          <a:prstGeom prst="triangle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Горы</a:t>
            </a:r>
            <a:endParaRPr lang="ru-RU" sz="1600" b="1" dirty="0"/>
          </a:p>
        </p:txBody>
      </p:sp>
      <p:sp>
        <p:nvSpPr>
          <p:cNvPr id="14" name="Кольцо 13"/>
          <p:cNvSpPr/>
          <p:nvPr/>
        </p:nvSpPr>
        <p:spPr>
          <a:xfrm>
            <a:off x="6409920" y="2985758"/>
            <a:ext cx="1519976" cy="1456730"/>
          </a:xfrm>
          <a:prstGeom prst="donu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Озера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5" name="Волна 14"/>
          <p:cNvSpPr/>
          <p:nvPr/>
        </p:nvSpPr>
        <p:spPr>
          <a:xfrm>
            <a:off x="2983538" y="4068902"/>
            <a:ext cx="1656184" cy="855774"/>
          </a:xfrm>
          <a:prstGeom prst="wave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Просторы</a:t>
            </a:r>
            <a:endParaRPr lang="ru-RU" sz="1600" b="1" dirty="0"/>
          </a:p>
        </p:txBody>
      </p:sp>
      <p:sp>
        <p:nvSpPr>
          <p:cNvPr id="20" name="Шестиугольник 19"/>
          <p:cNvSpPr/>
          <p:nvPr/>
        </p:nvSpPr>
        <p:spPr>
          <a:xfrm>
            <a:off x="1166270" y="4937349"/>
            <a:ext cx="2016472" cy="1036879"/>
          </a:xfrm>
          <a:prstGeom prst="hexagon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Полезные</a:t>
            </a:r>
          </a:p>
          <a:p>
            <a:pPr algn="ctr"/>
            <a:r>
              <a:rPr lang="ru-RU" sz="1600" b="1" dirty="0" smtClean="0"/>
              <a:t>ископаемые </a:t>
            </a:r>
            <a:endParaRPr lang="ru-RU" sz="16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 b="14627"/>
          <a:stretch/>
        </p:blipFill>
        <p:spPr>
          <a:xfrm>
            <a:off x="7405423" y="255212"/>
            <a:ext cx="1338201" cy="1025504"/>
          </a:xfrm>
          <a:prstGeom prst="rect">
            <a:avLst/>
          </a:prstGeom>
        </p:spPr>
      </p:pic>
      <p:sp>
        <p:nvSpPr>
          <p:cNvPr id="3" name="Блок-схема: несколько документов 2"/>
          <p:cNvSpPr/>
          <p:nvPr/>
        </p:nvSpPr>
        <p:spPr>
          <a:xfrm>
            <a:off x="3182742" y="1452053"/>
            <a:ext cx="1749298" cy="1447128"/>
          </a:xfrm>
          <a:prstGeom prst="flowChartMultidocumen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Времена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года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478125" y="59277"/>
            <a:ext cx="898315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Схема-карта природы Урала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«Озерами омытые, березками укрытые г</a:t>
            </a:r>
            <a:r>
              <a:rPr lang="ru-RU" sz="20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орода Уральские…»</a:t>
            </a:r>
            <a:endParaRPr lang="ru-RU" sz="20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664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5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1" animBg="1"/>
      <p:bldP spid="20" grpId="0" animBg="1"/>
      <p:bldP spid="3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4"/>
          <a:stretch/>
        </p:blipFill>
        <p:spPr>
          <a:xfrm>
            <a:off x="3059832" y="935474"/>
            <a:ext cx="3720332" cy="5336936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" t="3330" r="2317" b="5086"/>
          <a:stretch/>
        </p:blipFill>
        <p:spPr>
          <a:xfrm>
            <a:off x="395536" y="692918"/>
            <a:ext cx="3776661" cy="2696118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r="1954" b="6740"/>
          <a:stretch/>
        </p:blipFill>
        <p:spPr>
          <a:xfrm>
            <a:off x="705417" y="935474"/>
            <a:ext cx="3786146" cy="2776041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" t="1036" r="2638" b="6551"/>
          <a:stretch/>
        </p:blipFill>
        <p:spPr>
          <a:xfrm>
            <a:off x="1054210" y="1090980"/>
            <a:ext cx="3790245" cy="2739088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r="2388" b="6432"/>
          <a:stretch/>
        </p:blipFill>
        <p:spPr>
          <a:xfrm>
            <a:off x="1426343" y="1374903"/>
            <a:ext cx="3758379" cy="2767272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 b="14627"/>
          <a:stretch/>
        </p:blipFill>
        <p:spPr>
          <a:xfrm>
            <a:off x="7236296" y="692918"/>
            <a:ext cx="1503435" cy="11521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" t="3659" r="3080" b="4644"/>
          <a:stretch/>
        </p:blipFill>
        <p:spPr>
          <a:xfrm>
            <a:off x="1907704" y="1668825"/>
            <a:ext cx="3684403" cy="2726258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3377" b="4145"/>
          <a:stretch/>
        </p:blipFill>
        <p:spPr>
          <a:xfrm>
            <a:off x="2329995" y="2029612"/>
            <a:ext cx="3684403" cy="2643240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r="789" b="7112"/>
          <a:stretch/>
        </p:blipFill>
        <p:spPr>
          <a:xfrm>
            <a:off x="2915816" y="2354497"/>
            <a:ext cx="3697046" cy="2631875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r="3750" b="5785"/>
          <a:stretch/>
        </p:blipFill>
        <p:spPr>
          <a:xfrm>
            <a:off x="3377576" y="2755869"/>
            <a:ext cx="3663530" cy="2709392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" b="8992"/>
          <a:stretch/>
        </p:blipFill>
        <p:spPr>
          <a:xfrm>
            <a:off x="3860494" y="3095597"/>
            <a:ext cx="3695899" cy="2629840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 r="1461" b="7365"/>
          <a:stretch/>
        </p:blipFill>
        <p:spPr>
          <a:xfrm>
            <a:off x="4464520" y="3389036"/>
            <a:ext cx="3665472" cy="2677186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r="1771" b="6873"/>
          <a:stretch/>
        </p:blipFill>
        <p:spPr>
          <a:xfrm>
            <a:off x="4844455" y="3766126"/>
            <a:ext cx="3681358" cy="2669160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3507" r="1452" b="5603"/>
          <a:stretch/>
        </p:blipFill>
        <p:spPr>
          <a:xfrm>
            <a:off x="187338" y="3727539"/>
            <a:ext cx="3673405" cy="2605218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r="1787" b="8962"/>
          <a:stretch/>
        </p:blipFill>
        <p:spPr>
          <a:xfrm>
            <a:off x="815788" y="3389036"/>
            <a:ext cx="3620045" cy="2605218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4626" r="859" b="6684"/>
          <a:stretch/>
        </p:blipFill>
        <p:spPr>
          <a:xfrm>
            <a:off x="1340882" y="3188558"/>
            <a:ext cx="3704850" cy="2536879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r="3089" b="6482"/>
          <a:stretch/>
        </p:blipFill>
        <p:spPr>
          <a:xfrm>
            <a:off x="1753614" y="2755869"/>
            <a:ext cx="3419162" cy="2517535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r="2283" b="6205"/>
          <a:stretch/>
        </p:blipFill>
        <p:spPr>
          <a:xfrm flipV="1">
            <a:off x="2148613" y="2323494"/>
            <a:ext cx="3443494" cy="2581371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r="3023" b="8017"/>
          <a:stretch/>
        </p:blipFill>
        <p:spPr>
          <a:xfrm>
            <a:off x="2639151" y="1872620"/>
            <a:ext cx="3593363" cy="2631875"/>
          </a:xfrm>
          <a:prstGeom prst="rect">
            <a:avLst/>
          </a:prstGeom>
          <a:ln w="38100" cap="sq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1054210" y="0"/>
            <a:ext cx="6439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2000" b="1" spc="30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красоте, по скрытой силе</a:t>
            </a:r>
          </a:p>
          <a:p>
            <a:pPr algn="ctr"/>
            <a:r>
              <a:rPr lang="ru-RU" sz="2000" b="1" spc="300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ru-RU" sz="2000" b="1" spc="30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не с чем свой Урал сравнить…!»</a:t>
            </a:r>
            <a:endParaRPr lang="ru-RU" sz="2000" b="1" cap="none" spc="30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4"/>
          <a:stretch/>
        </p:blipFill>
        <p:spPr>
          <a:xfrm>
            <a:off x="3065470" y="935474"/>
            <a:ext cx="3720332" cy="5336936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5974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500"/>
                            </p:stCondLst>
                            <p:childTnLst>
                              <p:par>
                                <p:cTn id="52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000"/>
                            </p:stCondLst>
                            <p:childTnLst>
                              <p:par>
                                <p:cTn id="57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500"/>
                            </p:stCondLst>
                            <p:childTnLst>
                              <p:par>
                                <p:cTn id="62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000"/>
                            </p:stCondLst>
                            <p:childTnLst>
                              <p:par>
                                <p:cTn id="67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0"/>
                            </p:stCondLst>
                            <p:childTnLst>
                              <p:par>
                                <p:cTn id="72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500"/>
                            </p:stCondLst>
                            <p:childTnLst>
                              <p:par>
                                <p:cTn id="82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7000"/>
                            </p:stCondLst>
                            <p:childTnLst>
                              <p:par>
                                <p:cTn id="87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500"/>
                            </p:stCondLst>
                            <p:childTnLst>
                              <p:par>
                                <p:cTn id="92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0"/>
                            </p:stCondLst>
                            <p:childTnLst>
                              <p:par>
                                <p:cTn id="97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"/>
          <a:stretch/>
        </p:blipFill>
        <p:spPr>
          <a:xfrm>
            <a:off x="2749047" y="1284381"/>
            <a:ext cx="3448441" cy="4869160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1172574" y="173268"/>
            <a:ext cx="605721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Опыты семейного воспитания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«Путешествия по городам Урала»</a:t>
            </a:r>
            <a:endParaRPr lang="ru-RU" sz="24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 b="14627"/>
          <a:stretch/>
        </p:blipFill>
        <p:spPr>
          <a:xfrm>
            <a:off x="7423660" y="332656"/>
            <a:ext cx="1503435" cy="11521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2618">
            <a:off x="915710" y="1319052"/>
            <a:ext cx="2017917" cy="2787409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" r="4384" b="2775"/>
          <a:stretch/>
        </p:blipFill>
        <p:spPr>
          <a:xfrm rot="19616324">
            <a:off x="762184" y="2573084"/>
            <a:ext cx="1995066" cy="2728273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r="2443" b="2582"/>
          <a:stretch/>
        </p:blipFill>
        <p:spPr>
          <a:xfrm rot="19594389">
            <a:off x="858391" y="3689138"/>
            <a:ext cx="2020408" cy="2708459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t="2004" r="3922" b="2064"/>
          <a:stretch/>
        </p:blipFill>
        <p:spPr>
          <a:xfrm rot="2220443">
            <a:off x="6038059" y="1371721"/>
            <a:ext cx="1910761" cy="2682072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 t="3483" r="3266" b="2925"/>
          <a:stretch/>
        </p:blipFill>
        <p:spPr>
          <a:xfrm rot="2252493">
            <a:off x="6401459" y="2575884"/>
            <a:ext cx="1969097" cy="2644298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2810" r="3135" b="2701"/>
          <a:stretch/>
        </p:blipFill>
        <p:spPr>
          <a:xfrm rot="2219761">
            <a:off x="6463024" y="3874340"/>
            <a:ext cx="1945553" cy="2524488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r="4027" b="2710"/>
          <a:stretch/>
        </p:blipFill>
        <p:spPr>
          <a:xfrm>
            <a:off x="181209" y="2995872"/>
            <a:ext cx="2318029" cy="3184134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95" y="2954054"/>
            <a:ext cx="2326444" cy="3213014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02" y="2977108"/>
            <a:ext cx="2293807" cy="3166905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96" y="3007388"/>
            <a:ext cx="2293807" cy="3161101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015185"/>
            <a:ext cx="2294079" cy="3165687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09" y="3021287"/>
            <a:ext cx="2281029" cy="3153481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68" y="3046319"/>
            <a:ext cx="2246687" cy="3103417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64" y="3081063"/>
            <a:ext cx="2234086" cy="3086005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" t="25891" r="3199" b="19249"/>
          <a:stretch/>
        </p:blipFill>
        <p:spPr>
          <a:xfrm rot="5400000">
            <a:off x="5516280" y="3463634"/>
            <a:ext cx="3086006" cy="2320862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"/>
          <a:stretch/>
        </p:blipFill>
        <p:spPr>
          <a:xfrm>
            <a:off x="2749046" y="1227709"/>
            <a:ext cx="3448441" cy="4869160"/>
          </a:xfrm>
          <a:prstGeom prst="rect">
            <a:avLst/>
          </a:prstGeom>
          <a:ln w="38100">
            <a:solidFill>
              <a:schemeClr val="accent3">
                <a:lumMod val="2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87" y="2883084"/>
            <a:ext cx="4473268" cy="3354951"/>
          </a:xfrm>
          <a:prstGeom prst="rect">
            <a:avLst/>
          </a:prstGeom>
          <a:ln w="88900" cap="sq" cmpd="thickThin">
            <a:solidFill>
              <a:schemeClr val="accent3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3706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8056 -0.00092 L 0.16944 -0.00092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084 -0.00509 L 0.17917 -0.00509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885 -0.00092 L 0.19115 -0.00092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1076 -0.00231 L 0.13924 -0.00231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4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9584 -0.00139 L 0.14132 -0.00694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96 0.00278 L 0.12657 0.00278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715 -0.00116 L 0.11285 -0.00116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8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2049 -0.01087 L 0.07448 -0.00624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78506" y="91217"/>
            <a:ext cx="875600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Занимательное моделирование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«Как родную землю почитать, чтобы слов на ветер не кидать?»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3270">
            <a:off x="463091" y="1739296"/>
            <a:ext cx="1565238" cy="2224018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 b="14627"/>
          <a:stretch/>
        </p:blipFill>
        <p:spPr>
          <a:xfrm>
            <a:off x="7563618" y="708139"/>
            <a:ext cx="1503435" cy="11521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4285">
            <a:off x="1466020" y="1732169"/>
            <a:ext cx="1518199" cy="2123049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8765">
            <a:off x="2465369" y="883645"/>
            <a:ext cx="1494883" cy="2134497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43" y="1261079"/>
            <a:ext cx="1593631" cy="2228533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834">
            <a:off x="4757900" y="917378"/>
            <a:ext cx="1556256" cy="2176272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96">
            <a:off x="5717669" y="1699057"/>
            <a:ext cx="1565550" cy="2189270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4615">
            <a:off x="6964358" y="2044106"/>
            <a:ext cx="1606380" cy="2246364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44234">
            <a:off x="626679" y="4837082"/>
            <a:ext cx="1238063" cy="1747740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2923">
            <a:off x="1088130" y="4194903"/>
            <a:ext cx="1247035" cy="1757550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3408">
            <a:off x="1926950" y="4636197"/>
            <a:ext cx="1223906" cy="1730558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9265">
            <a:off x="2459865" y="3884109"/>
            <a:ext cx="1206649" cy="1697890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396">
            <a:off x="3367955" y="4416664"/>
            <a:ext cx="1207230" cy="1706975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51" y="3738254"/>
            <a:ext cx="1186979" cy="1659485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125">
            <a:off x="4942243" y="4431925"/>
            <a:ext cx="1187568" cy="1676452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985">
            <a:off x="6010999" y="3952460"/>
            <a:ext cx="1203037" cy="1712167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2466">
            <a:off x="6313013" y="4836980"/>
            <a:ext cx="1230181" cy="1747944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1836">
            <a:off x="7329975" y="4852711"/>
            <a:ext cx="1225777" cy="1716480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6101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1_colormaster">
  <a:themeElements>
    <a:clrScheme name="1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olormaster">
  <a:themeElements>
    <a:clrScheme name="2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olormaster">
  <a:themeElements>
    <a:clrScheme name="3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olormaster">
  <a:themeElements>
    <a:clrScheme name="4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colormaster">
  <a:themeElements>
    <a:clrScheme name="5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colormaster">
  <a:themeElements>
    <a:clrScheme name="6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colormaster">
  <a:themeElements>
    <a:clrScheme name="7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colormaster">
  <a:themeElements>
    <a:clrScheme name="8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простые шаблоны (4)</Template>
  <TotalTime>1743</TotalTime>
  <Words>661</Words>
  <Application>Microsoft Office PowerPoint</Application>
  <PresentationFormat>Экран (4:3)</PresentationFormat>
  <Paragraphs>120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Кондратенко Наталья Владимировна</dc:creator>
  <cp:lastModifiedBy>Кондратенко Наталья Владимировна</cp:lastModifiedBy>
  <cp:revision>173</cp:revision>
  <dcterms:created xsi:type="dcterms:W3CDTF">2011-12-10T09:16:08Z</dcterms:created>
  <dcterms:modified xsi:type="dcterms:W3CDTF">2013-08-12T15:30:07Z</dcterms:modified>
</cp:coreProperties>
</file>