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8129" autoAdjust="0"/>
  </p:normalViewPr>
  <p:slideViewPr>
    <p:cSldViewPr>
      <p:cViewPr>
        <p:scale>
          <a:sx n="60" d="100"/>
          <a:sy n="60" d="100"/>
        </p:scale>
        <p:origin x="-2250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243D-A19F-41C1-94EC-C8C07CDD41B7}" type="datetimeFigureOut">
              <a:rPr lang="ru-RU" smtClean="0"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B213-21BF-4072-B938-1DA36E8E4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2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243D-A19F-41C1-94EC-C8C07CDD41B7}" type="datetimeFigureOut">
              <a:rPr lang="ru-RU" smtClean="0"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B213-21BF-4072-B938-1DA36E8E4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8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243D-A19F-41C1-94EC-C8C07CDD41B7}" type="datetimeFigureOut">
              <a:rPr lang="ru-RU" smtClean="0"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B213-21BF-4072-B938-1DA36E8E4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44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243D-A19F-41C1-94EC-C8C07CDD41B7}" type="datetimeFigureOut">
              <a:rPr lang="ru-RU" smtClean="0"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B213-21BF-4072-B938-1DA36E8E4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41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243D-A19F-41C1-94EC-C8C07CDD41B7}" type="datetimeFigureOut">
              <a:rPr lang="ru-RU" smtClean="0"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B213-21BF-4072-B938-1DA36E8E4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9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243D-A19F-41C1-94EC-C8C07CDD41B7}" type="datetimeFigureOut">
              <a:rPr lang="ru-RU" smtClean="0"/>
              <a:t>04.08.2013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B213-21BF-4072-B938-1DA36E8E4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6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243D-A19F-41C1-94EC-C8C07CDD41B7}" type="datetimeFigureOut">
              <a:rPr lang="ru-RU" smtClean="0"/>
              <a:t>04.08.2013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B213-21BF-4072-B938-1DA36E8E4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46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243D-A19F-41C1-94EC-C8C07CDD41B7}" type="datetimeFigureOut">
              <a:rPr lang="ru-RU" smtClean="0"/>
              <a:t>04.08.2013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B213-21BF-4072-B938-1DA36E8E4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45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243D-A19F-41C1-94EC-C8C07CDD41B7}" type="datetimeFigureOut">
              <a:rPr lang="ru-RU" smtClean="0"/>
              <a:t>04.08.2013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B213-21BF-4072-B938-1DA36E8E4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24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243D-A19F-41C1-94EC-C8C07CDD41B7}" type="datetimeFigureOut">
              <a:rPr lang="ru-RU" smtClean="0"/>
              <a:t>04.08.2013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B213-21BF-4072-B938-1DA36E8E4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06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243D-A19F-41C1-94EC-C8C07CDD41B7}" type="datetimeFigureOut">
              <a:rPr lang="ru-RU" smtClean="0"/>
              <a:t>04.08.2013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B213-21BF-4072-B938-1DA36E8E4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69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243D-A19F-41C1-94EC-C8C07CDD41B7}" type="datetimeFigureOut">
              <a:rPr lang="ru-RU" smtClean="0"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4B213-21BF-4072-B938-1DA36E8E4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41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620689"/>
            <a:ext cx="5830416" cy="2088232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kumimoji="0" lang="ru-RU" sz="8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Прощание</a:t>
            </a:r>
            <a:r>
              <a:rPr kumimoji="0" lang="ru-RU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ru-RU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2636912"/>
            <a:ext cx="4896544" cy="3024336"/>
          </a:xfrm>
        </p:spPr>
        <p:txBody>
          <a:bodyPr>
            <a:normAutofit fontScale="47500" lnSpcReduction="20000"/>
          </a:bodyPr>
          <a:lstStyle/>
          <a:p>
            <a:pPr lvl="0" fontAlgn="base">
              <a:spcAft>
                <a:spcPct val="0"/>
              </a:spcAft>
            </a:pPr>
            <a:r>
              <a:rPr kumimoji="0" lang="ru-RU" sz="165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 </a:t>
            </a:r>
          </a:p>
          <a:p>
            <a:pPr lvl="0" fontAlgn="base">
              <a:spcAft>
                <a:spcPct val="0"/>
              </a:spcAft>
            </a:pPr>
            <a:r>
              <a:rPr kumimoji="0" lang="ru-RU" sz="165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Азбукой</a:t>
            </a:r>
          </a:p>
          <a:p>
            <a:r>
              <a:rPr lang="ru-RU" dirty="0"/>
              <a:t>у</a:t>
            </a:r>
            <a:r>
              <a:rPr lang="ru-RU" dirty="0" smtClean="0"/>
              <a:t>читель  начальных </a:t>
            </a:r>
            <a:r>
              <a:rPr lang="ru-RU" dirty="0" smtClean="0"/>
              <a:t>классов: </a:t>
            </a:r>
            <a:r>
              <a:rPr lang="ru-RU" dirty="0" smtClean="0"/>
              <a:t>Шишкина С.В.</a:t>
            </a:r>
          </a:p>
          <a:p>
            <a:r>
              <a:rPr lang="ru-RU" dirty="0" smtClean="0"/>
              <a:t>МБОУ «СОШ № 10» с. Новопокровка</a:t>
            </a:r>
          </a:p>
          <a:p>
            <a:r>
              <a:rPr lang="ru-RU" dirty="0" smtClean="0"/>
              <a:t>Красноармейского района Приморского края</a:t>
            </a:r>
            <a:endParaRPr lang="ru-RU" dirty="0"/>
          </a:p>
        </p:txBody>
      </p:sp>
      <p:pic>
        <p:nvPicPr>
          <p:cNvPr id="4" name="Picture 3" descr="F:\img12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4" y="951654"/>
            <a:ext cx="40005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34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858218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4800" b="1" dirty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На эту букву посмотри,</a:t>
            </a:r>
            <a:br>
              <a:rPr lang="ru-RU" sz="4800" b="1" dirty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</a:br>
            <a:r>
              <a:rPr lang="ru-RU" sz="4800" b="1" dirty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Она совсем, как цифра </a:t>
            </a:r>
            <a:r>
              <a:rPr lang="ru-RU" sz="4800" b="1" dirty="0" smtClean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3.</a:t>
            </a:r>
            <a:r>
              <a:rPr lang="ru-RU" sz="4800" b="1" dirty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4800" b="1" dirty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5000" b="1" dirty="0" smtClean="0">
                <a:solidFill>
                  <a:srgbClr val="FF0066"/>
                </a:solidFill>
                <a:latin typeface="Arial" charset="0"/>
              </a:rPr>
              <a:t>    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5000" b="1" dirty="0" smtClean="0">
                <a:solidFill>
                  <a:srgbClr val="FF0066"/>
                </a:solidFill>
                <a:latin typeface="Arial" charset="0"/>
              </a:rPr>
              <a:t>       З  </a:t>
            </a:r>
            <a:endParaRPr lang="ru-RU" sz="15000" b="1" dirty="0">
              <a:solidFill>
                <a:srgbClr val="FF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31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656184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3800" dirty="0" smtClean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3800" dirty="0" smtClean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</a:br>
            <a:r>
              <a:rPr lang="ru-RU" sz="3800" dirty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3800" dirty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</a:br>
            <a:r>
              <a:rPr lang="ru-RU" dirty="0" smtClean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Эту </a:t>
            </a:r>
            <a:r>
              <a:rPr lang="ru-RU" dirty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буковку в спортивном </a:t>
            </a:r>
            <a:r>
              <a:rPr lang="ru-RU" dirty="0" smtClean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зале</a:t>
            </a:r>
            <a:br>
              <a:rPr lang="ru-RU" dirty="0" smtClean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</a:br>
            <a:r>
              <a:rPr lang="ru-RU" dirty="0" smtClean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Перекладиной </a:t>
            </a:r>
            <a:r>
              <a:rPr lang="ru-RU" dirty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назвали.</a:t>
            </a:r>
            <a:br>
              <a:rPr lang="ru-RU" dirty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</a:br>
            <a:r>
              <a:rPr lang="ru-RU" dirty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Ну-ка милый, не ленись – </a:t>
            </a:r>
            <a:br>
              <a:rPr lang="ru-RU" dirty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</a:br>
            <a:r>
              <a:rPr lang="ru-RU" dirty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Подойди да подтянись</a:t>
            </a:r>
            <a:r>
              <a:rPr lang="ru-RU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.</a:t>
            </a:r>
            <a:br>
              <a:rPr lang="ru-RU" b="1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 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1916833"/>
            <a:ext cx="31683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ru-RU" sz="15000" b="1" dirty="0" smtClean="0">
              <a:solidFill>
                <a:srgbClr val="FF0066"/>
              </a:solidFill>
              <a:latin typeface="Arial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dirty="0" smtClean="0">
                <a:solidFill>
                  <a:srgbClr val="FF0066"/>
                </a:solidFill>
                <a:latin typeface="Arial" charset="0"/>
              </a:rPr>
              <a:t>П</a:t>
            </a:r>
            <a:endParaRPr lang="ru-RU" sz="15000" b="1" dirty="0">
              <a:solidFill>
                <a:srgbClr val="FF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6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4000" b="1" dirty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Взялись за руки друзья и сказали:</a:t>
            </a:r>
            <a:br>
              <a:rPr lang="ru-RU" sz="4000" b="1" dirty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</a:br>
            <a:r>
              <a:rPr lang="ru-RU" sz="4000" b="1" dirty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«Ты да я – это мы».</a:t>
            </a:r>
            <a:br>
              <a:rPr lang="ru-RU" sz="4000" b="1" dirty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</a:br>
            <a:r>
              <a:rPr lang="ru-RU" sz="4000" b="1" dirty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А между тем</a:t>
            </a:r>
            <a:br>
              <a:rPr lang="ru-RU" sz="4000" b="1" dirty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</a:br>
            <a:r>
              <a:rPr lang="ru-RU" sz="4000" b="1" dirty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Получилась буква…</a:t>
            </a:r>
            <a:br>
              <a:rPr lang="ru-RU" sz="4000" b="1" dirty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5000" b="1" dirty="0" smtClean="0">
              <a:solidFill>
                <a:srgbClr val="FF0066"/>
              </a:solidFill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5000" b="1" dirty="0">
                <a:solidFill>
                  <a:srgbClr val="FF0066"/>
                </a:solidFill>
                <a:latin typeface="Arial" charset="0"/>
              </a:rPr>
              <a:t> </a:t>
            </a:r>
            <a:r>
              <a:rPr lang="ru-RU" sz="15000" b="1" dirty="0" smtClean="0">
                <a:solidFill>
                  <a:srgbClr val="FF0066"/>
                </a:solidFill>
                <a:latin typeface="Arial" charset="0"/>
              </a:rPr>
              <a:t>     М</a:t>
            </a:r>
            <a:endParaRPr lang="ru-RU" sz="15000" b="1" dirty="0">
              <a:solidFill>
                <a:srgbClr val="FF006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54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с</a:t>
            </a:r>
            <a:r>
              <a:rPr lang="ru-RU" sz="6000" b="1" dirty="0" smtClean="0"/>
              <a:t>танция Пунктуации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  <a:ea typeface="Times New Roman"/>
                <a:cs typeface="Times New Roman"/>
              </a:rPr>
              <a:t>т</a:t>
            </a:r>
            <a:endParaRPr lang="ru-RU" sz="8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FFFFFF"/>
                </a:solidFill>
                <a:ea typeface="Times New Roman"/>
                <a:cs typeface="Times New Roman"/>
              </a:rPr>
              <a:t>т</a:t>
            </a:r>
            <a:endParaRPr lang="ru-RU" sz="800" dirty="0" smtClean="0"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5400" dirty="0" smtClean="0"/>
              <a:t>                ,   :   …    ;</a:t>
            </a:r>
            <a:endParaRPr lang="ru-RU" sz="5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1792982" cy="14542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1180156" y="3051335"/>
            <a:ext cx="660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?</a:t>
            </a:r>
            <a:endParaRPr lang="ru-RU" sz="8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64904"/>
            <a:ext cx="1648966" cy="15982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6516216" y="2932001"/>
            <a:ext cx="1764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!</a:t>
            </a:r>
            <a:endParaRPr lang="ru-RU" sz="6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3666">
            <a:off x="3646428" y="4195819"/>
            <a:ext cx="1964684" cy="18281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4275280" y="2821479"/>
            <a:ext cx="47000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800" dirty="0" smtClean="0"/>
          </a:p>
          <a:p>
            <a:r>
              <a:rPr lang="ru-RU" sz="8800" dirty="0" smtClean="0"/>
              <a:t>.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39141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rgbClr val="FF3399"/>
                </a:solidFill>
              </a:rPr>
              <a:t>с</a:t>
            </a:r>
            <a:r>
              <a:rPr lang="ru-RU" sz="6000" b="1" dirty="0" smtClean="0">
                <a:solidFill>
                  <a:srgbClr val="FF3399"/>
                </a:solidFill>
              </a:rPr>
              <a:t>танция Конкурсов</a:t>
            </a:r>
            <a:endParaRPr lang="ru-RU" sz="6000" b="1" dirty="0">
              <a:solidFill>
                <a:srgbClr val="FF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4000" dirty="0" smtClean="0"/>
              <a:t>Расшифруй слово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sz="5400" b="1" dirty="0" smtClean="0">
                <a:solidFill>
                  <a:srgbClr val="002060"/>
                </a:solidFill>
              </a:rPr>
              <a:t>валик     жилы      лапоть</a:t>
            </a:r>
          </a:p>
          <a:p>
            <a:pPr marL="0" indent="0">
              <a:buNone/>
            </a:pPr>
            <a:r>
              <a:rPr lang="ru-RU" sz="4000" dirty="0" smtClean="0"/>
              <a:t>2. Найди слово в слове</a:t>
            </a:r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 </a:t>
            </a:r>
            <a:r>
              <a:rPr lang="ru-RU" sz="5400" b="1" dirty="0" smtClean="0">
                <a:solidFill>
                  <a:srgbClr val="002060"/>
                </a:solidFill>
              </a:rPr>
              <a:t>шарф     сурок      гроза</a:t>
            </a:r>
          </a:p>
          <a:p>
            <a:pPr marL="0" indent="0">
              <a:buNone/>
            </a:pPr>
            <a:r>
              <a:rPr lang="ru-RU" sz="5400" b="1" dirty="0">
                <a:solidFill>
                  <a:srgbClr val="002060"/>
                </a:solidFill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</a:rPr>
              <a:t>  шутка     тигр        крошка</a:t>
            </a:r>
          </a:p>
          <a:p>
            <a:pPr marL="0" indent="0">
              <a:buNone/>
            </a:pP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8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002060"/>
                </a:solidFill>
              </a:rPr>
              <a:t>у</a:t>
            </a:r>
            <a:r>
              <a:rPr lang="ru-RU" sz="5400" b="1" dirty="0" smtClean="0">
                <a:solidFill>
                  <a:srgbClr val="002060"/>
                </a:solidFill>
              </a:rPr>
              <a:t>дача      спорт     стрекоза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 </a:t>
            </a:r>
            <a:r>
              <a:rPr lang="ru-RU" sz="4000" dirty="0" smtClean="0"/>
              <a:t>Узнай пословицу.</a:t>
            </a:r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r>
              <a:rPr lang="ru-RU" sz="4000" dirty="0" smtClean="0"/>
              <a:t>4. Фразеологизмы.</a:t>
            </a:r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 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069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rgbClr val="7030A0"/>
                </a:solidFill>
              </a:rPr>
              <a:t>с</a:t>
            </a:r>
            <a:r>
              <a:rPr lang="ru-RU" sz="6000" b="1" dirty="0" smtClean="0">
                <a:solidFill>
                  <a:srgbClr val="7030A0"/>
                </a:solidFill>
              </a:rPr>
              <a:t>танция Музыкальная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2936"/>
            <a:ext cx="4536504" cy="3600400"/>
          </a:xfrm>
          <a:prstGeom prst="rect">
            <a:avLst/>
          </a:prstGeom>
          <a:noFill/>
        </p:spPr>
      </p:pic>
      <p:pic>
        <p:nvPicPr>
          <p:cNvPr id="2050" name="Picture 2" descr="C:\Users\dns\Desktop\слабое звено\Слабое звено\Скрипичный клю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31236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24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rgbClr val="00B050"/>
                </a:solidFill>
              </a:rPr>
              <a:t>с</a:t>
            </a:r>
            <a:r>
              <a:rPr lang="ru-RU" sz="6000" b="1" dirty="0" smtClean="0">
                <a:solidFill>
                  <a:srgbClr val="00B050"/>
                </a:solidFill>
              </a:rPr>
              <a:t>танция Бюро Находок</a:t>
            </a:r>
            <a:endParaRPr lang="ru-RU" sz="6000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937" y="1600200"/>
            <a:ext cx="518012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54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rgbClr val="C00000"/>
                </a:solidFill>
              </a:rPr>
              <a:t>с</a:t>
            </a:r>
            <a:r>
              <a:rPr lang="ru-RU" sz="6000" b="1" dirty="0" smtClean="0">
                <a:solidFill>
                  <a:srgbClr val="C00000"/>
                </a:solidFill>
              </a:rPr>
              <a:t>танция Конечная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App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12688" r="4706"/>
          <a:stretch>
            <a:fillRect/>
          </a:stretch>
        </p:blipFill>
        <p:spPr bwMode="auto">
          <a:xfrm>
            <a:off x="1547664" y="1268760"/>
            <a:ext cx="561662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17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3399"/>
                </a:solidFill>
              </a:rPr>
              <a:t>Узнай сказочного героя.</a:t>
            </a:r>
            <a:endParaRPr lang="ru-RU" sz="6000" dirty="0">
              <a:solidFill>
                <a:srgbClr val="FF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None/>
            </a:pPr>
            <a:r>
              <a:rPr lang="ru-RU" sz="4000" b="1" kern="0" dirty="0">
                <a:solidFill>
                  <a:srgbClr val="0000FF"/>
                </a:solidFill>
                <a:latin typeface="Arial" charset="0"/>
              </a:rPr>
              <a:t>Бабушка девочку очень любила,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ru-RU" sz="4000" b="1" kern="0" dirty="0">
                <a:solidFill>
                  <a:srgbClr val="0000FF"/>
                </a:solidFill>
                <a:latin typeface="Arial" charset="0"/>
              </a:rPr>
              <a:t>Шапочку красную ей подарила.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ru-RU" sz="4000" b="1" kern="0" dirty="0">
                <a:solidFill>
                  <a:srgbClr val="0000FF"/>
                </a:solidFill>
                <a:latin typeface="Arial" charset="0"/>
              </a:rPr>
              <a:t>Девочка имя забыла своё.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ru-RU" sz="4000" b="1" kern="0" dirty="0">
                <a:solidFill>
                  <a:srgbClr val="0000FF"/>
                </a:solidFill>
                <a:latin typeface="Arial" charset="0"/>
              </a:rPr>
              <a:t>А ну подскажите, как звали её?</a:t>
            </a:r>
          </a:p>
        </p:txBody>
      </p:sp>
    </p:spTree>
    <p:extLst>
      <p:ext uri="{BB962C8B-B14F-4D97-AF65-F5344CB8AC3E}">
        <p14:creationId xmlns:p14="http://schemas.microsoft.com/office/powerpoint/2010/main" val="208878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C:\Users\dns\Desktop\фотографии\IMG_05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8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6000" b="1" kern="10" dirty="0" smtClean="0">
                <a:ln w="952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9900FF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6000" b="1" kern="10" dirty="0" smtClean="0">
                <a:ln w="952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9900FF"/>
                </a:solidFill>
                <a:latin typeface="Arial"/>
                <a:ea typeface="+mn-ea"/>
                <a:cs typeface="Arial"/>
              </a:rPr>
            </a:br>
            <a:r>
              <a:rPr lang="ru-RU" sz="6000" b="1" kern="10" dirty="0" smtClean="0">
                <a:ln w="952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9900FF"/>
                </a:solidFill>
                <a:latin typeface="Arial"/>
                <a:ea typeface="+mn-ea"/>
                <a:cs typeface="Arial"/>
              </a:rPr>
              <a:t>Красная </a:t>
            </a:r>
            <a:r>
              <a:rPr lang="ru-RU" sz="6000" b="1" kern="10" dirty="0">
                <a:ln w="952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9900FF"/>
                </a:solidFill>
                <a:latin typeface="Arial"/>
                <a:ea typeface="+mn-ea"/>
                <a:cs typeface="Arial"/>
              </a:rPr>
              <a:t>шапочка</a:t>
            </a:r>
            <a:br>
              <a:rPr lang="ru-RU" sz="6000" b="1" kern="10" dirty="0">
                <a:ln w="952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9900FF"/>
                </a:solidFill>
                <a:latin typeface="Arial"/>
                <a:ea typeface="+mn-ea"/>
                <a:cs typeface="Arial"/>
              </a:rPr>
            </a:b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f_4a9bda89b3a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3810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None/>
            </a:pPr>
            <a:r>
              <a:rPr lang="ru-RU" sz="4000" b="1" kern="0" dirty="0">
                <a:solidFill>
                  <a:srgbClr val="0000FF"/>
                </a:solidFill>
                <a:latin typeface="Arial" charset="0"/>
              </a:rPr>
              <a:t>На сметане </a:t>
            </a:r>
            <a:r>
              <a:rPr lang="ru-RU" sz="4000" b="1" kern="0" dirty="0" err="1">
                <a:solidFill>
                  <a:srgbClr val="0000FF"/>
                </a:solidFill>
                <a:latin typeface="Arial" charset="0"/>
              </a:rPr>
              <a:t>мешён</a:t>
            </a:r>
            <a:r>
              <a:rPr lang="ru-RU" sz="4000" b="1" kern="0" dirty="0">
                <a:solidFill>
                  <a:srgbClr val="0000FF"/>
                </a:solidFill>
                <a:latin typeface="Arial" charset="0"/>
              </a:rPr>
              <a:t>, 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ru-RU" sz="4000" b="1" kern="0" dirty="0">
                <a:solidFill>
                  <a:srgbClr val="0000FF"/>
                </a:solidFill>
                <a:latin typeface="Arial" charset="0"/>
              </a:rPr>
              <a:t>На окошке стужён. 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ru-RU" sz="4000" b="1" kern="0" dirty="0">
                <a:solidFill>
                  <a:srgbClr val="0000FF"/>
                </a:solidFill>
                <a:latin typeface="Arial" charset="0"/>
              </a:rPr>
              <a:t>Круглый бок, румяный бок.                               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ru-RU" sz="4000" b="1" kern="0" dirty="0">
                <a:solidFill>
                  <a:srgbClr val="0000FF"/>
                </a:solidFill>
                <a:latin typeface="Arial" charset="0"/>
              </a:rPr>
              <a:t>Покатился…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13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6000" b="1" kern="10" dirty="0" smtClean="0">
                <a:ln w="952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9900FF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6000" b="1" kern="10" dirty="0" smtClean="0">
                <a:ln w="952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9900FF"/>
                </a:solidFill>
                <a:latin typeface="Arial"/>
                <a:ea typeface="+mn-ea"/>
                <a:cs typeface="Arial"/>
              </a:rPr>
            </a:br>
            <a:r>
              <a:rPr lang="ru-RU" sz="6000" b="1" kern="10" dirty="0" smtClean="0">
                <a:ln w="952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9900FF"/>
                </a:solidFill>
                <a:latin typeface="Arial"/>
                <a:ea typeface="+mn-ea"/>
                <a:cs typeface="Arial"/>
              </a:rPr>
              <a:t>Колобок</a:t>
            </a:r>
            <a:r>
              <a:rPr lang="ru-RU" sz="6000" b="1" kern="10" dirty="0">
                <a:ln w="952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9900FF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6000" b="1" kern="10" dirty="0">
                <a:ln w="952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9900FF"/>
                </a:solidFill>
                <a:latin typeface="Arial"/>
                <a:ea typeface="+mn-ea"/>
                <a:cs typeface="Arial"/>
              </a:rPr>
            </a:b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Колоб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71600"/>
            <a:ext cx="4953000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84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ru-RU" sz="3300" b="1" kern="0" dirty="0">
                <a:solidFill>
                  <a:srgbClr val="0000FF"/>
                </a:solidFill>
                <a:latin typeface="Arial" charset="0"/>
              </a:rPr>
              <a:t>Он дружок зверям и детям,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ru-RU" sz="3300" b="1" kern="0" dirty="0">
                <a:solidFill>
                  <a:srgbClr val="0000FF"/>
                </a:solidFill>
                <a:latin typeface="Arial" charset="0"/>
              </a:rPr>
              <a:t>Он – живое существо.                                       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ru-RU" sz="3300" b="1" kern="0" dirty="0">
                <a:solidFill>
                  <a:srgbClr val="0000FF"/>
                </a:solidFill>
                <a:latin typeface="Arial" charset="0"/>
              </a:rPr>
              <a:t>Но таких на белом свете                                   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ru-RU" sz="3300" b="1" kern="0" dirty="0">
                <a:solidFill>
                  <a:srgbClr val="0000FF"/>
                </a:solidFill>
                <a:latin typeface="Arial" charset="0"/>
              </a:rPr>
              <a:t>Больше нет ни одного.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ru-RU" sz="3300" b="1" kern="0" dirty="0">
                <a:solidFill>
                  <a:srgbClr val="0000FF"/>
                </a:solidFill>
                <a:latin typeface="Arial" charset="0"/>
              </a:rPr>
              <a:t>Потому что он не птица,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ru-RU" sz="3300" b="1" kern="0" dirty="0">
                <a:solidFill>
                  <a:srgbClr val="0000FF"/>
                </a:solidFill>
                <a:latin typeface="Arial" charset="0"/>
              </a:rPr>
              <a:t>Не котёнок, не щенок.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ru-RU" sz="3300" b="1" kern="0" dirty="0">
                <a:solidFill>
                  <a:srgbClr val="0000FF"/>
                </a:solidFill>
                <a:latin typeface="Arial" charset="0"/>
              </a:rPr>
              <a:t>Но заснята для кино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ru-RU" sz="3300" b="1" kern="0" dirty="0">
                <a:solidFill>
                  <a:srgbClr val="0000FF"/>
                </a:solidFill>
                <a:latin typeface="Arial" charset="0"/>
              </a:rPr>
              <a:t>И известна всем давно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ru-RU" sz="3300" b="1" kern="0" dirty="0">
                <a:solidFill>
                  <a:srgbClr val="0000FF"/>
                </a:solidFill>
                <a:latin typeface="Arial" charset="0"/>
              </a:rPr>
              <a:t>Эта милая мордашка,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ru-RU" sz="3300" b="1" kern="0" dirty="0">
                <a:solidFill>
                  <a:srgbClr val="0000FF"/>
                </a:solidFill>
                <a:latin typeface="Arial" charset="0"/>
              </a:rPr>
              <a:t>А зовётся…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4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6000" b="1" kern="10" dirty="0" smtClean="0">
                <a:ln w="952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9900FF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6000" b="1" kern="10" dirty="0" smtClean="0">
                <a:ln w="952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9900FF"/>
                </a:solidFill>
                <a:latin typeface="Arial"/>
                <a:ea typeface="+mn-ea"/>
                <a:cs typeface="Arial"/>
              </a:rPr>
            </a:br>
            <a:r>
              <a:rPr lang="ru-RU" sz="6000" b="1" kern="10" dirty="0" smtClean="0">
                <a:ln w="952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9900FF"/>
                </a:solidFill>
                <a:latin typeface="Arial"/>
                <a:ea typeface="+mn-ea"/>
                <a:cs typeface="Arial"/>
              </a:rPr>
              <a:t>Чебурашка</a:t>
            </a:r>
            <a:r>
              <a:rPr lang="ru-RU" sz="6000" b="1" kern="10" dirty="0">
                <a:ln w="952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9900FF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6000" b="1" kern="10" dirty="0">
                <a:ln w="952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9900FF"/>
                </a:solidFill>
                <a:latin typeface="Arial"/>
                <a:ea typeface="+mn-ea"/>
                <a:cs typeface="Arial"/>
              </a:rPr>
            </a:b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Чебураш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341438"/>
            <a:ext cx="5364163" cy="4879975"/>
          </a:xfrm>
          <a:prstGeom prst="rect">
            <a:avLst/>
          </a:prstGeom>
          <a:noFill/>
          <a:ln w="38100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04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33CC33"/>
                </a:solidFill>
              </a:rPr>
              <a:t>               Игра с шарами</a:t>
            </a:r>
            <a:endParaRPr lang="ru-RU" sz="6000" b="1" dirty="0">
              <a:solidFill>
                <a:srgbClr val="33CC33"/>
              </a:solidFill>
            </a:endParaRPr>
          </a:p>
        </p:txBody>
      </p:sp>
      <p:pic>
        <p:nvPicPr>
          <p:cNvPr id="4" name="Объект 3" descr="41.wm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5328592" cy="55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27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70C0"/>
                </a:solidFill>
              </a:rPr>
              <a:t/>
            </a:r>
            <a:br>
              <a:rPr lang="ru-RU" sz="8000" dirty="0" smtClean="0">
                <a:solidFill>
                  <a:srgbClr val="0070C0"/>
                </a:solidFill>
              </a:rPr>
            </a:br>
            <a:r>
              <a:rPr lang="ru-RU" sz="8000" dirty="0" smtClean="0">
                <a:solidFill>
                  <a:srgbClr val="0070C0"/>
                </a:solidFill>
              </a:rPr>
              <a:t>Всем спасибо и   удачи!!!</a:t>
            </a:r>
            <a:endParaRPr lang="ru-RU" sz="8000" dirty="0">
              <a:solidFill>
                <a:srgbClr val="0070C0"/>
              </a:solidFill>
            </a:endParaRPr>
          </a:p>
        </p:txBody>
      </p:sp>
      <p:pic>
        <p:nvPicPr>
          <p:cNvPr id="4" name="Picture 4" descr="BS00554_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3974471" cy="346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96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ns\Desktop\фотографии\IMG_06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3" cy="622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68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300850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6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rgbClr val="7030A0"/>
                </a:solidFill>
              </a:rPr>
              <a:t>с</a:t>
            </a:r>
            <a:r>
              <a:rPr lang="ru-RU" sz="6000" b="1" dirty="0" smtClean="0">
                <a:solidFill>
                  <a:srgbClr val="7030A0"/>
                </a:solidFill>
              </a:rPr>
              <a:t>трана  </a:t>
            </a:r>
            <a:r>
              <a:rPr lang="ru-RU" sz="6000" b="1" dirty="0" err="1" smtClean="0">
                <a:solidFill>
                  <a:srgbClr val="7030A0"/>
                </a:solidFill>
              </a:rPr>
              <a:t>Букваландия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        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</a:t>
            </a:r>
            <a:r>
              <a:rPr lang="ru-RU" sz="3900" dirty="0" smtClean="0"/>
              <a:t>Если хочешь много знать,                        знать,      </a:t>
            </a:r>
          </a:p>
          <a:p>
            <a:r>
              <a:rPr lang="ru-RU" sz="3900" dirty="0"/>
              <a:t> </a:t>
            </a:r>
            <a:r>
              <a:rPr lang="ru-RU" sz="3900" dirty="0" smtClean="0"/>
              <a:t>                                  Многого добиться,</a:t>
            </a:r>
          </a:p>
          <a:p>
            <a:r>
              <a:rPr lang="ru-RU" sz="3900" dirty="0"/>
              <a:t> </a:t>
            </a:r>
            <a:r>
              <a:rPr lang="ru-RU" sz="3900" dirty="0" smtClean="0"/>
              <a:t>                                   Обязательно читать</a:t>
            </a:r>
          </a:p>
          <a:p>
            <a:r>
              <a:rPr lang="ru-RU" sz="3900" dirty="0"/>
              <a:t> </a:t>
            </a:r>
            <a:r>
              <a:rPr lang="ru-RU" sz="3900" dirty="0" smtClean="0"/>
              <a:t>                                   Надо научиться!</a:t>
            </a:r>
          </a:p>
          <a:p>
            <a:r>
              <a:rPr lang="ru-RU" sz="3900" dirty="0" smtClean="0"/>
              <a:t>                                      </a:t>
            </a:r>
            <a:endParaRPr lang="ru-RU" sz="39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 l="24623" t="3125" r="24595" b="8297"/>
          <a:stretch>
            <a:fillRect/>
          </a:stretch>
        </p:blipFill>
        <p:spPr bwMode="auto">
          <a:xfrm>
            <a:off x="179512" y="1412776"/>
            <a:ext cx="4046538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017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7030A0"/>
                </a:solidFill>
              </a:rPr>
              <a:t>с</a:t>
            </a:r>
            <a:r>
              <a:rPr lang="ru-RU" sz="6000" b="1" dirty="0" smtClean="0">
                <a:solidFill>
                  <a:srgbClr val="7030A0"/>
                </a:solidFill>
              </a:rPr>
              <a:t>танция Алфавит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sm_f_49d5f158c9a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344816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8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с</a:t>
            </a:r>
            <a:r>
              <a:rPr lang="ru-RU" sz="6000" b="1" dirty="0" smtClean="0">
                <a:solidFill>
                  <a:srgbClr val="FF0000"/>
                </a:solidFill>
              </a:rPr>
              <a:t>танция  </a:t>
            </a:r>
            <a:r>
              <a:rPr lang="ru-RU" sz="6000" b="1" dirty="0" err="1" smtClean="0">
                <a:solidFill>
                  <a:srgbClr val="FF0000"/>
                </a:solidFill>
              </a:rPr>
              <a:t>Загадкино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32856"/>
            <a:ext cx="2232248" cy="338437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738312"/>
            <a:ext cx="2571750" cy="338137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1954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12168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4000" b="1" dirty="0" smtClean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4000" b="1" dirty="0" smtClean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</a:br>
            <a:r>
              <a:rPr lang="ru-RU" sz="5300" b="1" dirty="0" smtClean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Эта </a:t>
            </a:r>
            <a:r>
              <a:rPr lang="ru-RU" sz="5300" b="1" dirty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буква широка</a:t>
            </a:r>
            <a:br>
              <a:rPr lang="ru-RU" sz="5300" b="1" dirty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</a:br>
            <a:r>
              <a:rPr lang="ru-RU" sz="5300" b="1" dirty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И похожа на жука</a:t>
            </a:r>
            <a:br>
              <a:rPr lang="ru-RU" sz="5300" b="1" dirty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600200"/>
            <a:ext cx="5832648" cy="4525963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000" dirty="0" smtClean="0">
                <a:solidFill>
                  <a:srgbClr val="6600CC"/>
                </a:solidFill>
                <a:latin typeface="Arial" charset="0"/>
              </a:rPr>
              <a:t>     </a:t>
            </a:r>
            <a:endParaRPr lang="ru-RU" sz="4000" dirty="0">
              <a:solidFill>
                <a:srgbClr val="6600CC"/>
              </a:solidFill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5000" b="1" dirty="0" smtClean="0">
                <a:solidFill>
                  <a:srgbClr val="FF0066"/>
                </a:solidFill>
                <a:latin typeface="Arial" charset="0"/>
              </a:rPr>
              <a:t>    Ж</a:t>
            </a:r>
            <a:endParaRPr lang="ru-RU" sz="15000" b="1" dirty="0">
              <a:solidFill>
                <a:srgbClr val="FF0066"/>
              </a:solidFill>
              <a:latin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78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4000" dirty="0" smtClean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   </a:t>
            </a:r>
            <a:r>
              <a:rPr lang="ru-RU" sz="5300" dirty="0" smtClean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В </a:t>
            </a:r>
            <a:r>
              <a:rPr lang="ru-RU" sz="5300" dirty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этой букве нет </a:t>
            </a:r>
            <a:r>
              <a:rPr lang="ru-RU" sz="5300" dirty="0" smtClean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угла,</a:t>
            </a:r>
            <a:br>
              <a:rPr lang="ru-RU" sz="5300" dirty="0" smtClean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</a:br>
            <a:r>
              <a:rPr lang="ru-RU" sz="5300" dirty="0" smtClean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До </a:t>
            </a:r>
            <a:r>
              <a:rPr lang="ru-RU" sz="5300" dirty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того она кругла.</a:t>
            </a:r>
            <a:br>
              <a:rPr lang="ru-RU" sz="5300" dirty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</a:br>
            <a:r>
              <a:rPr lang="ru-RU" sz="5300" dirty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До того она кругла – </a:t>
            </a:r>
            <a:br>
              <a:rPr lang="ru-RU" sz="5300" dirty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</a:br>
            <a:r>
              <a:rPr lang="ru-RU" sz="5300" dirty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  <a:t>Укатиться бы смогла.</a:t>
            </a:r>
            <a:br>
              <a:rPr lang="ru-RU" sz="5300" dirty="0">
                <a:solidFill>
                  <a:srgbClr val="3333CC"/>
                </a:solidFill>
                <a:latin typeface="Arial" charset="0"/>
                <a:ea typeface="+mn-ea"/>
                <a:cs typeface="+mn-cs"/>
              </a:rPr>
            </a:br>
            <a:endParaRPr lang="ru-RU" sz="5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/>
              <a:t>                                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</a:t>
            </a:r>
            <a:r>
              <a:rPr lang="ru-RU" sz="15000" b="1" dirty="0">
                <a:solidFill>
                  <a:srgbClr val="FF0066"/>
                </a:solidFill>
                <a:latin typeface="Arial" charset="0"/>
              </a:rPr>
              <a:t>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37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231</Words>
  <Application>Microsoft Office PowerPoint</Application>
  <PresentationFormat>Экран (4:3)</PresentationFormat>
  <Paragraphs>79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Прощание </vt:lpstr>
      <vt:lpstr>Презентация PowerPoint</vt:lpstr>
      <vt:lpstr>Презентация PowerPoint</vt:lpstr>
      <vt:lpstr>Презентация PowerPoint</vt:lpstr>
      <vt:lpstr>страна  Букваландия</vt:lpstr>
      <vt:lpstr>станция Алфавит</vt:lpstr>
      <vt:lpstr>станция  Загадкино</vt:lpstr>
      <vt:lpstr> Эта буква широка И похожа на жука </vt:lpstr>
      <vt:lpstr>   В этой букве нет угла, До того она кругла. До того она кругла –  Укатиться бы смогла. </vt:lpstr>
      <vt:lpstr>На эту букву посмотри, Она совсем, как цифра 3. </vt:lpstr>
      <vt:lpstr>  Эту буковку в спортивном зале Перекладиной назвали. Ну-ка милый, не ленись –  Подойди да подтянись. </vt:lpstr>
      <vt:lpstr>Взялись за руки друзья и сказали: «Ты да я – это мы». А между тем Получилась буква… </vt:lpstr>
      <vt:lpstr>станция Пунктуации</vt:lpstr>
      <vt:lpstr>станция Конкурсов</vt:lpstr>
      <vt:lpstr>удача      спорт     стрекоза</vt:lpstr>
      <vt:lpstr>станция Музыкальная</vt:lpstr>
      <vt:lpstr>станция Бюро Находок</vt:lpstr>
      <vt:lpstr>станция Конечная</vt:lpstr>
      <vt:lpstr>Узнай сказочного героя.</vt:lpstr>
      <vt:lpstr> Красная шапочка </vt:lpstr>
      <vt:lpstr>Презентация PowerPoint</vt:lpstr>
      <vt:lpstr> Колобок </vt:lpstr>
      <vt:lpstr>Презентация PowerPoint</vt:lpstr>
      <vt:lpstr> Чебурашка </vt:lpstr>
      <vt:lpstr>               Игра с шарами</vt:lpstr>
      <vt:lpstr> Всем спасибо и   удачи!!!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Прощание</dc:title>
  <dc:creator>dns</dc:creator>
  <cp:lastModifiedBy>dns</cp:lastModifiedBy>
  <cp:revision>22</cp:revision>
  <dcterms:created xsi:type="dcterms:W3CDTF">2013-02-22T17:06:08Z</dcterms:created>
  <dcterms:modified xsi:type="dcterms:W3CDTF">2013-08-04T07:44:09Z</dcterms:modified>
</cp:coreProperties>
</file>