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7"/>
  </p:notesMasterIdLst>
  <p:sldIdLst>
    <p:sldId id="283" r:id="rId4"/>
    <p:sldId id="256" r:id="rId5"/>
    <p:sldId id="257" r:id="rId6"/>
    <p:sldId id="258" r:id="rId7"/>
    <p:sldId id="285" r:id="rId8"/>
    <p:sldId id="259" r:id="rId9"/>
    <p:sldId id="260" r:id="rId10"/>
    <p:sldId id="261" r:id="rId11"/>
    <p:sldId id="262" r:id="rId12"/>
    <p:sldId id="276" r:id="rId13"/>
    <p:sldId id="281" r:id="rId14"/>
    <p:sldId id="275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7" r:id="rId23"/>
    <p:sldId id="278" r:id="rId24"/>
    <p:sldId id="279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CEF40-C800-4565-9454-4746E9374854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A591C-193B-4103-9456-FAE9B33FB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69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591C-193B-4103-9456-FAE9B33FB6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304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591C-193B-4103-9456-FAE9B33FB6B3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0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28.08.2013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75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28.08.2013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32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28.08.2013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11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28.08.2013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74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28.08.2013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19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28.08.2013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69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28.08.2013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70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28.08.2013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2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28.08.2013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11246E-5F58-41C5-B22F-5C7578AA0D5A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45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28.08.2013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87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28.08.2013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34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28.08.2013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46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28.08.2013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02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28.08.2013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07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28.08.2013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63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28.08.2013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6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28.08.2013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82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28.08.2013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8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28.08.2013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06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28.08.2013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11246E-5F58-41C5-B22F-5C7578AA0D5A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69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28.08.2013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16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28.08.2013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46E-5F58-41C5-B22F-5C7578AA0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9FD-5678-4FD2-A856-9B6F1818368B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11246E-5F58-41C5-B22F-5C7578AA0D5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0FC9FD-5678-4FD2-A856-9B6F1818368B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11246E-5F58-41C5-B22F-5C7578AA0D5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0FC9FD-5678-4FD2-A856-9B6F1818368B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28.08.2013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11246E-5F58-41C5-B22F-5C7578AA0D5A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14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0FC9FD-5678-4FD2-A856-9B6F1818368B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28.08.2013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11246E-5F58-41C5-B22F-5C7578AA0D5A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19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2.wdp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dic.academic.ru/dic.nsf/ruwiki/20516" TargetMode="External"/><Relationship Id="rId13" Type="http://schemas.openxmlformats.org/officeDocument/2006/relationships/hyperlink" Target="http://screenfon.ru/nature/2717" TargetMode="External"/><Relationship Id="rId18" Type="http://schemas.openxmlformats.org/officeDocument/2006/relationships/hyperlink" Target="http://discussiya.com/category/science_and_tech/page/35/" TargetMode="External"/><Relationship Id="rId3" Type="http://schemas.openxmlformats.org/officeDocument/2006/relationships/hyperlink" Target="http://nnsubbota.blogspot.ru/2009_05_01_archive.html" TargetMode="External"/><Relationship Id="rId7" Type="http://schemas.openxmlformats.org/officeDocument/2006/relationships/hyperlink" Target="http://vospitatel.com.ua/zaniatia/ptitsy/vorobey.html-" TargetMode="External"/><Relationship Id="rId12" Type="http://schemas.openxmlformats.org/officeDocument/2006/relationships/hyperlink" Target="http://iscience.ru/" TargetMode="External"/><Relationship Id="rId17" Type="http://schemas.openxmlformats.org/officeDocument/2006/relationships/hyperlink" Target="http://www.vokrugsveta.ru/photo/image/7638/-&#1083;&#1091;&#1075;" TargetMode="External"/><Relationship Id="rId2" Type="http://schemas.openxmlformats.org/officeDocument/2006/relationships/hyperlink" Target="http://retsepty-s-foto.ru/kot-v-meshke-foto.html" TargetMode="External"/><Relationship Id="rId16" Type="http://schemas.openxmlformats.org/officeDocument/2006/relationships/hyperlink" Target="http://medprep.info/img/herb/1278_1345_1.jpg" TargetMode="External"/><Relationship Id="rId20" Type="http://schemas.openxmlformats.org/officeDocument/2006/relationships/hyperlink" Target="http://rastimdoma.ru/content/dekorativnyi-paporotnik-v-dome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shoyher.narod.ru/Portret_fajl/Gekkelern.html%20&#1087;&#1086;&#1088;&#1090;&#1088;&#1077;&#1090;%20&#1069;.&#1043;&#1077;&#1082;&#1082;&#1077;&#1083;&#1103;" TargetMode="External"/><Relationship Id="rId11" Type="http://schemas.openxmlformats.org/officeDocument/2006/relationships/hyperlink" Target="http://www.nkj.ru/archive/articles/14787/" TargetMode="External"/><Relationship Id="rId5" Type="http://schemas.openxmlformats.org/officeDocument/2006/relationships/hyperlink" Target="http://izbachitalnja.ru/knigi-i-chtenie/frazeologicheskij-slovar/kupit" TargetMode="External"/><Relationship Id="rId15" Type="http://schemas.openxmlformats.org/officeDocument/2006/relationships/hyperlink" Target="http://ianimal.ru/topics/verblyud-v-zharkojj-pustyne" TargetMode="External"/><Relationship Id="rId10" Type="http://schemas.openxmlformats.org/officeDocument/2006/relationships/hyperlink" Target="http://top-desktop.ru/oboi/priroda/55/800x600.html" TargetMode="External"/><Relationship Id="rId19" Type="http://schemas.openxmlformats.org/officeDocument/2006/relationships/hyperlink" Target="http://presentaci.ru/prezentacii-po-ehkologii/7151-ekologiya.html" TargetMode="External"/><Relationship Id="rId4" Type="http://schemas.openxmlformats.org/officeDocument/2006/relationships/hyperlink" Target="http://foto.rambler.ru/users/voronvolk/albums/default/photo/4cc944f9-c73f-a6a1-d0a7-feb5177fe575/" TargetMode="External"/><Relationship Id="rId9" Type="http://schemas.openxmlformats.org/officeDocument/2006/relationships/hyperlink" Target="http://elementy.ru/genbio/synopsis?discuss=362&amp;return=1" TargetMode="External"/><Relationship Id="rId14" Type="http://schemas.openxmlformats.org/officeDocument/2006/relationships/hyperlink" Target="http://900igr.net/kartinki/zhivotnye/Gryzuny.files/031-Tushkanchik.html-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image" Target="../media/image4.jpeg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g"/><Relationship Id="rId11" Type="http://schemas.openxmlformats.org/officeDocument/2006/relationships/slide" Target="slide10.xml"/><Relationship Id="rId5" Type="http://schemas.openxmlformats.org/officeDocument/2006/relationships/slide" Target="slide11.xml"/><Relationship Id="rId15" Type="http://schemas.openxmlformats.org/officeDocument/2006/relationships/slide" Target="slide15.xml"/><Relationship Id="rId10" Type="http://schemas.openxmlformats.org/officeDocument/2006/relationships/slide" Target="slide9.xml"/><Relationship Id="rId19" Type="http://schemas.openxmlformats.org/officeDocument/2006/relationships/slide" Target="slide19.xml"/><Relationship Id="rId4" Type="http://schemas.openxmlformats.org/officeDocument/2006/relationships/image" Target="../media/image5.jpeg"/><Relationship Id="rId9" Type="http://schemas.openxmlformats.org/officeDocument/2006/relationships/slide" Target="slide8.xml"/><Relationship Id="rId14" Type="http://schemas.openxmlformats.org/officeDocument/2006/relationships/slide" Target="slide14.xml"/><Relationship Id="rId22" Type="http://schemas.openxmlformats.org/officeDocument/2006/relationships/slide" Target="slide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Экология как наука. Экологические факторы.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228536"/>
            <a:ext cx="4824536" cy="2648736"/>
          </a:xfrm>
        </p:spPr>
        <p:txBody>
          <a:bodyPr>
            <a:normAutofit fontScale="92500"/>
          </a:bodyPr>
          <a:lstStyle/>
          <a:p>
            <a:pPr algn="l"/>
            <a:r>
              <a:rPr lang="ru-RU" smtClean="0"/>
              <a:t>Презентацию подготовила</a:t>
            </a:r>
            <a:endParaRPr lang="ru-RU" dirty="0" smtClean="0"/>
          </a:p>
          <a:p>
            <a:pPr algn="l"/>
            <a:r>
              <a:rPr lang="ru-RU" dirty="0"/>
              <a:t>у</a:t>
            </a:r>
            <a:r>
              <a:rPr lang="ru-RU" dirty="0" smtClean="0"/>
              <a:t>читель биологии</a:t>
            </a:r>
          </a:p>
          <a:p>
            <a:pPr algn="l"/>
            <a:r>
              <a:rPr lang="ru-RU" dirty="0" smtClean="0"/>
              <a:t>МБОУ «Средняя общеобразовательная школа №1»</a:t>
            </a:r>
          </a:p>
          <a:p>
            <a:pPr algn="l"/>
            <a:r>
              <a:rPr lang="ru-RU" dirty="0"/>
              <a:t>г</a:t>
            </a:r>
            <a:r>
              <a:rPr lang="ru-RU" dirty="0" smtClean="0"/>
              <a:t>. Елабуги</a:t>
            </a:r>
          </a:p>
          <a:p>
            <a:pPr algn="l"/>
            <a:r>
              <a:rPr lang="ru-RU" dirty="0" smtClean="0"/>
              <a:t>Казакова Светлана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9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796" y="1052736"/>
            <a:ext cx="7772400" cy="136245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9BBB59">
                    <a:tint val="90000"/>
                    <a:satMod val="120000"/>
                  </a:srgbClr>
                </a:solidFill>
              </a:rPr>
              <a:t>Каково значение видимого света?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77272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"/>
          <a:stretch/>
        </p:blipFill>
        <p:spPr bwMode="auto">
          <a:xfrm>
            <a:off x="2555776" y="2758440"/>
            <a:ext cx="4104456" cy="342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0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792" y="1412776"/>
            <a:ext cx="7772400" cy="136245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9BBB59">
                    <a:tint val="90000"/>
                    <a:satMod val="120000"/>
                  </a:srgbClr>
                </a:solidFill>
              </a:rPr>
              <a:t>Чем холоднокровные животные отличаются от теплокровных?</a:t>
            </a:r>
            <a:endParaRPr lang="ru-RU" sz="5400" dirty="0"/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705475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5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1894" y="836712"/>
            <a:ext cx="7772400" cy="202048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6000" b="1" dirty="0" smtClean="0">
                <a:ln w="635">
                  <a:noFill/>
                </a:ln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Когда температура тела воробья выше: зимой или летом?</a:t>
            </a:r>
          </a:p>
          <a:p>
            <a:pPr algn="ctr"/>
            <a:endParaRPr lang="ru-RU" dirty="0"/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9280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68" y="299695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16736"/>
            <a:ext cx="8748464" cy="136245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9BBB59">
                    <a:tint val="90000"/>
                    <a:satMod val="120000"/>
                  </a:srgbClr>
                </a:solidFill>
              </a:rPr>
              <a:t>Какой экологический фактор вызывает образование в коже витамина Д?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21288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24944"/>
            <a:ext cx="3217540" cy="34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7772400" cy="136245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9BBB59">
                    <a:tint val="90000"/>
                    <a:satMod val="120000"/>
                  </a:srgbClr>
                </a:solidFill>
              </a:rPr>
              <a:t>Укажите приспособление верблюжьей колючки к недостатку влаги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49280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12976"/>
            <a:ext cx="4464496" cy="324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16736"/>
            <a:ext cx="8712968" cy="136245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9BBB59">
                    <a:tint val="90000"/>
                    <a:satMod val="120000"/>
                  </a:srgbClr>
                </a:solidFill>
              </a:rPr>
              <a:t>Как грызуны в пустыне приспосабливаются к недостатку влаги?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877272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90" y="2852936"/>
            <a:ext cx="4503420" cy="364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630" y="1700808"/>
            <a:ext cx="7772400" cy="136245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9BBB59">
                    <a:tint val="90000"/>
                    <a:satMod val="120000"/>
                  </a:srgbClr>
                </a:solidFill>
              </a:rPr>
              <a:t>Почему верблюд может долгое время обходиться без воды?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49280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84984"/>
            <a:ext cx="367240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9BBB59">
                    <a:tint val="90000"/>
                    <a:satMod val="120000"/>
                  </a:srgbClr>
                </a:solidFill>
              </a:rPr>
              <a:t>Перечислите известные Вам абиотические факторы</a:t>
            </a:r>
            <a:endParaRPr lang="ru-RU" sz="5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05264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 rot="10800000">
            <a:off x="3970048" y="3429000"/>
            <a:ext cx="132440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</a:t>
            </a:r>
          </a:p>
        </p:txBody>
      </p:sp>
    </p:spTree>
    <p:extLst>
      <p:ext uri="{BB962C8B-B14F-4D97-AF65-F5344CB8AC3E}">
        <p14:creationId xmlns:p14="http://schemas.microsoft.com/office/powerpoint/2010/main" val="9223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9BBB59">
                    <a:tint val="90000"/>
                    <a:satMod val="120000"/>
                  </a:srgbClr>
                </a:solidFill>
              </a:rPr>
              <a:t>Почему данное изображение считают «экологическим?»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805264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2708920"/>
            <a:ext cx="4686300" cy="38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7772400" cy="136245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9BBB59">
                    <a:tint val="90000"/>
                    <a:satMod val="120000"/>
                  </a:srgbClr>
                </a:solidFill>
              </a:rPr>
              <a:t>Чем тенелюбивые растения отличаются от теневыносливых?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49280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8960"/>
            <a:ext cx="417646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7854696" cy="29523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5000" b="1" dirty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Экология – наука о взаимоотношениях </a:t>
            </a:r>
            <a:r>
              <a:rPr lang="ru-RU" sz="5000" b="1" dirty="0" smtClean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организмов </a:t>
            </a:r>
            <a:r>
              <a:rPr lang="ru-RU" sz="5000" b="1" dirty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с окружающей средой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0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811" y="2276872"/>
            <a:ext cx="8856984" cy="136245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9BBB59">
                    <a:tint val="90000"/>
                    <a:satMod val="120000"/>
                  </a:srgbClr>
                </a:solidFill>
              </a:rPr>
              <a:t>К какой экологической группе по отношению к свету относятся растения открытых пространств: полей, лугов?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49280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05064"/>
            <a:ext cx="3888432" cy="25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808" y="1556792"/>
            <a:ext cx="8397909" cy="136245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9BBB59">
                    <a:tint val="90000"/>
                    <a:satMod val="120000"/>
                  </a:srgbClr>
                </a:solidFill>
              </a:rPr>
              <a:t>Какой экологический фактор возник с появлением человечества?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49280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37"/>
          <a:stretch/>
        </p:blipFill>
        <p:spPr>
          <a:xfrm>
            <a:off x="2483768" y="3068960"/>
            <a:ext cx="3744416" cy="335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910" y="620688"/>
            <a:ext cx="7259144" cy="1362456"/>
          </a:xfrm>
        </p:spPr>
        <p:txBody>
          <a:bodyPr/>
          <a:lstStyle/>
          <a:p>
            <a:r>
              <a:rPr lang="ru-RU" sz="6000" dirty="0" smtClean="0">
                <a:solidFill>
                  <a:srgbClr val="9BBB59">
                    <a:tint val="90000"/>
                    <a:satMod val="120000"/>
                  </a:srgbClr>
                </a:solidFill>
              </a:rPr>
              <a:t>Что такое экология?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49280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61059"/>
            <a:ext cx="5472607" cy="37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4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7772400" cy="1362456"/>
          </a:xfrm>
        </p:spPr>
        <p:txBody>
          <a:bodyPr/>
          <a:lstStyle/>
          <a:p>
            <a:pPr algn="ctr"/>
            <a:r>
              <a:rPr lang="ru-RU" sz="5000" dirty="0" smtClean="0">
                <a:ln>
                  <a:noFill/>
                </a:ln>
                <a:solidFill>
                  <a:srgbClr val="9BBB59">
                    <a:tint val="90000"/>
                    <a:satMod val="120000"/>
                  </a:srgbClr>
                </a:solidFill>
                <a:ea typeface="+mn-ea"/>
                <a:cs typeface="+mn-cs"/>
              </a:rPr>
              <a:t>Ссылки: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196752"/>
            <a:ext cx="7772400" cy="1509712"/>
          </a:xfrm>
        </p:spPr>
        <p:txBody>
          <a:bodyPr>
            <a:noAutofit/>
          </a:bodyPr>
          <a:lstStyle/>
          <a:p>
            <a:r>
              <a:rPr lang="ru-RU" sz="1600" u="sng" dirty="0">
                <a:hlinkClick r:id="rId2"/>
              </a:rPr>
              <a:t>http://retsepty-s-foto.ru/kot-v-meshke-foto.html</a:t>
            </a:r>
            <a:r>
              <a:rPr lang="ru-RU" sz="1600" dirty="0"/>
              <a:t> </a:t>
            </a:r>
            <a:r>
              <a:rPr lang="ru-RU" sz="1600" u="sng" dirty="0" smtClean="0">
                <a:hlinkClick r:id="rId3"/>
              </a:rPr>
              <a:t>http</a:t>
            </a:r>
            <a:r>
              <a:rPr lang="ru-RU" sz="1600" u="sng" dirty="0">
                <a:hlinkClick r:id="rId3"/>
              </a:rPr>
              <a:t>://nnsubbota.blogspot.ru/2009_05_01_archive.html</a:t>
            </a:r>
            <a:r>
              <a:rPr lang="ru-RU" sz="1600" dirty="0"/>
              <a:t> </a:t>
            </a:r>
            <a:r>
              <a:rPr lang="ru-RU" sz="1600" u="sng" dirty="0" smtClean="0">
                <a:hlinkClick r:id="rId4"/>
              </a:rPr>
              <a:t>http</a:t>
            </a:r>
            <a:r>
              <a:rPr lang="ru-RU" sz="1600" u="sng" dirty="0">
                <a:hlinkClick r:id="rId4"/>
              </a:rPr>
              <a:t>://foto.rambler.ru/users/voronvolk/albums/default/photo/4cc944f9-c73f-a6a1-d0a7-feb5177fe575/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u="sng" dirty="0" smtClean="0">
                <a:hlinkClick r:id="rId5"/>
              </a:rPr>
              <a:t>http</a:t>
            </a:r>
            <a:r>
              <a:rPr lang="ru-RU" sz="1600" u="sng" dirty="0">
                <a:hlinkClick r:id="rId5"/>
              </a:rPr>
              <a:t>://</a:t>
            </a:r>
            <a:r>
              <a:rPr lang="ru-RU" sz="1600" u="sng" dirty="0" smtClean="0">
                <a:hlinkClick r:id="rId5"/>
              </a:rPr>
              <a:t>izbachitalnja.ru/knigi-i-chtenie/frazeologicheskij-slovar/kupit</a:t>
            </a:r>
            <a:endParaRPr lang="ru-RU" sz="1600" u="sng" dirty="0" smtClean="0"/>
          </a:p>
          <a:p>
            <a:r>
              <a:rPr lang="ru-RU" sz="1600" dirty="0" smtClean="0"/>
              <a:t> </a:t>
            </a:r>
            <a:r>
              <a:rPr lang="ru-RU" sz="1600" u="sng" dirty="0" smtClean="0">
                <a:hlinkClick r:id="rId6"/>
              </a:rPr>
              <a:t>http</a:t>
            </a:r>
            <a:r>
              <a:rPr lang="ru-RU" sz="1600" u="sng" dirty="0">
                <a:hlinkClick r:id="rId6"/>
              </a:rPr>
              <a:t>://shoyher.narod.ru/Portret_fajl/Gekkelern.html </a:t>
            </a:r>
            <a:r>
              <a:rPr lang="ru-RU" sz="1600" u="sng" dirty="0" smtClean="0">
                <a:hlinkClick r:id="rId7"/>
              </a:rPr>
              <a:t>http</a:t>
            </a:r>
            <a:r>
              <a:rPr lang="ru-RU" sz="1600" u="sng" dirty="0">
                <a:hlinkClick r:id="rId7"/>
              </a:rPr>
              <a:t>://</a:t>
            </a:r>
            <a:r>
              <a:rPr lang="ru-RU" sz="1600" u="sng" dirty="0" smtClean="0">
                <a:hlinkClick r:id="rId7"/>
              </a:rPr>
              <a:t>vospitatel.com.ua/zaniatia/ptitsy/vorobey.html-</a:t>
            </a:r>
            <a:r>
              <a:rPr lang="ru-RU" sz="1600" u="sng" dirty="0" smtClean="0">
                <a:hlinkClick r:id="rId8"/>
              </a:rPr>
              <a:t>http</a:t>
            </a:r>
            <a:r>
              <a:rPr lang="ru-RU" sz="1600" u="sng" dirty="0">
                <a:hlinkClick r:id="rId8"/>
              </a:rPr>
              <a:t>://dic.academic.ru/dic.nsf/ruwiki/20516</a:t>
            </a:r>
            <a:r>
              <a:rPr lang="ru-RU" sz="1600" dirty="0"/>
              <a:t> </a:t>
            </a:r>
            <a:r>
              <a:rPr lang="ru-RU" sz="1600" u="sng" dirty="0" smtClean="0">
                <a:hlinkClick r:id="rId9"/>
              </a:rPr>
              <a:t>http</a:t>
            </a:r>
            <a:r>
              <a:rPr lang="ru-RU" sz="1600" u="sng" dirty="0">
                <a:hlinkClick r:id="rId9"/>
              </a:rPr>
              <a:t>://</a:t>
            </a:r>
            <a:r>
              <a:rPr lang="ru-RU" sz="1600" u="sng" dirty="0" smtClean="0">
                <a:hlinkClick r:id="rId9"/>
              </a:rPr>
              <a:t>elementy.ru/genbio/synopsis?discuss=362&amp;return=1</a:t>
            </a:r>
            <a:endParaRPr lang="ru-RU" sz="1600" dirty="0"/>
          </a:p>
          <a:p>
            <a:r>
              <a:rPr lang="ru-RU" sz="1600" u="sng" dirty="0">
                <a:hlinkClick r:id="rId10"/>
              </a:rPr>
              <a:t>http://top-desktop.ru/oboi/priroda/55/800x600.html</a:t>
            </a:r>
            <a:r>
              <a:rPr lang="ru-RU" sz="1600" dirty="0"/>
              <a:t> </a:t>
            </a:r>
            <a:r>
              <a:rPr lang="ru-RU" sz="1600" u="sng" dirty="0" smtClean="0">
                <a:hlinkClick r:id="rId11"/>
              </a:rPr>
              <a:t>http</a:t>
            </a:r>
            <a:r>
              <a:rPr lang="ru-RU" sz="1600" u="sng" dirty="0">
                <a:hlinkClick r:id="rId11"/>
              </a:rPr>
              <a:t>://</a:t>
            </a:r>
            <a:r>
              <a:rPr lang="ru-RU" sz="1600" u="sng" dirty="0" smtClean="0">
                <a:hlinkClick r:id="rId11"/>
              </a:rPr>
              <a:t>www.nkj.ru/archive/articles/14787/</a:t>
            </a:r>
            <a:endParaRPr lang="ru-RU" sz="1600" u="sng" dirty="0" smtClean="0"/>
          </a:p>
          <a:p>
            <a:r>
              <a:rPr lang="ru-RU" sz="1600" u="sng" dirty="0" smtClean="0">
                <a:hlinkClick r:id="rId12"/>
              </a:rPr>
              <a:t>http</a:t>
            </a:r>
            <a:r>
              <a:rPr lang="ru-RU" sz="1600" u="sng" dirty="0">
                <a:hlinkClick r:id="rId12"/>
              </a:rPr>
              <a:t>://iscience.ru/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u="sng" dirty="0" smtClean="0">
                <a:hlinkClick r:id="rId13"/>
              </a:rPr>
              <a:t>http</a:t>
            </a:r>
            <a:r>
              <a:rPr lang="ru-RU" sz="1600" u="sng" dirty="0">
                <a:hlinkClick r:id="rId13"/>
              </a:rPr>
              <a:t>://</a:t>
            </a:r>
            <a:r>
              <a:rPr lang="ru-RU" sz="1600" u="sng" dirty="0" smtClean="0">
                <a:hlinkClick r:id="rId13"/>
              </a:rPr>
              <a:t>screenfon.ru/nature/2717</a:t>
            </a:r>
            <a:endParaRPr lang="ru-RU" sz="1600" u="sng" dirty="0" smtClean="0"/>
          </a:p>
          <a:p>
            <a:r>
              <a:rPr lang="ru-RU" sz="1600" dirty="0" smtClean="0"/>
              <a:t> </a:t>
            </a:r>
            <a:r>
              <a:rPr lang="ru-RU" sz="1600" u="sng" dirty="0" smtClean="0">
                <a:hlinkClick r:id="rId14"/>
              </a:rPr>
              <a:t>http</a:t>
            </a:r>
            <a:r>
              <a:rPr lang="ru-RU" sz="1600" u="sng" dirty="0">
                <a:hlinkClick r:id="rId14"/>
              </a:rPr>
              <a:t>://</a:t>
            </a:r>
            <a:r>
              <a:rPr lang="ru-RU" sz="1600" u="sng" dirty="0" smtClean="0">
                <a:hlinkClick r:id="rId14"/>
              </a:rPr>
              <a:t>900igr.net/kartinki/zhivotnye/Gryzuny.files/031-Tushkanchik.html</a:t>
            </a:r>
            <a:endParaRPr lang="ru-RU" sz="1600" dirty="0"/>
          </a:p>
          <a:p>
            <a:r>
              <a:rPr lang="ru-RU" sz="1600" u="sng" dirty="0">
                <a:hlinkClick r:id="rId15"/>
              </a:rPr>
              <a:t>http://ianimal.ru/topics/verblyud-v-zharkojj-pustyne</a:t>
            </a:r>
            <a:r>
              <a:rPr lang="ru-RU" sz="1600" dirty="0"/>
              <a:t> </a:t>
            </a:r>
          </a:p>
          <a:p>
            <a:r>
              <a:rPr lang="ru-RU" sz="1600" u="sng" dirty="0">
                <a:hlinkClick r:id="rId16"/>
              </a:rPr>
              <a:t>http://medprep.info/img/herb/1278_1345_1.jpg</a:t>
            </a:r>
            <a:r>
              <a:rPr lang="ru-RU" sz="1600" dirty="0"/>
              <a:t> </a:t>
            </a:r>
            <a:r>
              <a:rPr lang="ru-RU" sz="1600" u="sng" dirty="0" smtClean="0">
                <a:hlinkClick r:id="rId17"/>
              </a:rPr>
              <a:t>http</a:t>
            </a:r>
            <a:r>
              <a:rPr lang="ru-RU" sz="1600" u="sng" dirty="0">
                <a:hlinkClick r:id="rId17"/>
              </a:rPr>
              <a:t>://</a:t>
            </a:r>
            <a:r>
              <a:rPr lang="ru-RU" sz="1600" u="sng" dirty="0" smtClean="0">
                <a:hlinkClick r:id="rId17"/>
              </a:rPr>
              <a:t>www.vokrugsveta.ru/photo/image/7638/</a:t>
            </a:r>
            <a:endParaRPr lang="ru-RU" sz="1600" dirty="0"/>
          </a:p>
          <a:p>
            <a:r>
              <a:rPr lang="ru-RU" sz="1600" u="sng" dirty="0">
                <a:hlinkClick r:id="rId18"/>
              </a:rPr>
              <a:t>http://</a:t>
            </a:r>
            <a:r>
              <a:rPr lang="ru-RU" sz="1600" u="sng" dirty="0" smtClean="0">
                <a:hlinkClick r:id="rId18"/>
              </a:rPr>
              <a:t>discussiya.com/category/science_and_tech/page/35/</a:t>
            </a:r>
            <a:endParaRPr lang="ru-RU" sz="1600" u="sng" dirty="0" smtClean="0"/>
          </a:p>
          <a:p>
            <a:r>
              <a:rPr lang="ru-RU" sz="1600" u="sng" dirty="0" smtClean="0">
                <a:hlinkClick r:id="rId19"/>
              </a:rPr>
              <a:t>http</a:t>
            </a:r>
            <a:r>
              <a:rPr lang="ru-RU" sz="1600" u="sng" dirty="0">
                <a:hlinkClick r:id="rId19"/>
              </a:rPr>
              <a:t>://</a:t>
            </a:r>
            <a:r>
              <a:rPr lang="ru-RU" sz="1600" u="sng" dirty="0" smtClean="0">
                <a:hlinkClick r:id="rId19"/>
              </a:rPr>
              <a:t>presentaci.ru/prezentacii-po-ehkologii/7151-ekologiya.html</a:t>
            </a:r>
            <a:endParaRPr lang="ru-RU" sz="1600" u="sng" dirty="0" smtClean="0"/>
          </a:p>
          <a:p>
            <a:r>
              <a:rPr lang="ru-RU" sz="1600" u="sng" dirty="0">
                <a:hlinkClick r:id="rId20"/>
              </a:rPr>
              <a:t>http://</a:t>
            </a:r>
            <a:r>
              <a:rPr lang="ru-RU" sz="1600" u="sng" dirty="0" smtClean="0">
                <a:hlinkClick r:id="rId20"/>
              </a:rPr>
              <a:t>rastimdoma.ru/content/dekorativnyi-paporotnik-v-dome</a:t>
            </a:r>
            <a:endParaRPr lang="ru-RU" sz="1600" u="sng" dirty="0" smtClean="0"/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 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854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7854696" cy="2952328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85" y="141387"/>
            <a:ext cx="621823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Pictures\Gekkeler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5"/>
          <a:stretch/>
        </p:blipFill>
        <p:spPr bwMode="auto">
          <a:xfrm>
            <a:off x="2204080" y="1529725"/>
            <a:ext cx="3736072" cy="3915499"/>
          </a:xfrm>
          <a:prstGeom prst="rect">
            <a:avLst/>
          </a:prstGeom>
          <a:solidFill>
            <a:srgbClr val="FFC000"/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18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24744"/>
            <a:ext cx="842493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Задачи экологии</a:t>
            </a:r>
            <a:r>
              <a:rPr lang="ru-RU" sz="4000" b="1" dirty="0" smtClean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изучение взаимоотношений организмов, популяций, видов между собой</a:t>
            </a:r>
            <a:r>
              <a:rPr lang="ru-RU" sz="2800" b="1" dirty="0" smtClean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изучение закономерностей  действия факторов неживой природы на организмы</a:t>
            </a:r>
            <a:r>
              <a:rPr lang="ru-RU" sz="2800" b="1" dirty="0" smtClean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искусственная регуляция численности видов  – вредителей сельского хозяйства;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создание эффективной агротехники выращивания сельскохозяйственных культур</a:t>
            </a:r>
            <a:r>
              <a:rPr lang="ru-RU" sz="2800" b="1" dirty="0" smtClean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решение проблем охраны природы.</a:t>
            </a:r>
            <a:br>
              <a:rPr lang="ru-RU" sz="2800" b="1" dirty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</a:br>
            <a:r>
              <a:rPr lang="ru-RU" sz="2800" b="1" dirty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/>
            </a:r>
            <a:br>
              <a:rPr lang="ru-RU" sz="2800" b="1" dirty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6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92696"/>
            <a:ext cx="89644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Экологические </a:t>
            </a:r>
            <a:r>
              <a:rPr lang="ru-RU" sz="4400" b="1" dirty="0" smtClean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факторы:</a:t>
            </a:r>
            <a:r>
              <a:rPr lang="ru-RU" sz="4400" b="1" dirty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ru-RU" sz="4400" b="1" dirty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1) абиотические </a:t>
            </a:r>
            <a:r>
              <a:rPr lang="ru-RU" sz="4400" b="1" dirty="0" smtClean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(факторы </a:t>
            </a:r>
            <a:r>
              <a:rPr lang="ru-RU" sz="4400" b="1" dirty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неживой природы: свет, температура, влажность и др.); </a:t>
            </a:r>
            <a:br>
              <a:rPr lang="ru-RU" sz="4400" b="1" dirty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ru-RU" sz="4400" b="1" dirty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2) биотические (факторы, обусловленные деятельностью других организмов); </a:t>
            </a:r>
            <a:br>
              <a:rPr lang="ru-RU" sz="4400" b="1" dirty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ru-RU" sz="4400" b="1" dirty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3) антропогенные </a:t>
            </a:r>
            <a:r>
              <a:rPr lang="ru-RU" sz="4400" b="1" dirty="0" smtClean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(обусловленные </a:t>
            </a:r>
            <a:r>
              <a:rPr lang="ru-RU" sz="4400" b="1" dirty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деятельностью человека). </a:t>
            </a:r>
            <a:br>
              <a:rPr lang="ru-RU" sz="4400" b="1" dirty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83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user\Pictures\73715531_4062230_kot_v_mesh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304" y="5094437"/>
            <a:ext cx="1556792" cy="114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user\Pictures\73715531_4062230_kot_v_mesh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12" y="5094437"/>
            <a:ext cx="1556792" cy="114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user\Pictures\73715531_4062230_kot_v_mesh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08" y="5094437"/>
            <a:ext cx="1556792" cy="114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73715531_4062230_kot_v_mesh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8" y="5094437"/>
            <a:ext cx="1556792" cy="114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user\Pictures\кот_в_мешк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096" y="3825984"/>
            <a:ext cx="1584176" cy="116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user\Pictures\кот_в_мешк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12" y="3861048"/>
            <a:ext cx="1584176" cy="116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Pictures\кот_в_мешк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24" y="3861048"/>
            <a:ext cx="1584176" cy="116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Pictures\кот_в_мешк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12" y="3861048"/>
            <a:ext cx="1584176" cy="116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96" y="2563396"/>
            <a:ext cx="1625000" cy="1194792"/>
          </a:xfrm>
          <a:prstGeom prst="rect">
            <a:avLst/>
          </a:prstGeom>
        </p:spPr>
      </p:pic>
      <p:pic>
        <p:nvPicPr>
          <p:cNvPr id="13" name="Рисунок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48" y="2563396"/>
            <a:ext cx="1625000" cy="1194792"/>
          </a:xfrm>
          <a:prstGeom prst="rect">
            <a:avLst/>
          </a:prstGeom>
        </p:spPr>
      </p:pic>
      <p:pic>
        <p:nvPicPr>
          <p:cNvPr id="12" name="Рисунок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00" y="2522240"/>
            <a:ext cx="1625000" cy="1194792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88" y="2522240"/>
            <a:ext cx="1625000" cy="1194792"/>
          </a:xfrm>
          <a:prstGeom prst="rect">
            <a:avLst/>
          </a:prstGeom>
        </p:spPr>
      </p:pic>
      <p:pic>
        <p:nvPicPr>
          <p:cNvPr id="11" name="Рисунок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96" y="1340768"/>
            <a:ext cx="1622296" cy="1152128"/>
          </a:xfrm>
          <a:prstGeom prst="rect">
            <a:avLst/>
          </a:prstGeom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96" y="1340768"/>
            <a:ext cx="1622296" cy="1152128"/>
          </a:xfrm>
          <a:prstGeom prst="rect">
            <a:avLst/>
          </a:prstGeom>
        </p:spPr>
      </p:pic>
      <p:pic>
        <p:nvPicPr>
          <p:cNvPr id="10" name="Рисунок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40768"/>
            <a:ext cx="1622296" cy="1152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7854696" cy="2952328"/>
          </a:xfrm>
        </p:spPr>
        <p:txBody>
          <a:bodyPr>
            <a:normAutofit/>
          </a:bodyPr>
          <a:lstStyle/>
          <a:p>
            <a:pPr algn="ctr"/>
            <a:r>
              <a:rPr lang="ru-RU" sz="5000" b="1" dirty="0" smtClean="0">
                <a:solidFill>
                  <a:srgbClr val="9BBB5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Игра «Кот в мешке»</a:t>
            </a:r>
            <a:endParaRPr lang="ru-RU" dirty="0"/>
          </a:p>
        </p:txBody>
      </p:sp>
      <p:pic>
        <p:nvPicPr>
          <p:cNvPr id="5" name="Рисунок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88" y="1340768"/>
            <a:ext cx="1622296" cy="115212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771322"/>
              </p:ext>
            </p:extLst>
          </p:nvPr>
        </p:nvGraphicFramePr>
        <p:xfrm>
          <a:off x="683568" y="1268759"/>
          <a:ext cx="6816080" cy="50374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04020"/>
                <a:gridCol w="1704020"/>
                <a:gridCol w="1704020"/>
                <a:gridCol w="1704020"/>
              </a:tblGrid>
              <a:tr h="12593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" action="ppaction://hlinkshowjump?jump=nextslide"/>
                        </a:rPr>
                        <a:t>Мешок 1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Мешок 2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Мешок 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11" action="ppaction://hlinksldjump"/>
                        </a:rPr>
                        <a:t>Мешок 4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593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Мешок 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Мешок 6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Мешок 7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14" action="ppaction://hlinksldjump"/>
                        </a:rPr>
                        <a:t>Мешок 8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593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15" action="ppaction://hlinksldjump"/>
                        </a:rPr>
                        <a:t>Мешок 9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16" action="ppaction://hlinksldjump"/>
                        </a:rPr>
                        <a:t>Мешок 10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17" action="ppaction://hlinksldjump"/>
                        </a:rPr>
                        <a:t>Мешок 11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18" action="ppaction://hlinksldjump"/>
                        </a:rPr>
                        <a:t>Мешок 12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593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19" action="ppaction://hlinksldjump"/>
                        </a:rPr>
                        <a:t>Мешок 13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20" action="ppaction://hlinksldjump"/>
                        </a:rPr>
                        <a:t>Мешок 14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21" action="ppaction://hlinksldjump"/>
                        </a:rPr>
                        <a:t>Мешок 15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22" action="ppaction://hlinksldjump"/>
                        </a:rPr>
                        <a:t>Мешок 16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2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870" y="836712"/>
            <a:ext cx="7772400" cy="136245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9BBB59">
                    <a:tint val="90000"/>
                    <a:satMod val="120000"/>
                  </a:srgbClr>
                </a:solidFill>
              </a:rPr>
              <a:t>Какие лучи согревают живые организмы?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77272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7"/>
          <a:stretch/>
        </p:blipFill>
        <p:spPr>
          <a:xfrm>
            <a:off x="1763688" y="2355736"/>
            <a:ext cx="5436096" cy="415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9BBB59">
                    <a:tint val="90000"/>
                    <a:satMod val="120000"/>
                  </a:srgbClr>
                </a:solidFill>
              </a:rPr>
              <a:t>На какие группы делят экологические факторы?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38863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9BBB59">
                    <a:tint val="90000"/>
                    <a:satMod val="120000"/>
                  </a:srgbClr>
                </a:solidFill>
              </a:rPr>
              <a:t>1.</a:t>
            </a:r>
            <a:endParaRPr lang="ru-RU" sz="6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6000" dirty="0" smtClean="0">
                <a:solidFill>
                  <a:srgbClr val="9BBB59">
                    <a:tint val="90000"/>
                    <a:satMod val="120000"/>
                  </a:srgbClr>
                </a:solidFill>
              </a:rPr>
              <a:t>2.</a:t>
            </a:r>
            <a:endParaRPr lang="ru-RU" sz="6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4800" dirty="0" smtClean="0">
                <a:solidFill>
                  <a:srgbClr val="9BBB59">
                    <a:tint val="90000"/>
                    <a:satMod val="120000"/>
                  </a:srgbClr>
                </a:solidFill>
              </a:rPr>
              <a:t>3.</a:t>
            </a:r>
            <a:endParaRPr lang="ru-RU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49280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8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556792"/>
            <a:ext cx="8760220" cy="136245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9BBB59">
                    <a:tint val="90000"/>
                    <a:satMod val="120000"/>
                  </a:srgbClr>
                </a:solidFill>
              </a:rPr>
              <a:t>К какой экологической группе по отношению к свету следует отнести  ель?</a:t>
            </a:r>
            <a:endParaRPr lang="ru-RU" sz="5400" dirty="0"/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68960"/>
            <a:ext cx="2873620" cy="319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342</TotalTime>
  <Words>322</Words>
  <Application>Microsoft Office PowerPoint</Application>
  <PresentationFormat>Экран (4:3)</PresentationFormat>
  <Paragraphs>74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Поток</vt:lpstr>
      <vt:lpstr>1_Поток</vt:lpstr>
      <vt:lpstr>2_Поток</vt:lpstr>
      <vt:lpstr>Экология как наука. Экологические факторы.</vt:lpstr>
      <vt:lpstr>      </vt:lpstr>
      <vt:lpstr>      </vt:lpstr>
      <vt:lpstr>  </vt:lpstr>
      <vt:lpstr>  </vt:lpstr>
      <vt:lpstr>      </vt:lpstr>
      <vt:lpstr>Какие лучи согревают живые организмы?</vt:lpstr>
      <vt:lpstr>На какие группы делят экологические факторы?</vt:lpstr>
      <vt:lpstr>К какой экологической группе по отношению к свету следует отнести  ель?</vt:lpstr>
      <vt:lpstr>Каково значение видимого света?</vt:lpstr>
      <vt:lpstr>Чем холоднокровные животные отличаются от теплокровных?</vt:lpstr>
      <vt:lpstr>Презентация PowerPoint</vt:lpstr>
      <vt:lpstr>Какой экологический фактор вызывает образование в коже витамина Д?</vt:lpstr>
      <vt:lpstr>Укажите приспособление верблюжьей колючки к недостатку влаги</vt:lpstr>
      <vt:lpstr>Как грызуны в пустыне приспосабливаются к недостатку влаги?</vt:lpstr>
      <vt:lpstr>Почему верблюд может долгое время обходиться без воды?</vt:lpstr>
      <vt:lpstr>Перечислите известные Вам абиотические факторы</vt:lpstr>
      <vt:lpstr>Почему данное изображение считают «экологическим?»</vt:lpstr>
      <vt:lpstr>Чем тенелюбивые растения отличаются от теневыносливых?</vt:lpstr>
      <vt:lpstr>К какой экологической группе по отношению к свету относятся растения открытых пространств: полей, лугов?</vt:lpstr>
      <vt:lpstr>Какой экологический фактор возник с появлением человечества?</vt:lpstr>
      <vt:lpstr>Что такое экология?</vt:lpstr>
      <vt:lpstr>Ссылки: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user</dc:creator>
  <cp:lastModifiedBy>user</cp:lastModifiedBy>
  <cp:revision>66</cp:revision>
  <dcterms:created xsi:type="dcterms:W3CDTF">2013-08-20T16:13:25Z</dcterms:created>
  <dcterms:modified xsi:type="dcterms:W3CDTF">2013-08-28T14:14:01Z</dcterms:modified>
</cp:coreProperties>
</file>