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2" r:id="rId4"/>
    <p:sldId id="273" r:id="rId5"/>
    <p:sldId id="274" r:id="rId6"/>
    <p:sldId id="258" r:id="rId7"/>
    <p:sldId id="264" r:id="rId8"/>
    <p:sldId id="260" r:id="rId9"/>
    <p:sldId id="275" r:id="rId10"/>
    <p:sldId id="276" r:id="rId11"/>
    <p:sldId id="261" r:id="rId12"/>
    <p:sldId id="262" r:id="rId13"/>
    <p:sldId id="263" r:id="rId14"/>
    <p:sldId id="266" r:id="rId15"/>
    <p:sldId id="267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0066"/>
    <a:srgbClr val="FFCCFF"/>
    <a:srgbClr val="9933FF"/>
    <a:srgbClr val="FF3300"/>
    <a:srgbClr val="FF0000"/>
    <a:srgbClr val="00FFFF"/>
    <a:srgbClr val="FF6600"/>
    <a:srgbClr val="00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CE2D-A626-432E-BE71-6C1F00D24175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5DD-4A1B-44AA-AF3F-A3775705F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112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CE2D-A626-432E-BE71-6C1F00D24175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5DD-4A1B-44AA-AF3F-A3775705F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236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CE2D-A626-432E-BE71-6C1F00D24175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5DD-4A1B-44AA-AF3F-A3775705F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185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CE2D-A626-432E-BE71-6C1F00D24175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5DD-4A1B-44AA-AF3F-A3775705F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2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CE2D-A626-432E-BE71-6C1F00D24175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5DD-4A1B-44AA-AF3F-A3775705F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78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CE2D-A626-432E-BE71-6C1F00D24175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5DD-4A1B-44AA-AF3F-A3775705F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2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CE2D-A626-432E-BE71-6C1F00D24175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5DD-4A1B-44AA-AF3F-A3775705F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905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CE2D-A626-432E-BE71-6C1F00D24175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5DD-4A1B-44AA-AF3F-A3775705F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94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CE2D-A626-432E-BE71-6C1F00D24175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5DD-4A1B-44AA-AF3F-A3775705F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599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CE2D-A626-432E-BE71-6C1F00D24175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5DD-4A1B-44AA-AF3F-A3775705F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147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CE2D-A626-432E-BE71-6C1F00D24175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5DD-4A1B-44AA-AF3F-A3775705F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582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9CE2D-A626-432E-BE71-6C1F00D24175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635DD-4A1B-44AA-AF3F-A3775705F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762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8000">
              <a:srgbClr val="FFFF00"/>
            </a:gs>
            <a:gs pos="89000">
              <a:srgbClr val="FFC000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Геогр. Сера\sulphur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0582" y="188640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СЕРА, её использование в химической промышленности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225" y="292494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Выполнила</a:t>
            </a:r>
          </a:p>
          <a:p>
            <a:r>
              <a:rPr lang="ru-RU" b="1" dirty="0" smtClean="0"/>
              <a:t> Базарова Ирина,</a:t>
            </a:r>
          </a:p>
          <a:p>
            <a:r>
              <a:rPr lang="ru-RU" b="1" dirty="0"/>
              <a:t>у</a:t>
            </a:r>
            <a:r>
              <a:rPr lang="ru-RU" b="1" dirty="0" smtClean="0"/>
              <a:t>ченица 11 класса А </a:t>
            </a:r>
          </a:p>
          <a:p>
            <a:r>
              <a:rPr lang="ru-RU" b="1" dirty="0" smtClean="0"/>
              <a:t>МБОУ «СОШ № 81»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104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вынос серы из кратера вулкана Идж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77175"/>
            <a:ext cx="8462714" cy="55759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26064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Вынос серы из кратера вулкана </a:t>
            </a:r>
            <a:r>
              <a:rPr lang="ru-RU" sz="2000" b="1" dirty="0" err="1" smtClean="0">
                <a:solidFill>
                  <a:srgbClr val="FF0000"/>
                </a:solidFill>
              </a:rPr>
              <a:t>Иджен</a:t>
            </a:r>
            <a:r>
              <a:rPr lang="ru-RU" sz="2000" b="1" dirty="0" smtClean="0">
                <a:solidFill>
                  <a:srgbClr val="FF0000"/>
                </a:solidFill>
              </a:rPr>
              <a:t> в Индонезии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9166"/>
            <a:ext cx="4248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Сера довольно широко распространена  в  природе. В земной  коре  ее  содержание оценивается  в  0,05% по массе. В природе часто встречаются значительные залежи самородной серы (обычно  вблизи  вулканов). В природе  сера  встречается  как  россыпями,  так  и   в  виде  кристаллических пластов, иногда образуя изумительные по красоте группы полупрозрачных желтых кристаллов.</a:t>
            </a:r>
            <a:endParaRPr lang="ru-RU" sz="2400" dirty="0"/>
          </a:p>
        </p:txBody>
      </p:sp>
      <p:pic>
        <p:nvPicPr>
          <p:cNvPr id="3076" name="Picture 4" descr="C:\Users\ADMIN\Desktop\Геогр. Сера\Рисунок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540440" cy="3409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46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Сера относится к элементам, которые необходимы для живых организмов, так как она является существенной составной частью белков. Белки содержат 0,8-2,4% (по массе) химически связанной серы. Растения получают серу из сульфатов, содержащихся в почве. Неприятные запахи, возникающие при гниении трупов животных, объясняются главным образом выделением соединений серы образующихся при разложении белков. В морской воде присутствует около 8,7-10,2 % серы.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72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7030A0"/>
            </a:gs>
            <a:gs pos="99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340" y="476672"/>
            <a:ext cx="38884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Применение серы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Около половины производимой серы используется на производство серной кислоты, около 25% расходуется для получения сульфитов, 10-15% — для борьбы с вредителями сельскохозяйственных культур (главным образом винограда и хлопчатника), около 10% используется резиновой промышленностью для вулканизации резины. Серу применяют при производстве красителей и взрывчатых веществ (она до сих пор входит в состав пороха). Серу используют при производстве спичек. Также, серу до сих пор содержат некоторые мази, которыми лечат заболевания кожи. Ещё серу используют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ля придания сталям особых свойств, в них вводят небольшие добавки серы.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9" name="Picture 5" descr="C:\Users\ADMIN\Desktop\Геогр. Сера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772" y="1155437"/>
            <a:ext cx="2414389" cy="2414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Геогр. Сера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91" y="1123078"/>
            <a:ext cx="2446748" cy="2446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Геогр. Сера\Рисунок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59" y="3569826"/>
            <a:ext cx="2441022" cy="2242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Геогр. Сера\Рисунок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61" y="3561581"/>
            <a:ext cx="2462520" cy="2225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90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rgbClr val="FF0066"/>
            </a:gs>
            <a:gs pos="99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85716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Серная кислота </a:t>
            </a:r>
            <a:r>
              <a:rPr lang="en-US" sz="6000" dirty="0" smtClean="0">
                <a:solidFill>
                  <a:srgbClr val="FFFF00"/>
                </a:solidFill>
              </a:rPr>
              <a:t>H</a:t>
            </a:r>
            <a:r>
              <a:rPr lang="en-US" sz="3200" dirty="0" smtClean="0">
                <a:solidFill>
                  <a:srgbClr val="FFFF00"/>
                </a:solidFill>
              </a:rPr>
              <a:t>2</a:t>
            </a:r>
            <a:r>
              <a:rPr lang="en-US" sz="6000" dirty="0" smtClean="0">
                <a:solidFill>
                  <a:srgbClr val="FFFF00"/>
                </a:solidFill>
              </a:rPr>
              <a:t>SO</a:t>
            </a:r>
            <a:r>
              <a:rPr lang="en-US" sz="3200" dirty="0" smtClean="0">
                <a:solidFill>
                  <a:srgbClr val="FFFF00"/>
                </a:solidFill>
              </a:rPr>
              <a:t>4</a:t>
            </a:r>
            <a:r>
              <a:rPr lang="ru-RU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00FFFF"/>
                </a:solidFill>
              </a:rPr>
              <a:t>При </a:t>
            </a:r>
            <a:r>
              <a:rPr lang="ru-RU" sz="3600" dirty="0">
                <a:solidFill>
                  <a:srgbClr val="00FFFF"/>
                </a:solidFill>
              </a:rPr>
              <a:t>обычных </a:t>
            </a:r>
            <a:r>
              <a:rPr lang="ru-RU" sz="3600" dirty="0" smtClean="0">
                <a:solidFill>
                  <a:srgbClr val="00FFFF"/>
                </a:solidFill>
              </a:rPr>
              <a:t>условиях серная </a:t>
            </a:r>
            <a:r>
              <a:rPr lang="ru-RU" sz="3600" dirty="0">
                <a:solidFill>
                  <a:srgbClr val="00FFFF"/>
                </a:solidFill>
              </a:rPr>
              <a:t>кислота — тяжёлая маслянистая жидкость без цвета и запаха, с кислым «медным» вкусом.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52" y="3594193"/>
            <a:ext cx="3559164" cy="279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99313"/>
            <a:ext cx="3209588" cy="27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74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99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7849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800" dirty="0">
                <a:solidFill>
                  <a:srgbClr val="0000FF"/>
                </a:solidFill>
              </a:rPr>
              <a:t>Серная </a:t>
            </a:r>
            <a:r>
              <a:rPr lang="ru-RU" sz="3800" dirty="0" smtClean="0">
                <a:solidFill>
                  <a:srgbClr val="0000FF"/>
                </a:solidFill>
              </a:rPr>
              <a:t>кислота — </a:t>
            </a:r>
            <a:r>
              <a:rPr lang="ru-RU" sz="3800" dirty="0">
                <a:solidFill>
                  <a:srgbClr val="0000FF"/>
                </a:solidFill>
              </a:rPr>
              <a:t>очень </a:t>
            </a:r>
            <a:r>
              <a:rPr lang="ru-RU" sz="3800" dirty="0" smtClean="0">
                <a:solidFill>
                  <a:srgbClr val="0000FF"/>
                </a:solidFill>
              </a:rPr>
              <a:t>едкое вещество. Оно поражает </a:t>
            </a:r>
            <a:r>
              <a:rPr lang="ru-RU" sz="3800" dirty="0">
                <a:solidFill>
                  <a:srgbClr val="0000FF"/>
                </a:solidFill>
              </a:rPr>
              <a:t>кожу, слизистые оболочки, дыхательные </a:t>
            </a:r>
            <a:r>
              <a:rPr lang="ru-RU" sz="3800" dirty="0" smtClean="0">
                <a:solidFill>
                  <a:srgbClr val="0000FF"/>
                </a:solidFill>
              </a:rPr>
              <a:t>пути. Вдыхание пара этого вещества вызывает: затруднение </a:t>
            </a:r>
            <a:r>
              <a:rPr lang="ru-RU" sz="3800" dirty="0">
                <a:solidFill>
                  <a:srgbClr val="0000FF"/>
                </a:solidFill>
              </a:rPr>
              <a:t>дыхания, кашель, </a:t>
            </a:r>
            <a:r>
              <a:rPr lang="ru-RU" sz="3800" dirty="0" smtClean="0">
                <a:solidFill>
                  <a:srgbClr val="0000FF"/>
                </a:solidFill>
              </a:rPr>
              <a:t>нередко— ларингит, бронхит </a:t>
            </a:r>
            <a:r>
              <a:rPr lang="ru-RU" sz="3800" dirty="0">
                <a:solidFill>
                  <a:srgbClr val="0000FF"/>
                </a:solidFill>
              </a:rPr>
              <a:t>и т. </a:t>
            </a:r>
            <a:r>
              <a:rPr lang="ru-RU" sz="3800" dirty="0" smtClean="0">
                <a:solidFill>
                  <a:srgbClr val="0000FF"/>
                </a:solidFill>
              </a:rPr>
              <a:t>д. Аэрозоль </a:t>
            </a:r>
            <a:r>
              <a:rPr lang="ru-RU" sz="3800" dirty="0">
                <a:solidFill>
                  <a:srgbClr val="0000FF"/>
                </a:solidFill>
              </a:rPr>
              <a:t>серной кислоты может образовываться в атмосфере в результате выбросов </a:t>
            </a:r>
            <a:r>
              <a:rPr lang="ru-RU" sz="3800" dirty="0" smtClean="0">
                <a:solidFill>
                  <a:srgbClr val="0000FF"/>
                </a:solidFill>
              </a:rPr>
              <a:t>химических и </a:t>
            </a:r>
            <a:r>
              <a:rPr lang="ru-RU" sz="3800" dirty="0">
                <a:solidFill>
                  <a:srgbClr val="0000FF"/>
                </a:solidFill>
              </a:rPr>
              <a:t>металлургических </a:t>
            </a:r>
            <a:r>
              <a:rPr lang="ru-RU" sz="3800" dirty="0" smtClean="0">
                <a:solidFill>
                  <a:srgbClr val="0000FF"/>
                </a:solidFill>
              </a:rPr>
              <a:t>производств и </a:t>
            </a:r>
            <a:r>
              <a:rPr lang="ru-RU" sz="3800" dirty="0">
                <a:solidFill>
                  <a:srgbClr val="0000FF"/>
                </a:solidFill>
              </a:rPr>
              <a:t>выпадать в виде кислотных дождей.</a:t>
            </a:r>
          </a:p>
        </p:txBody>
      </p:sp>
    </p:spTree>
    <p:extLst>
      <p:ext uri="{BB962C8B-B14F-4D97-AF65-F5344CB8AC3E}">
        <p14:creationId xmlns="" xmlns:p14="http://schemas.microsoft.com/office/powerpoint/2010/main" val="11974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96250">
              <a:schemeClr val="accent6">
                <a:lumMod val="40000"/>
                <a:lumOff val="60000"/>
              </a:schemeClr>
            </a:gs>
            <a:gs pos="50000">
              <a:srgbClr val="00B050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1731215"/>
              </p:ext>
            </p:extLst>
          </p:nvPr>
        </p:nvGraphicFramePr>
        <p:xfrm>
          <a:off x="0" y="-32004"/>
          <a:ext cx="9144000" cy="690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2664296"/>
                <a:gridCol w="2430016"/>
                <a:gridCol w="2286000"/>
              </a:tblGrid>
              <a:tr h="34693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Серная кислота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Применение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Транспортировка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Срок хранения</a:t>
                      </a:r>
                      <a:endParaRPr lang="ru-RU" sz="1800" dirty="0"/>
                    </a:p>
                  </a:txBody>
                  <a:tcPr/>
                </a:tc>
              </a:tr>
              <a:tr h="125517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Химически чистая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Применяется для производства продукции специальной и тонкой химии.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Упаковывают в кварцевые или стеклянные ёмкости в зависимости от марки кислоты.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Три года со дня изготовления.</a:t>
                      </a:r>
                      <a:endParaRPr lang="ru-RU" sz="1600" dirty="0"/>
                    </a:p>
                  </a:txBody>
                  <a:tcPr/>
                </a:tc>
              </a:tr>
              <a:tr h="14886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Особо чистая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Применяется</a:t>
                      </a:r>
                      <a:r>
                        <a:rPr lang="ru-RU" sz="1600" baseline="0" dirty="0" smtClean="0"/>
                        <a:t> для производства высокотехнологичных продуктов и аналитических материалов.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качестве транспортной тары используют</a:t>
                      </a:r>
                      <a:r>
                        <a:rPr lang="ru-RU" sz="1600" baseline="0" dirty="0" smtClean="0"/>
                        <a:t> из полимерных материалов.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Один год со дня изготовления. Хранение в хранилищах, предназначенных</a:t>
                      </a:r>
                      <a:r>
                        <a:rPr lang="ru-RU" sz="1600" baseline="0" dirty="0" smtClean="0"/>
                        <a:t> для кислоты.</a:t>
                      </a:r>
                      <a:endParaRPr lang="ru-RU" sz="1600" dirty="0"/>
                    </a:p>
                  </a:txBody>
                  <a:tcPr/>
                </a:tc>
              </a:tr>
              <a:tr h="14886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Аккумуляторная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Применяется</a:t>
                      </a:r>
                      <a:r>
                        <a:rPr lang="ru-RU" sz="1600" baseline="0" dirty="0" smtClean="0"/>
                        <a:t> для производства электролита в свинцовых аккумуляторных батареях.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Транспортируют в ж/д цистернах, а также в стеклянных бутылках. Допускается перевозка автотранспортом.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Три года со дня изготовления в чистых ёмкостях из нержавеющей стали.</a:t>
                      </a:r>
                      <a:endParaRPr lang="ru-RU" sz="1600" dirty="0"/>
                    </a:p>
                  </a:txBody>
                  <a:tcPr/>
                </a:tc>
              </a:tr>
              <a:tr h="2189257">
                <a:tc>
                  <a:txBody>
                    <a:bodyPr/>
                    <a:lstStyle/>
                    <a:p>
                      <a:r>
                        <a:rPr lang="ru-RU" dirty="0" smtClean="0"/>
                        <a:t>Марка 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Применяется для производства продукции промышленной и специальной химии.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Транспортируется в цистернах из кислостойкой стали с установкой коррозиестойкого материала по отношению к кислоте.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591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68" y="116631"/>
            <a:ext cx="896448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Список используемых интерактивных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источников.</a:t>
            </a:r>
          </a:p>
          <a:p>
            <a:pPr algn="ctr"/>
            <a:endParaRPr lang="ru-RU" sz="1600" dirty="0" smtClean="0"/>
          </a:p>
          <a:p>
            <a:pPr marL="971550" lvl="1" indent="-514350" algn="just">
              <a:buAutoNum type="arabicParenR"/>
            </a:pPr>
            <a:r>
              <a:rPr lang="en-US" sz="3600" dirty="0" smtClean="0"/>
              <a:t>ru.wikipedia.org</a:t>
            </a:r>
            <a:endParaRPr lang="ru-RU" sz="3600" dirty="0" smtClean="0"/>
          </a:p>
          <a:p>
            <a:pPr marL="971550" lvl="1" indent="-514350" algn="just">
              <a:buAutoNum type="arabicParenR"/>
            </a:pPr>
            <a:r>
              <a:rPr lang="en-US" sz="3600" dirty="0" smtClean="0"/>
              <a:t>forexaw.com</a:t>
            </a:r>
            <a:endParaRPr lang="ru-RU" sz="3600" dirty="0" smtClean="0"/>
          </a:p>
          <a:p>
            <a:pPr marL="971550" lvl="1" indent="-514350" algn="just">
              <a:buAutoNum type="arabicParenR"/>
            </a:pPr>
            <a:r>
              <a:rPr lang="en-US" sz="3600" dirty="0" smtClean="0"/>
              <a:t>glavsprav.ru</a:t>
            </a:r>
            <a:endParaRPr lang="ru-RU" sz="3600" dirty="0" smtClean="0"/>
          </a:p>
          <a:p>
            <a:pPr marL="971550" lvl="1" indent="-514350" algn="just">
              <a:buAutoNum type="arabicParenR"/>
            </a:pPr>
            <a:r>
              <a:rPr lang="en-US" sz="3600" dirty="0" smtClean="0"/>
              <a:t>n-azot.ru</a:t>
            </a:r>
            <a:endParaRPr lang="ru-RU" sz="3600" dirty="0" smtClean="0"/>
          </a:p>
          <a:p>
            <a:pPr marL="971550" lvl="1" indent="-514350" algn="just">
              <a:buAutoNum type="arabicParenR"/>
            </a:pPr>
            <a:r>
              <a:rPr lang="en-US" sz="3600" dirty="0" smtClean="0"/>
              <a:t>images.yandex.ru</a:t>
            </a:r>
            <a:endParaRPr lang="ru-RU" sz="3600" dirty="0" smtClean="0"/>
          </a:p>
          <a:p>
            <a:pPr marL="971550" lvl="1" indent="-514350" algn="just">
              <a:buAutoNum type="arabicParenR"/>
            </a:pPr>
            <a:r>
              <a:rPr lang="en-US" sz="3600" dirty="0" smtClean="0"/>
              <a:t>webelements.narod.ru</a:t>
            </a:r>
          </a:p>
          <a:p>
            <a:pPr marL="971550" lvl="1" indent="-514350" algn="just">
              <a:buAutoNum type="arabicParenR"/>
            </a:pPr>
            <a:r>
              <a:rPr lang="en-US" sz="3600" dirty="0"/>
              <a:t>www.himtrade.ru</a:t>
            </a:r>
          </a:p>
          <a:p>
            <a:pPr marL="971550" lvl="1" indent="-514350" algn="just">
              <a:buAutoNum type="arabicParenR"/>
            </a:pPr>
            <a:r>
              <a:rPr lang="en-US" sz="3600" dirty="0"/>
              <a:t>academic.ru</a:t>
            </a:r>
          </a:p>
          <a:p>
            <a:pPr marL="514350" indent="-514350" algn="just">
              <a:buAutoNum type="arabicParenR"/>
            </a:pPr>
            <a:endParaRPr lang="ru-RU" sz="2800" dirty="0" smtClean="0"/>
          </a:p>
          <a:p>
            <a:pPr algn="just"/>
            <a:endParaRPr lang="ru-RU" sz="2800" dirty="0" smtClean="0"/>
          </a:p>
          <a:p>
            <a:pPr marL="514350" indent="-514350" algn="just">
              <a:buAutoNum type="arabicParenR"/>
            </a:pPr>
            <a:endParaRPr lang="ru-RU" sz="2800" dirty="0" smtClean="0"/>
          </a:p>
          <a:p>
            <a:pPr marL="514350" indent="-514350" algn="just">
              <a:buAutoNum type="arabicParenR"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1230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5">
                <a:lumMod val="40000"/>
                <a:lumOff val="60000"/>
              </a:schemeClr>
            </a:gs>
            <a:gs pos="11000">
              <a:schemeClr val="accent5">
                <a:lumMod val="75000"/>
              </a:schemeClr>
            </a:gs>
            <a:gs pos="94000">
              <a:schemeClr val="accent5">
                <a:lumMod val="75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883" y="41773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Слово «сера», известное в древнерусском языке с XV в., заимствовано из старославянского «</a:t>
            </a:r>
            <a:r>
              <a:rPr lang="ru-RU" dirty="0" err="1" smtClean="0">
                <a:solidFill>
                  <a:srgbClr val="FFFF00"/>
                </a:solidFill>
              </a:rPr>
              <a:t>сѣра</a:t>
            </a:r>
            <a:r>
              <a:rPr lang="ru-RU" dirty="0" smtClean="0">
                <a:solidFill>
                  <a:srgbClr val="FFFF00"/>
                </a:solidFill>
              </a:rPr>
              <a:t>» – «сера, смола», вообще «горючее вещество, жир». Этимология слова не выяснена до настоящих времен, поскольку первоначальное общеславянское название вещества утрачено и слово дошло до современного русского языка в искаженном виде.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98" y="1895060"/>
            <a:ext cx="5771803" cy="473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650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 smtClean="0">
                <a:solidFill>
                  <a:srgbClr val="FF0000"/>
                </a:solidFill>
              </a:rPr>
              <a:t>Сырьё, используемое для создания серной кислоты.</a:t>
            </a:r>
            <a:endParaRPr lang="ru-RU" sz="29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02272"/>
            <a:ext cx="5976664" cy="458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889113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00FF"/>
                </a:solidFill>
              </a:rPr>
              <a:t>Пирит</a:t>
            </a:r>
            <a:endParaRPr lang="ru-RU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4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Геогр. Сера\1315726310_pyrit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33" y="1484784"/>
            <a:ext cx="6557718" cy="4988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8864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Железный колчедан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51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093996" cy="50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513" y="18864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</a:rPr>
              <a:t>Серный колчедан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3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7030A0"/>
                </a:solidFill>
              </a:rPr>
              <a:t>Сера в самородном состоянии, а также в виде сернистых соединений известна с древнейших времён. С запахом горящей серы, удушающим действием сернистого газа и отвратительным запахом сероводорода человек познакомился, вероятно, ещё в доисторические времена. Именно из-за этих свойств сера использовалась жрецами в составе священных курений при религиозных обрядах. Сера считалась произведением сверхчеловеческих существ из мира духов или подземных богов. Очень давно сера стала применяться в составе различных горючих смесей для военных целей.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Users\ADMIN\Desktop\Геогр. Сера\img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07" y="3011008"/>
            <a:ext cx="3935665" cy="3515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Геогр. Сера\sulf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561279" cy="3083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73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99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877" y="188640"/>
            <a:ext cx="39604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Серные руды добывают разными </a:t>
            </a:r>
            <a:r>
              <a:rPr lang="ru-RU" sz="2000" dirty="0" smtClean="0"/>
              <a:t>способами — в </a:t>
            </a:r>
            <a:r>
              <a:rPr lang="ru-RU" sz="2000" dirty="0"/>
              <a:t>зависимости от  условий  залегания.</a:t>
            </a:r>
          </a:p>
          <a:p>
            <a:pPr algn="just"/>
            <a:r>
              <a:rPr lang="ru-RU" sz="2000" dirty="0"/>
              <a:t>Но в любом случае приходится уделять много  внимания  технике  безопасности.</a:t>
            </a:r>
          </a:p>
          <a:p>
            <a:pPr algn="just"/>
            <a:r>
              <a:rPr lang="ru-RU" sz="2000" dirty="0"/>
              <a:t>Залежам серы почти всегда сопутствуют скопления ядовитых газов —  </a:t>
            </a:r>
            <a:r>
              <a:rPr lang="ru-RU" sz="2000" dirty="0" smtClean="0"/>
              <a:t>соединений  серы. К </a:t>
            </a:r>
            <a:r>
              <a:rPr lang="ru-RU" sz="2000" dirty="0"/>
              <a:t>тому </a:t>
            </a:r>
            <a:r>
              <a:rPr lang="ru-RU" sz="2000" dirty="0" smtClean="0"/>
              <a:t>же нельзя </a:t>
            </a:r>
            <a:r>
              <a:rPr lang="ru-RU" sz="2000" dirty="0"/>
              <a:t>забывать о возможности ее самовозгорания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/>
              <a:t>Добыча руды открытым способом происходит так. Шагающие  экскаваторы  </a:t>
            </a:r>
            <a:r>
              <a:rPr lang="ru-RU" sz="2000" dirty="0" smtClean="0"/>
              <a:t>снимают пласты </a:t>
            </a:r>
            <a:r>
              <a:rPr lang="ru-RU" sz="2000" dirty="0"/>
              <a:t>пород, под которыми залегает  руда.  Взрывами  рудный  пласт  </a:t>
            </a:r>
            <a:r>
              <a:rPr lang="ru-RU" sz="2000" dirty="0" smtClean="0"/>
              <a:t>дробят, после </a:t>
            </a:r>
            <a:r>
              <a:rPr lang="ru-RU" sz="2000" dirty="0"/>
              <a:t>чего глыбы руды отправляют  на  обогатительную  фабрику,  а  </a:t>
            </a:r>
            <a:r>
              <a:rPr lang="ru-RU" sz="2000" dirty="0" smtClean="0"/>
              <a:t>оттуда — на серо-плавильный  </a:t>
            </a:r>
            <a:r>
              <a:rPr lang="ru-RU" sz="2000" dirty="0"/>
              <a:t>завод,   где   из   концентрата   извлекают   серу.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41" y="691839"/>
            <a:ext cx="4218229" cy="276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40" y="3454871"/>
            <a:ext cx="4218229" cy="265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86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В древности и в средние века серу добывали, вкапывая в землю большой глиняный горшок, на который ставили другой, с отверстием в дне. Последний заполняли породой, содержащей серу, и затем нагревали. Сера плавилась и стекала в нижний горшок.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В настоящее время серу получают главным образом путём выплавки самородной серы непосредственно в местах её залегания под землёй. Серные руды добывают разными способами — в зависимости от условий залегания. Залежам серы почти всегда сопутствуют скопления ядовитых газов — соединений серы. К тому же нельзя забывать о возможности её самовозгорания.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ADMIN\Desktop\Геогр. Сера\sulfur-s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960440" cy="3101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Геогр. Сера\m-sera_14Uz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48" y="3774523"/>
            <a:ext cx="3915711" cy="2587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99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сера в Индонез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819150"/>
            <a:ext cx="8572500" cy="5219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4046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Сера в Индонезии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827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56</cp:revision>
  <dcterms:created xsi:type="dcterms:W3CDTF">2013-01-18T15:59:47Z</dcterms:created>
  <dcterms:modified xsi:type="dcterms:W3CDTF">2013-04-12T10:59:56Z</dcterms:modified>
</cp:coreProperties>
</file>