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0" r:id="rId4"/>
    <p:sldId id="262" r:id="rId5"/>
    <p:sldId id="261" r:id="rId6"/>
    <p:sldId id="257" r:id="rId7"/>
    <p:sldId id="259" r:id="rId8"/>
    <p:sldId id="258" r:id="rId9"/>
    <p:sldId id="264" r:id="rId10"/>
    <p:sldId id="256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1" autoAdjust="0"/>
    <p:restoredTop sz="94660"/>
  </p:normalViewPr>
  <p:slideViewPr>
    <p:cSldViewPr>
      <p:cViewPr varScale="1">
        <p:scale>
          <a:sx n="75" d="100"/>
          <a:sy n="75" d="100"/>
        </p:scale>
        <p:origin x="-23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E8F8-073F-46C3-8086-CA1E2290A837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2CA9-EBEC-4A15-89E3-FD3322C44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E8F8-073F-46C3-8086-CA1E2290A837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2CA9-EBEC-4A15-89E3-FD3322C44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E8F8-073F-46C3-8086-CA1E2290A837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2CA9-EBEC-4A15-89E3-FD3322C44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E8F8-073F-46C3-8086-CA1E2290A837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2CA9-EBEC-4A15-89E3-FD3322C44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E8F8-073F-46C3-8086-CA1E2290A837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2CA9-EBEC-4A15-89E3-FD3322C44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E8F8-073F-46C3-8086-CA1E2290A837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2CA9-EBEC-4A15-89E3-FD3322C44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E8F8-073F-46C3-8086-CA1E2290A837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2CA9-EBEC-4A15-89E3-FD3322C44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E8F8-073F-46C3-8086-CA1E2290A837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2CA9-EBEC-4A15-89E3-FD3322C44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E8F8-073F-46C3-8086-CA1E2290A837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2CA9-EBEC-4A15-89E3-FD3322C44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E8F8-073F-46C3-8086-CA1E2290A837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2CA9-EBEC-4A15-89E3-FD3322C44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E8F8-073F-46C3-8086-CA1E2290A837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2CA9-EBEC-4A15-89E3-FD3322C44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6E8F8-073F-46C3-8086-CA1E2290A837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D2CA9-EBEC-4A15-89E3-FD3322C44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836712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cs typeface="Aharoni" pitchFamily="2" charset="-79"/>
              </a:rPr>
              <a:t>ПРАВИЛА   НАНЕСЕНИЯ   РАЗМЕРОВ     </a:t>
            </a:r>
          </a:p>
          <a:p>
            <a:r>
              <a:rPr lang="ru-RU" sz="4000" b="1" dirty="0" smtClean="0">
                <a:cs typeface="Aharoni" pitchFamily="2" charset="-79"/>
              </a:rPr>
              <a:t>                    НА   ЧЕРТЕЖАХ</a:t>
            </a:r>
            <a:endParaRPr lang="ru-RU" sz="4000" b="1" dirty="0"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818" t="25637" r="20764" b="22315"/>
          <a:stretch>
            <a:fillRect/>
          </a:stretch>
        </p:blipFill>
        <p:spPr bwMode="auto">
          <a:xfrm>
            <a:off x="899592" y="2204864"/>
            <a:ext cx="772170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8993" t="18993" r="24308" b="21207"/>
          <a:stretch>
            <a:fillRect/>
          </a:stretch>
        </p:blipFill>
        <p:spPr bwMode="auto">
          <a:xfrm>
            <a:off x="1259632" y="620688"/>
            <a:ext cx="6408712" cy="540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203848" cy="144655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ертеж с размерами.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 l="64217" t="70861" r="19366" b="17497"/>
          <a:stretch>
            <a:fillRect/>
          </a:stretch>
        </p:blipFill>
        <p:spPr bwMode="auto">
          <a:xfrm>
            <a:off x="6911752" y="0"/>
            <a:ext cx="2232248" cy="11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СТОП!!!! А как же баллы?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36713"/>
            <a:ext cx="9144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Оцените себя как специалиста:</a:t>
            </a:r>
          </a:p>
          <a:p>
            <a:pPr lvl="0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от 8 до 11 баллов – «5»;</a:t>
            </a:r>
          </a:p>
          <a:p>
            <a:pPr lvl="0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от 4 </a:t>
            </a: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до   7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баллов – «4»;</a:t>
            </a:r>
          </a:p>
          <a:p>
            <a:pPr lvl="0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   3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и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&lt; 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баллов – «3».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645024"/>
            <a:ext cx="946854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Оцените свою команду:</a:t>
            </a:r>
          </a:p>
          <a:p>
            <a:pPr lvl="0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Сложите ваши баллы вместе, </a:t>
            </a:r>
          </a:p>
          <a:p>
            <a:pPr lvl="0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у какой команды больше?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2" grpId="2" animBg="1"/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НУ, КАК ВАМ?</a:t>
            </a:r>
            <a:endParaRPr lang="ru-RU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2" descr="http://www.sworn2fun.com/smiley_with_thumbs_u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4144041" cy="25202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2204864"/>
            <a:ext cx="86764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0" b="1" dirty="0" smtClean="0"/>
              <a:t>Ой</a:t>
            </a:r>
            <a:r>
              <a:rPr lang="ru-RU" sz="9600" b="1" dirty="0" smtClean="0"/>
              <a:t>! </a:t>
            </a:r>
            <a:r>
              <a:rPr lang="ru-RU" sz="6000" b="1" dirty="0" smtClean="0"/>
              <a:t>Как интересно!</a:t>
            </a:r>
            <a:endParaRPr lang="ru-RU" sz="6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1340768"/>
            <a:ext cx="46805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0" b="1" dirty="0" smtClean="0"/>
              <a:t>Сами!</a:t>
            </a:r>
            <a:endParaRPr lang="ru-RU" sz="6000" dirty="0"/>
          </a:p>
        </p:txBody>
      </p:sp>
      <p:pic>
        <p:nvPicPr>
          <p:cNvPr id="1030" name="Picture 6" descr="http://www.vmdaily.ru/photo/old_large/1117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73016"/>
            <a:ext cx="3464798" cy="273630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5072896"/>
            <a:ext cx="86764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0" b="1" dirty="0" err="1" smtClean="0"/>
              <a:t>Ооой</a:t>
            </a:r>
            <a:r>
              <a:rPr lang="ru-RU" sz="9600" b="1" dirty="0" smtClean="0"/>
              <a:t>! </a:t>
            </a:r>
            <a:r>
              <a:rPr lang="ru-RU" sz="6000" b="1" dirty="0" smtClean="0"/>
              <a:t>Ну, не знаю…</a:t>
            </a:r>
            <a:endParaRPr lang="ru-RU" sz="6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13677" t="32281" r="6590" b="36711"/>
          <a:stretch>
            <a:fillRect/>
          </a:stretch>
        </p:blipFill>
        <p:spPr bwMode="auto">
          <a:xfrm>
            <a:off x="323528" y="188640"/>
            <a:ext cx="856380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Users\rogolarv\Desktop\Новая папка\PB2319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56992"/>
            <a:ext cx="7560840" cy="33791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http://cdn0.sbnation.com/imported_assets/122780/sad_smiley_by_shangyne_medium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/>
          <a:stretch>
            <a:fillRect/>
          </a:stretch>
        </p:blipFill>
        <p:spPr bwMode="auto">
          <a:xfrm>
            <a:off x="-324544" y="3789040"/>
            <a:ext cx="1995170" cy="198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http://open.az/uploads/posts/2009-06/1243933581_ed767d88-9388-4cea-a5b5-f37eaa5dca2c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 b="13000"/>
          <a:stretch>
            <a:fillRect/>
          </a:stretch>
        </p:blipFill>
        <p:spPr bwMode="auto">
          <a:xfrm>
            <a:off x="7380312" y="2780928"/>
            <a:ext cx="1911350" cy="198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://shot.photo.qip.ru/201nuRv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/>
          <a:stretch>
            <a:fillRect/>
          </a:stretch>
        </p:blipFill>
        <p:spPr bwMode="auto">
          <a:xfrm>
            <a:off x="5940152" y="-387424"/>
            <a:ext cx="2258060" cy="225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-396552" y="0"/>
            <a:ext cx="6382494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 же! КТО?!!! ошибками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Рисунок 11" descr="http://cdn0.sbnation.com/imported_assets/122780/sad_smiley_by_shangyne_medium.jpg"/>
          <p:cNvPicPr/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3131840" y="2276872"/>
            <a:ext cx="1995170" cy="198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 rot="548531">
            <a:off x="2774176" y="5771941"/>
            <a:ext cx="330216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Тендер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8531">
            <a:off x="4430360" y="5843950"/>
            <a:ext cx="330216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Тендер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" name="Рисунок 16" descr="http://msp184.photobucket.com/albums/x319/thehoneedew01/SMILEY%20FACES/Sad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/>
          <a:stretch>
            <a:fillRect/>
          </a:stretch>
        </p:blipFill>
        <p:spPr bwMode="auto">
          <a:xfrm>
            <a:off x="1763688" y="1988840"/>
            <a:ext cx="1619250" cy="169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msp184.photobucket.com/albums/x319/thehoneedew01/SMILEY%20FACES/Sad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/>
          <a:stretch>
            <a:fillRect/>
          </a:stretch>
        </p:blipFill>
        <p:spPr bwMode="auto">
          <a:xfrm>
            <a:off x="2987824" y="836712"/>
            <a:ext cx="1619250" cy="169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cdn0.sbnation.com/imported_assets/122780/sad_smiley_by_shangyne_medium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/>
          <a:stretch>
            <a:fillRect/>
          </a:stretch>
        </p:blipFill>
        <p:spPr bwMode="auto">
          <a:xfrm>
            <a:off x="2051720" y="4005064"/>
            <a:ext cx="1995170" cy="198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199.ucoz.ru/_ph/32/2/994406804.jpg"/>
          <p:cNvPicPr/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20000" contrast="30000"/>
          </a:blip>
          <a:srcRect/>
          <a:stretch>
            <a:fillRect/>
          </a:stretch>
        </p:blipFill>
        <p:spPr bwMode="auto">
          <a:xfrm rot="19369469">
            <a:off x="827966" y="474041"/>
            <a:ext cx="2933037" cy="217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 l="21733" t="33814" r="48264" b="44391"/>
          <a:stretch>
            <a:fillRect/>
          </a:stretch>
        </p:blipFill>
        <p:spPr bwMode="auto">
          <a:xfrm rot="1586278">
            <a:off x="2620829" y="1469188"/>
            <a:ext cx="179070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://www.pogazam.ru/photos/25/1313696986.4701_m.jpg"/>
          <p:cNvPicPr/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20000" contrast="30000"/>
          </a:blip>
          <a:srcRect t="22056"/>
          <a:stretch>
            <a:fillRect/>
          </a:stretch>
        </p:blipFill>
        <p:spPr bwMode="auto">
          <a:xfrm>
            <a:off x="1979712" y="3068960"/>
            <a:ext cx="22923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://open.az/uploads/posts/2009-06/1243933581_ed767d88-9388-4cea-a5b5-f37eaa5dca2c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 b="13000"/>
          <a:stretch>
            <a:fillRect/>
          </a:stretch>
        </p:blipFill>
        <p:spPr bwMode="auto">
          <a:xfrm>
            <a:off x="0" y="4868333"/>
            <a:ext cx="1911350" cy="198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http://f.mypage.ru/ffd835797adbab605b97cf3fd8006e72_916627fa56b8679f5a9979048cf88b69.jpg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/>
          <a:stretch>
            <a:fillRect/>
          </a:stretch>
        </p:blipFill>
        <p:spPr bwMode="auto">
          <a:xfrm>
            <a:off x="1043608" y="3284984"/>
            <a:ext cx="1530350" cy="150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http://www.lucente.org/blog/media/1/20081001-Embarrassed.png"/>
          <p:cNvPicPr/>
          <p:nvPr/>
        </p:nvPicPr>
        <p:blipFill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20000" contrast="30000"/>
          </a:blip>
          <a:srcRect/>
          <a:stretch>
            <a:fillRect/>
          </a:stretch>
        </p:blipFill>
        <p:spPr bwMode="auto">
          <a:xfrm>
            <a:off x="-180528" y="2348880"/>
            <a:ext cx="1956411" cy="191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img-fotki.yandex.ru/get/3908/zyb6666.b/0_21b9a_e5df4bdb_L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/>
          <a:stretch>
            <a:fillRect/>
          </a:stretch>
        </p:blipFill>
        <p:spPr bwMode="auto">
          <a:xfrm>
            <a:off x="-180528" y="476672"/>
            <a:ext cx="316835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 l="21733" t="33814" r="48264" b="44391"/>
          <a:stretch>
            <a:fillRect/>
          </a:stretch>
        </p:blipFill>
        <p:spPr bwMode="auto">
          <a:xfrm rot="20619971">
            <a:off x="550980" y="2538588"/>
            <a:ext cx="3183074" cy="207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http://open.az/uploads/posts/2009-06/1243933581_ed767d88-9388-4cea-a5b5-f37eaa5dca2c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 b="13000"/>
          <a:stretch>
            <a:fillRect/>
          </a:stretch>
        </p:blipFill>
        <p:spPr bwMode="auto">
          <a:xfrm rot="18924956">
            <a:off x="890850" y="4483785"/>
            <a:ext cx="1911350" cy="198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http://www.vmdaily.ru/photo/old_large/111751.jpg"/>
          <p:cNvPicPr/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20000" contrast="30000"/>
          </a:blip>
          <a:srcRect r="15351"/>
          <a:stretch>
            <a:fillRect/>
          </a:stretch>
        </p:blipFill>
        <p:spPr bwMode="auto">
          <a:xfrm>
            <a:off x="4355976" y="2276872"/>
            <a:ext cx="2089996" cy="191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http://www.lucente.org/blog/media/1/20081001-Embarrassed.png"/>
          <p:cNvPicPr/>
          <p:nvPr/>
        </p:nvPicPr>
        <p:blipFill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20000" contrast="30000"/>
          </a:blip>
          <a:srcRect/>
          <a:stretch>
            <a:fillRect/>
          </a:stretch>
        </p:blipFill>
        <p:spPr bwMode="auto">
          <a:xfrm rot="3289504">
            <a:off x="3622640" y="3635710"/>
            <a:ext cx="1775883" cy="176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http://shot.photo.qip.ru/201nuRv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/>
          <a:stretch>
            <a:fillRect/>
          </a:stretch>
        </p:blipFill>
        <p:spPr bwMode="auto">
          <a:xfrm>
            <a:off x="3923928" y="548680"/>
            <a:ext cx="2258060" cy="225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http://cdn0.sbnation.com/imported_assets/122780/sad_smiley_by_shangyne_medium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/>
          <a:stretch>
            <a:fillRect/>
          </a:stretch>
        </p:blipFill>
        <p:spPr bwMode="auto">
          <a:xfrm>
            <a:off x="5148064" y="1196752"/>
            <a:ext cx="1995170" cy="198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http://cdn0.sbnation.com/imported_assets/122780/sad_smiley_by_shangyne_medium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 b="18102"/>
          <a:stretch>
            <a:fillRect/>
          </a:stretch>
        </p:blipFill>
        <p:spPr bwMode="auto">
          <a:xfrm>
            <a:off x="2195736" y="4553744"/>
            <a:ext cx="237626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 rot="20754552">
            <a:off x="852013" y="5541105"/>
            <a:ext cx="330216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Тендер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6" name="Рисунок 35" descr="http://www.lucente.org/blog/media/1/20081001-Embarrassed.png"/>
          <p:cNvPicPr/>
          <p:nvPr/>
        </p:nvPicPr>
        <p:blipFill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20000" contrast="30000"/>
          </a:blip>
          <a:srcRect/>
          <a:stretch>
            <a:fillRect/>
          </a:stretch>
        </p:blipFill>
        <p:spPr bwMode="auto">
          <a:xfrm rot="21208190">
            <a:off x="6141358" y="323341"/>
            <a:ext cx="2257481" cy="176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msp184.photobucket.com/albums/x319/thehoneedew01/SMILEY%20FACES/Sad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/>
          <a:stretch>
            <a:fillRect/>
          </a:stretch>
        </p:blipFill>
        <p:spPr bwMode="auto">
          <a:xfrm>
            <a:off x="3851920" y="4293096"/>
            <a:ext cx="1619250" cy="169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www.pogazam.ru/photos/25/1313696986.4701_m.jpg"/>
          <p:cNvPicPr/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20000" contrast="30000"/>
          </a:blip>
          <a:srcRect t="22056"/>
          <a:stretch>
            <a:fillRect/>
          </a:stretch>
        </p:blipFill>
        <p:spPr bwMode="auto">
          <a:xfrm>
            <a:off x="4067944" y="5373216"/>
            <a:ext cx="22923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://www.vmdaily.ru/photo/old_large/111751.jpg"/>
          <p:cNvPicPr/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20000" contrast="30000"/>
          </a:blip>
          <a:srcRect r="15351"/>
          <a:stretch>
            <a:fillRect/>
          </a:stretch>
        </p:blipFill>
        <p:spPr bwMode="auto">
          <a:xfrm>
            <a:off x="5004048" y="3933056"/>
            <a:ext cx="2089996" cy="191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://cdn0.sbnation.com/imported_assets/122780/sad_smiley_by_shangyne_medium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/>
          <a:stretch>
            <a:fillRect/>
          </a:stretch>
        </p:blipFill>
        <p:spPr bwMode="auto">
          <a:xfrm>
            <a:off x="4644008" y="2708920"/>
            <a:ext cx="1995170" cy="198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http://www.pogazam.ru/photos/25/1313696986.4701_m.jpg"/>
          <p:cNvPicPr/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20000" contrast="30000"/>
          </a:blip>
          <a:srcRect t="22056"/>
          <a:stretch>
            <a:fillRect/>
          </a:stretch>
        </p:blipFill>
        <p:spPr bwMode="auto">
          <a:xfrm>
            <a:off x="5796136" y="2492896"/>
            <a:ext cx="22923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 descr="http://www.pogazam.ru/photos/25/1313696986.4701_m.jpg"/>
          <p:cNvPicPr/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20000" contrast="30000"/>
          </a:blip>
          <a:srcRect t="22056"/>
          <a:stretch>
            <a:fillRect/>
          </a:stretch>
        </p:blipFill>
        <p:spPr bwMode="auto">
          <a:xfrm>
            <a:off x="5436096" y="5085184"/>
            <a:ext cx="22923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http://cdn0.sbnation.com/imported_assets/122780/sad_smiley_by_shangyne_medium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/>
          <a:stretch>
            <a:fillRect/>
          </a:stretch>
        </p:blipFill>
        <p:spPr bwMode="auto">
          <a:xfrm>
            <a:off x="6948264" y="4365104"/>
            <a:ext cx="2376264" cy="270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 descr="http://199.ucoz.ru/_ph/32/2/994406804.jpg"/>
          <p:cNvPicPr/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20000" contrast="30000"/>
          </a:blip>
          <a:srcRect/>
          <a:stretch>
            <a:fillRect/>
          </a:stretch>
        </p:blipFill>
        <p:spPr bwMode="auto">
          <a:xfrm rot="19369469">
            <a:off x="7124726" y="1622118"/>
            <a:ext cx="2617470" cy="217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 descr="http://www.lucente.org/blog/media/1/20081001-Embarrassed.png"/>
          <p:cNvPicPr/>
          <p:nvPr/>
        </p:nvPicPr>
        <p:blipFill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20000" contrast="30000"/>
          </a:blip>
          <a:srcRect/>
          <a:stretch>
            <a:fillRect/>
          </a:stretch>
        </p:blipFill>
        <p:spPr bwMode="auto">
          <a:xfrm>
            <a:off x="6012160" y="2852936"/>
            <a:ext cx="3384376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 descr="http://f.mypage.ru/ffd835797adbab605b97cf3fd8006e72_916627fa56b8679f5a9979048cf88b69.jpg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/>
          <a:stretch>
            <a:fillRect/>
          </a:stretch>
        </p:blipFill>
        <p:spPr bwMode="auto">
          <a:xfrm>
            <a:off x="6876256" y="1196752"/>
            <a:ext cx="1872208" cy="179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Прямоугольник 44"/>
          <p:cNvSpPr/>
          <p:nvPr/>
        </p:nvSpPr>
        <p:spPr>
          <a:xfrm rot="1963417">
            <a:off x="3012039" y="1739811"/>
            <a:ext cx="619967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Тендер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0" name="Рисунок 49" descr="http://shot.photo.qip.ru/201nuRv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/>
          <a:stretch>
            <a:fillRect/>
          </a:stretch>
        </p:blipFill>
        <p:spPr bwMode="auto">
          <a:xfrm>
            <a:off x="7236296" y="-243408"/>
            <a:ext cx="2258060" cy="225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 l="21733" t="33814" r="48264" b="44391"/>
          <a:stretch>
            <a:fillRect/>
          </a:stretch>
        </p:blipFill>
        <p:spPr bwMode="auto">
          <a:xfrm rot="1651938">
            <a:off x="5376323" y="3410499"/>
            <a:ext cx="3358889" cy="259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 l="21733" t="33814" r="48264" b="44391"/>
          <a:stretch>
            <a:fillRect/>
          </a:stretch>
        </p:blipFill>
        <p:spPr bwMode="auto">
          <a:xfrm rot="1651938">
            <a:off x="6296975" y="964035"/>
            <a:ext cx="2814745" cy="161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51" descr="http://img-fotki.yandex.ru/get/3908/zyb6666.b/0_21b9a_e5df4bdb_L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 b="33097"/>
          <a:stretch>
            <a:fillRect/>
          </a:stretch>
        </p:blipFill>
        <p:spPr bwMode="auto">
          <a:xfrm>
            <a:off x="5724128" y="5517232"/>
            <a:ext cx="177927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 rot="548531">
            <a:off x="-112898" y="1100283"/>
            <a:ext cx="804176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Тендер</a:t>
            </a:r>
            <a:endParaRPr lang="ru-RU" sz="15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548531">
            <a:off x="3909789" y="5510293"/>
            <a:ext cx="34201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Тендер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9849030">
            <a:off x="1710516" y="3658365"/>
            <a:ext cx="45983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Тендер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3" name="Рисунок 52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 l="21733" t="33814" r="48264" b="44391"/>
          <a:stretch>
            <a:fillRect/>
          </a:stretch>
        </p:blipFill>
        <p:spPr bwMode="auto">
          <a:xfrm rot="1651938">
            <a:off x="7936372" y="443565"/>
            <a:ext cx="1313258" cy="85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2232248" cy="76944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 Тендер</a:t>
            </a:r>
            <a:r>
              <a:rPr lang="ru-RU" sz="4400" dirty="0" smtClean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844824"/>
            <a:ext cx="2664296" cy="76944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Норматив</a:t>
            </a:r>
            <a:r>
              <a:rPr lang="ru-RU" sz="4400" dirty="0" smtClean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365104"/>
            <a:ext cx="1616276" cy="769441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ЕСКД-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4437112"/>
            <a:ext cx="73083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 err="1" smtClean="0"/>
              <a:t>Еди́ная</a:t>
            </a:r>
            <a:r>
              <a:rPr lang="ru-RU" sz="3600" dirty="0" smtClean="0"/>
              <a:t> </a:t>
            </a:r>
            <a:r>
              <a:rPr lang="ru-RU" sz="3600" b="1" dirty="0" err="1" smtClean="0"/>
              <a:t>систе́ма</a:t>
            </a:r>
            <a:r>
              <a:rPr lang="ru-RU" sz="3600" dirty="0" smtClean="0"/>
              <a:t> </a:t>
            </a:r>
            <a:r>
              <a:rPr lang="ru-RU" sz="3600" b="1" dirty="0" err="1" smtClean="0"/>
              <a:t>констру́кторской</a:t>
            </a:r>
            <a:r>
              <a:rPr lang="ru-RU" sz="3600" dirty="0" smtClean="0"/>
              <a:t>   </a:t>
            </a:r>
            <a:r>
              <a:rPr lang="ru-RU" sz="3600" b="1" dirty="0" err="1" smtClean="0"/>
              <a:t>документа́ции</a:t>
            </a:r>
            <a:r>
              <a:rPr lang="ru-RU" sz="3600" dirty="0" smtClean="0"/>
              <a:t> —</a:t>
            </a:r>
            <a:r>
              <a:rPr lang="ru-RU" sz="3600" b="1" dirty="0" smtClean="0"/>
              <a:t> сборник </a:t>
            </a:r>
            <a:r>
              <a:rPr lang="ru-RU" sz="3600" b="1" dirty="0" err="1" smtClean="0"/>
              <a:t>ГОСТов</a:t>
            </a:r>
            <a:r>
              <a:rPr lang="ru-RU" sz="3600" b="1" dirty="0" smtClean="0"/>
              <a:t>, устанавливающих правила и нормы по оформлению чертежей.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98072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от англ. tender - конкурс</a:t>
            </a: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2636912"/>
            <a:ext cx="9036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лат. </a:t>
            </a:r>
            <a:r>
              <a:rPr lang="en-US" sz="3600" b="1" dirty="0" smtClean="0"/>
              <a:t>N</a:t>
            </a:r>
            <a:r>
              <a:rPr lang="ru-RU" sz="3600" b="1" dirty="0" err="1" smtClean="0"/>
              <a:t>ormatio</a:t>
            </a:r>
            <a:r>
              <a:rPr lang="ru-RU" sz="3600" b="1" dirty="0" smtClean="0"/>
              <a:t> порядок –норма, эталон, стандарт, </a:t>
            </a:r>
            <a:r>
              <a:rPr lang="ru-RU" sz="4800" b="1" dirty="0" smtClean="0"/>
              <a:t>у нас - ГОСТ.</a:t>
            </a:r>
          </a:p>
        </p:txBody>
      </p:sp>
      <p:pic>
        <p:nvPicPr>
          <p:cNvPr id="9" name="Picture 20" descr="6a0115717e2645970b0120a679ec89970c-800w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8770">
            <a:off x="5424602" y="115050"/>
            <a:ext cx="1334416" cy="26437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7221" t="17885" r="31396" b="28959"/>
          <a:stretch>
            <a:fillRect/>
          </a:stretch>
        </p:blipFill>
        <p:spPr bwMode="auto">
          <a:xfrm>
            <a:off x="3347864" y="0"/>
            <a:ext cx="156617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7221" t="17885" r="31396" b="28959"/>
          <a:stretch>
            <a:fillRect/>
          </a:stretch>
        </p:blipFill>
        <p:spPr bwMode="auto">
          <a:xfrm rot="1435172">
            <a:off x="4801849" y="183979"/>
            <a:ext cx="2125622" cy="175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7221" t="17885" r="31396" b="28959"/>
          <a:stretch>
            <a:fillRect/>
          </a:stretch>
        </p:blipFill>
        <p:spPr bwMode="auto">
          <a:xfrm rot="19197754">
            <a:off x="1355513" y="442905"/>
            <a:ext cx="2093325" cy="173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7221" t="17885" r="31396" b="28959"/>
          <a:stretch>
            <a:fillRect/>
          </a:stretch>
        </p:blipFill>
        <p:spPr bwMode="auto">
          <a:xfrm rot="17420046">
            <a:off x="137316" y="1926926"/>
            <a:ext cx="2223621" cy="18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7221" t="17885" r="31396" b="28959"/>
          <a:stretch>
            <a:fillRect/>
          </a:stretch>
        </p:blipFill>
        <p:spPr bwMode="auto">
          <a:xfrm rot="3548190">
            <a:off x="6388694" y="1383032"/>
            <a:ext cx="2399547" cy="198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7221" t="17885" r="31396" b="28959"/>
          <a:stretch>
            <a:fillRect/>
          </a:stretch>
        </p:blipFill>
        <p:spPr bwMode="auto">
          <a:xfrm rot="1572260">
            <a:off x="1555131" y="2726136"/>
            <a:ext cx="2520280" cy="208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7221" t="17885" r="31396" b="28959"/>
          <a:stretch>
            <a:fillRect/>
          </a:stretch>
        </p:blipFill>
        <p:spPr bwMode="auto">
          <a:xfrm>
            <a:off x="3456384" y="3140968"/>
            <a:ext cx="2448272" cy="202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7221" t="17885" r="31396" b="28959"/>
          <a:stretch>
            <a:fillRect/>
          </a:stretch>
        </p:blipFill>
        <p:spPr bwMode="auto">
          <a:xfrm rot="19787892">
            <a:off x="5353714" y="2784961"/>
            <a:ext cx="2232248" cy="184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bookcurve.files.wordpress.com/2009/11/innovo-books-1-5x2.jpg"/>
          <p:cNvPicPr/>
          <p:nvPr/>
        </p:nvPicPr>
        <p:blipFill>
          <a:blip r:embed="rId9" cstate="print">
            <a:clrChange>
              <a:clrFrom>
                <a:srgbClr val="FCF8F7"/>
              </a:clrFrom>
              <a:clrTo>
                <a:srgbClr val="FCF8F7">
                  <a:alpha val="0"/>
                </a:srgbClr>
              </a:clrTo>
            </a:clrChange>
          </a:blip>
          <a:srcRect t="15840" r="5303" b="6870"/>
          <a:stretch>
            <a:fillRect/>
          </a:stretch>
        </p:blipFill>
        <p:spPr bwMode="auto">
          <a:xfrm>
            <a:off x="2160240" y="1700808"/>
            <a:ext cx="226774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http://www.uiwp.illinois.edu/porfolio_2008/erin_ludwick/BOOK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8672" y="3717032"/>
            <a:ext cx="2549248" cy="1584176"/>
          </a:xfrm>
          <a:prstGeom prst="rect">
            <a:avLst/>
          </a:prstGeom>
          <a:noFill/>
        </p:spPr>
      </p:pic>
      <p:pic>
        <p:nvPicPr>
          <p:cNvPr id="24" name="Picture 6" descr="http://www.uiwp.illinois.edu/porfolio_2008/erin_ludwick/BOOK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8392" y="4149080"/>
            <a:ext cx="2549248" cy="1584176"/>
          </a:xfrm>
          <a:prstGeom prst="rect">
            <a:avLst/>
          </a:prstGeom>
          <a:noFill/>
        </p:spPr>
      </p:pic>
      <p:pic>
        <p:nvPicPr>
          <p:cNvPr id="25" name="Picture 6" descr="http://www.uiwp.illinois.edu/porfolio_2008/erin_ludwick/BOOK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4176" y="4077072"/>
            <a:ext cx="1782190" cy="1107504"/>
          </a:xfrm>
          <a:prstGeom prst="rect">
            <a:avLst/>
          </a:prstGeom>
          <a:noFill/>
        </p:spPr>
      </p:pic>
      <p:pic>
        <p:nvPicPr>
          <p:cNvPr id="19464" name="Picture 8" descr="http://firepic.org/images/11-2010/rules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2488" y="836712"/>
            <a:ext cx="2022050" cy="2016224"/>
          </a:xfrm>
          <a:prstGeom prst="rect">
            <a:avLst/>
          </a:prstGeom>
          <a:noFill/>
        </p:spPr>
      </p:pic>
      <p:sp>
        <p:nvSpPr>
          <p:cNvPr id="59" name="Прямоугольник 58"/>
          <p:cNvSpPr/>
          <p:nvPr/>
        </p:nvSpPr>
        <p:spPr>
          <a:xfrm>
            <a:off x="2699792" y="2204864"/>
            <a:ext cx="410445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МЫ-</a:t>
            </a:r>
            <a:endParaRPr lang="ru-RU" sz="15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1560" y="4457343"/>
            <a:ext cx="756084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ГРУППА</a:t>
            </a:r>
            <a:endParaRPr lang="ru-RU" sz="1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0"/>
            <a:ext cx="460851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УРА !</a:t>
            </a:r>
            <a:r>
              <a:rPr lang="ru-RU" sz="7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endParaRPr lang="ru-RU" sz="7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0"/>
            <a:ext cx="6058966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Чертеж с ошибками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l="76715" t="15017" r="14968" b="80602"/>
          <a:stretch>
            <a:fillRect/>
          </a:stretch>
        </p:blipFill>
        <p:spPr bwMode="auto">
          <a:xfrm>
            <a:off x="6228184" y="980728"/>
            <a:ext cx="86409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1196752"/>
            <a:ext cx="33403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Рядом с ошибкой</a:t>
            </a:r>
          </a:p>
          <a:p>
            <a:r>
              <a:rPr lang="ru-RU" sz="3200" b="1" dirty="0" smtClean="0"/>
              <a:t>напишите </a:t>
            </a:r>
          </a:p>
          <a:p>
            <a:r>
              <a:rPr lang="ru-RU" sz="3200" b="1" dirty="0" smtClean="0"/>
              <a:t>пункт раздела.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94" t="18993" r="14563" b="23422"/>
          <a:stretch>
            <a:fillRect/>
          </a:stretch>
        </p:blipFill>
        <p:spPr bwMode="auto">
          <a:xfrm>
            <a:off x="2051720" y="1196752"/>
            <a:ext cx="7092280" cy="542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 l="25733" t="20459" r="20014" b="25370"/>
          <a:stretch>
            <a:fillRect/>
          </a:stretch>
        </p:blipFill>
        <p:spPr bwMode="auto">
          <a:xfrm>
            <a:off x="4932040" y="1844824"/>
            <a:ext cx="406794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Сравнение двух чертежей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 l="63834" t="19821" r="26762" b="74175"/>
          <a:stretch>
            <a:fillRect/>
          </a:stretch>
        </p:blipFill>
        <p:spPr bwMode="auto">
          <a:xfrm>
            <a:off x="3203848" y="1340768"/>
            <a:ext cx="7200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63834" t="19821" r="26762" b="75376"/>
          <a:stretch>
            <a:fillRect/>
          </a:stretch>
        </p:blipFill>
        <p:spPr bwMode="auto">
          <a:xfrm>
            <a:off x="7668344" y="1268760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63834" t="19821" r="26762" b="75376"/>
          <a:stretch>
            <a:fillRect/>
          </a:stretch>
        </p:blipFill>
        <p:spPr bwMode="auto">
          <a:xfrm>
            <a:off x="3203848" y="1628800"/>
            <a:ext cx="7200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26080" t="20100" r="16335" b="23422"/>
          <a:stretch>
            <a:fillRect/>
          </a:stretch>
        </p:blipFill>
        <p:spPr bwMode="auto">
          <a:xfrm>
            <a:off x="0" y="1844824"/>
            <a:ext cx="46805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2" cstate="print"/>
          <a:srcRect l="65108" t="24196" r="23368" b="71382"/>
          <a:stretch>
            <a:fillRect/>
          </a:stretch>
        </p:blipFill>
        <p:spPr bwMode="auto">
          <a:xfrm>
            <a:off x="7524328" y="1772816"/>
            <a:ext cx="86409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449" t="15670" r="12791" b="21208"/>
          <a:stretch>
            <a:fillRect/>
          </a:stretch>
        </p:blipFill>
        <p:spPr bwMode="auto">
          <a:xfrm>
            <a:off x="971600" y="908720"/>
            <a:ext cx="706057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328510" cy="9233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ертеж - задание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Проверка:  У КОГО 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08720"/>
            <a:ext cx="946854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1. Линии размеров такие же толстые как линии контура (стр.2 таб.1)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2. Рядом с цифрой стоит единица измерения мм (стр.5 п.2)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3. Ближний к контуру размер подходит ближе 10 мм (стр.6 п.2)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4. Между соседними параллельными размерами меньше 7 мм</a:t>
            </a:r>
          </a:p>
          <a:p>
            <a:r>
              <a:rPr lang="ru-RU" sz="2400" b="1" dirty="0" smtClean="0"/>
              <a:t>    (стр.6п.2)</a:t>
            </a:r>
          </a:p>
          <a:p>
            <a:r>
              <a:rPr lang="ru-RU" sz="2400" b="1" dirty="0" smtClean="0"/>
              <a:t>5. Выносные линии не выходят за концы стрелок на 1-3мм(стр.6 п.7)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6. Размерные числа поставлены под стрелкой  (стр.6 п.13)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7. Размерные числа поставлены далеко от середины стрелки </a:t>
            </a:r>
          </a:p>
          <a:p>
            <a:r>
              <a:rPr lang="ru-RU" sz="2400" b="1" dirty="0" smtClean="0"/>
              <a:t>   (стр.6 п.13)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8. Вертикальные размеры НЕ ЧИТАЮТСЯ слева (стр.7 п.15)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251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Рогожкина Лариса Владимировна</dc:creator>
  <cp:lastModifiedBy>Рогожкина Лариса Владимировна</cp:lastModifiedBy>
  <cp:revision>131</cp:revision>
  <dcterms:created xsi:type="dcterms:W3CDTF">2012-11-19T12:31:22Z</dcterms:created>
  <dcterms:modified xsi:type="dcterms:W3CDTF">2013-02-13T09:50:55Z</dcterms:modified>
</cp:coreProperties>
</file>