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59" r:id="rId5"/>
    <p:sldId id="260" r:id="rId6"/>
    <p:sldId id="261" r:id="rId7"/>
    <p:sldId id="257" r:id="rId8"/>
    <p:sldId id="263" r:id="rId9"/>
    <p:sldId id="267" r:id="rId10"/>
    <p:sldId id="268"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40000" contrast="-40000"/>
          </a:blip>
          <a:srcRect/>
          <a:stretch>
            <a:fillRect/>
          </a:stretch>
        </p:blipFill>
        <p:spPr bwMode="auto">
          <a:xfrm>
            <a:off x="-190500" y="-857250"/>
            <a:ext cx="9525000" cy="8572500"/>
          </a:xfrm>
          <a:prstGeom prst="rect">
            <a:avLst/>
          </a:prstGeom>
          <a:noFill/>
        </p:spPr>
      </p:pic>
      <p:sp>
        <p:nvSpPr>
          <p:cNvPr id="2" name="Заголовок 1"/>
          <p:cNvSpPr>
            <a:spLocks noGrp="1"/>
          </p:cNvSpPr>
          <p:nvPr>
            <p:ph type="ctrTitle"/>
          </p:nvPr>
        </p:nvSpPr>
        <p:spPr/>
        <p:txBody>
          <a:bodyPr>
            <a:noAutofit/>
          </a:bodyPr>
          <a:lstStyle/>
          <a:p>
            <a:r>
              <a:rPr lang="ru-RU" sz="8000" b="1" dirty="0" smtClean="0">
                <a:solidFill>
                  <a:schemeClr val="tx2">
                    <a:lumMod val="75000"/>
                  </a:schemeClr>
                </a:solidFill>
                <a:latin typeface="Monotype Corsiva" pitchFamily="66" charset="0"/>
              </a:rPr>
              <a:t>МУЗЫКА МОЕГО НАРОДА</a:t>
            </a:r>
            <a:endParaRPr lang="ru-RU" sz="8000" b="1" dirty="0">
              <a:solidFill>
                <a:schemeClr val="tx2">
                  <a:lumMod val="75000"/>
                </a:schemeClr>
              </a:solidFill>
              <a:latin typeface="Monotype Corsiva" pitchFamily="66" charset="0"/>
            </a:endParaRPr>
          </a:p>
        </p:txBody>
      </p:sp>
      <p:sp>
        <p:nvSpPr>
          <p:cNvPr id="3" name="Подзаголовок 2"/>
          <p:cNvSpPr>
            <a:spLocks noGrp="1"/>
          </p:cNvSpPr>
          <p:nvPr>
            <p:ph type="subTitle" idx="1"/>
          </p:nvPr>
        </p:nvSpPr>
        <p:spPr>
          <a:xfrm flipV="1">
            <a:off x="1371600" y="6857999"/>
            <a:ext cx="6400800" cy="45719"/>
          </a:xfrm>
        </p:spPr>
        <p:txBody>
          <a:bodyPr>
            <a:normAutofit fontScale="25000" lnSpcReduction="20000"/>
          </a:bodyPr>
          <a:lstStyle/>
          <a:p>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70000" contrast="-70000"/>
          </a:blip>
          <a:srcRect/>
          <a:stretch>
            <a:fillRect/>
          </a:stretch>
        </p:blipFill>
        <p:spPr bwMode="auto">
          <a:xfrm>
            <a:off x="0" y="-1714500"/>
            <a:ext cx="9144000" cy="8572500"/>
          </a:xfrm>
          <a:prstGeom prst="rect">
            <a:avLst/>
          </a:prstGeom>
          <a:noFill/>
        </p:spPr>
      </p:pic>
      <p:sp>
        <p:nvSpPr>
          <p:cNvPr id="2" name="Заголовок 1"/>
          <p:cNvSpPr>
            <a:spLocks noGrp="1"/>
          </p:cNvSpPr>
          <p:nvPr>
            <p:ph type="ctrTitle"/>
          </p:nvPr>
        </p:nvSpPr>
        <p:spPr>
          <a:xfrm>
            <a:off x="0" y="1052736"/>
            <a:ext cx="9144000" cy="5472608"/>
          </a:xfrm>
        </p:spPr>
        <p:txBody>
          <a:bodyPr numCol="2">
            <a:noAutofit/>
          </a:bodyPr>
          <a:lstStyle/>
          <a:p>
            <a:r>
              <a:rPr lang="ru-RU" sz="2400" b="1" dirty="0" smtClean="0"/>
              <a:t/>
            </a:r>
            <a:br>
              <a:rPr lang="ru-RU" sz="2400" b="1" dirty="0" smtClean="0"/>
            </a:br>
            <a:r>
              <a:rPr lang="ru-RU" sz="2300" b="1" dirty="0" smtClean="0">
                <a:latin typeface="Cambria" pitchFamily="18" charset="0"/>
              </a:rPr>
              <a:t>1. Во </a:t>
            </a:r>
            <a:r>
              <a:rPr lang="ru-RU" sz="2300" b="1" dirty="0" err="1" smtClean="0">
                <a:latin typeface="Cambria" pitchFamily="18" charset="0"/>
              </a:rPr>
              <a:t>ку</a:t>
            </a:r>
            <a:r>
              <a:rPr lang="ru-RU" sz="2300" b="1" dirty="0" smtClean="0">
                <a:latin typeface="Cambria" pitchFamily="18" charset="0"/>
              </a:rPr>
              <a:t>... во кузнице,</a:t>
            </a:r>
            <a:br>
              <a:rPr lang="ru-RU" sz="2300" b="1" dirty="0" smtClean="0">
                <a:latin typeface="Cambria" pitchFamily="18" charset="0"/>
              </a:rPr>
            </a:br>
            <a:r>
              <a:rPr lang="ru-RU" sz="2300" b="1" dirty="0" smtClean="0">
                <a:latin typeface="Cambria" pitchFamily="18" charset="0"/>
              </a:rPr>
              <a:t>Во </a:t>
            </a:r>
            <a:r>
              <a:rPr lang="ru-RU" sz="2300" b="1" dirty="0" err="1" smtClean="0">
                <a:latin typeface="Cambria" pitchFamily="18" charset="0"/>
              </a:rPr>
              <a:t>ку</a:t>
            </a:r>
            <a:r>
              <a:rPr lang="ru-RU" sz="2300" b="1" dirty="0" smtClean="0">
                <a:latin typeface="Cambria" pitchFamily="18" charset="0"/>
              </a:rPr>
              <a:t>... во кузнице,</a:t>
            </a:r>
            <a:br>
              <a:rPr lang="ru-RU" sz="2300" b="1" dirty="0" smtClean="0">
                <a:latin typeface="Cambria" pitchFamily="18" charset="0"/>
              </a:rPr>
            </a:br>
            <a:r>
              <a:rPr lang="ru-RU" sz="2300" b="1" dirty="0" smtClean="0">
                <a:latin typeface="Cambria" pitchFamily="18" charset="0"/>
              </a:rPr>
              <a:t>Во кузнице молодые кузнецы,</a:t>
            </a:r>
            <a:br>
              <a:rPr lang="ru-RU" sz="2300" b="1" dirty="0" smtClean="0">
                <a:latin typeface="Cambria" pitchFamily="18" charset="0"/>
              </a:rPr>
            </a:br>
            <a:r>
              <a:rPr lang="ru-RU" sz="2300" b="1" dirty="0" smtClean="0">
                <a:latin typeface="Cambria" pitchFamily="18" charset="0"/>
              </a:rPr>
              <a:t>Во кузнице молодые кузнецы.</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2. </a:t>
            </a:r>
            <a:r>
              <a:rPr lang="ru-RU" sz="2300" b="1" dirty="0" smtClean="0">
                <a:latin typeface="Cambria" pitchFamily="18" charset="0"/>
              </a:rPr>
              <a:t>"Пойдём, пойдём, Дуня,</a:t>
            </a:r>
            <a:br>
              <a:rPr lang="ru-RU" sz="2300" b="1" dirty="0" smtClean="0">
                <a:latin typeface="Cambria" pitchFamily="18" charset="0"/>
              </a:rPr>
            </a:br>
            <a:r>
              <a:rPr lang="ru-RU" sz="2300" b="1" dirty="0" smtClean="0">
                <a:latin typeface="Cambria" pitchFamily="18" charset="0"/>
              </a:rPr>
              <a:t>Пойдём, пойдём, Дуня,</a:t>
            </a:r>
            <a:br>
              <a:rPr lang="ru-RU" sz="2300" b="1" dirty="0" smtClean="0">
                <a:latin typeface="Cambria" pitchFamily="18" charset="0"/>
              </a:rPr>
            </a:br>
            <a:r>
              <a:rPr lang="ru-RU" sz="2300" b="1" dirty="0" smtClean="0">
                <a:latin typeface="Cambria" pitchFamily="18" charset="0"/>
              </a:rPr>
              <a:t>Пойдём, Дуня, во лесок, во лесок,</a:t>
            </a:r>
            <a:br>
              <a:rPr lang="ru-RU" sz="2300" b="1" dirty="0" smtClean="0">
                <a:latin typeface="Cambria" pitchFamily="18" charset="0"/>
              </a:rPr>
            </a:br>
            <a:r>
              <a:rPr lang="ru-RU" sz="2300" b="1" dirty="0" smtClean="0">
                <a:latin typeface="Cambria" pitchFamily="18" charset="0"/>
              </a:rPr>
              <a:t>Пойдём, Дуня, во лесок, во лесок.</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3. </a:t>
            </a:r>
            <a:r>
              <a:rPr lang="ru-RU" sz="2300" b="1" dirty="0" smtClean="0">
                <a:latin typeface="Cambria" pitchFamily="18" charset="0"/>
              </a:rPr>
              <a:t>Сорвём, сорвём Дуне,</a:t>
            </a:r>
            <a:br>
              <a:rPr lang="ru-RU" sz="2300" b="1" dirty="0" smtClean="0">
                <a:latin typeface="Cambria" pitchFamily="18" charset="0"/>
              </a:rPr>
            </a:br>
            <a:r>
              <a:rPr lang="ru-RU" sz="2300" b="1" dirty="0" smtClean="0">
                <a:latin typeface="Cambria" pitchFamily="18" charset="0"/>
              </a:rPr>
              <a:t>Сорвём, сорвём Дуне,</a:t>
            </a:r>
            <a:br>
              <a:rPr lang="ru-RU" sz="2300" b="1" dirty="0" smtClean="0">
                <a:latin typeface="Cambria" pitchFamily="18" charset="0"/>
              </a:rPr>
            </a:br>
            <a:r>
              <a:rPr lang="ru-RU" sz="2300" b="1" dirty="0" smtClean="0">
                <a:latin typeface="Cambria" pitchFamily="18" charset="0"/>
              </a:rPr>
              <a:t>Сорвём Дуне лопушок, лопушок,</a:t>
            </a:r>
            <a:br>
              <a:rPr lang="ru-RU" sz="2300" b="1" dirty="0" smtClean="0">
                <a:latin typeface="Cambria" pitchFamily="18" charset="0"/>
              </a:rPr>
            </a:br>
            <a:r>
              <a:rPr lang="ru-RU" sz="2300" b="1" dirty="0" smtClean="0">
                <a:latin typeface="Cambria" pitchFamily="18" charset="0"/>
              </a:rPr>
              <a:t>Сорвём Дуне лопушок, лопушок.</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4. </a:t>
            </a:r>
            <a:r>
              <a:rPr lang="ru-RU" sz="2300" b="1" dirty="0" smtClean="0">
                <a:latin typeface="Cambria" pitchFamily="18" charset="0"/>
              </a:rPr>
              <a:t>Сошьём, сошьём Дуне,</a:t>
            </a:r>
            <a:br>
              <a:rPr lang="ru-RU" sz="2300" b="1" dirty="0" smtClean="0">
                <a:latin typeface="Cambria" pitchFamily="18" charset="0"/>
              </a:rPr>
            </a:br>
            <a:r>
              <a:rPr lang="ru-RU" sz="2300" b="1" dirty="0" smtClean="0">
                <a:latin typeface="Cambria" pitchFamily="18" charset="0"/>
              </a:rPr>
              <a:t>Сошьём, сошьём Дуне,</a:t>
            </a:r>
            <a:br>
              <a:rPr lang="ru-RU" sz="2300" b="1" dirty="0" smtClean="0">
                <a:latin typeface="Cambria" pitchFamily="18" charset="0"/>
              </a:rPr>
            </a:br>
            <a:r>
              <a:rPr lang="ru-RU" sz="2300" b="1" dirty="0" smtClean="0">
                <a:latin typeface="Cambria" pitchFamily="18" charset="0"/>
              </a:rPr>
              <a:t>Сошьём Дуне сарафан, сарафан,</a:t>
            </a:r>
            <a:br>
              <a:rPr lang="ru-RU" sz="2300" b="1" dirty="0" smtClean="0">
                <a:latin typeface="Cambria" pitchFamily="18" charset="0"/>
              </a:rPr>
            </a:br>
            <a:r>
              <a:rPr lang="ru-RU" sz="2300" b="1" dirty="0" smtClean="0">
                <a:latin typeface="Cambria" pitchFamily="18" charset="0"/>
              </a:rPr>
              <a:t>Сошьём Дуне сарафан, сарафан.</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5. </a:t>
            </a:r>
            <a:r>
              <a:rPr lang="ru-RU" sz="2300" b="1" dirty="0" smtClean="0">
                <a:latin typeface="Cambria" pitchFamily="18" charset="0"/>
              </a:rPr>
              <a:t>Носи, носи, Дуня,</a:t>
            </a:r>
            <a:br>
              <a:rPr lang="ru-RU" sz="2300" b="1" dirty="0" smtClean="0">
                <a:latin typeface="Cambria" pitchFamily="18" charset="0"/>
              </a:rPr>
            </a:br>
            <a:r>
              <a:rPr lang="ru-RU" sz="2300" b="1" dirty="0" smtClean="0">
                <a:latin typeface="Cambria" pitchFamily="18" charset="0"/>
              </a:rPr>
              <a:t>Носи, носи, Дуня,</a:t>
            </a:r>
            <a:br>
              <a:rPr lang="ru-RU" sz="2300" b="1" dirty="0" smtClean="0">
                <a:latin typeface="Cambria" pitchFamily="18" charset="0"/>
              </a:rPr>
            </a:br>
            <a:r>
              <a:rPr lang="ru-RU" sz="2300" b="1" dirty="0" smtClean="0">
                <a:latin typeface="Cambria" pitchFamily="18" charset="0"/>
              </a:rPr>
              <a:t>Носи, Дуня, не марай, не марай,</a:t>
            </a:r>
            <a:br>
              <a:rPr lang="ru-RU" sz="2300" b="1" dirty="0" smtClean="0">
                <a:latin typeface="Cambria" pitchFamily="18" charset="0"/>
              </a:rPr>
            </a:br>
            <a:r>
              <a:rPr lang="ru-RU" sz="2300" b="1" dirty="0" smtClean="0">
                <a:latin typeface="Cambria" pitchFamily="18" charset="0"/>
              </a:rPr>
              <a:t>Носи, Дуня, не марай, не марай.</a:t>
            </a:r>
            <a:r>
              <a:rPr lang="ru-RU" sz="2300" dirty="0" smtClean="0">
                <a:latin typeface="Cambria" pitchFamily="18" charset="0"/>
              </a:rPr>
              <a:t/>
            </a:r>
            <a:br>
              <a:rPr lang="ru-RU" sz="2300" dirty="0" smtClean="0">
                <a:latin typeface="Cambria" pitchFamily="18" charset="0"/>
              </a:rPr>
            </a:br>
            <a:r>
              <a:rPr lang="ru-RU" sz="1800" dirty="0" smtClean="0"/>
              <a:t/>
            </a:r>
            <a:br>
              <a:rPr lang="ru-RU" sz="1800" dirty="0" smtClean="0"/>
            </a:br>
            <a:r>
              <a:rPr lang="ru-RU" sz="1800" dirty="0" smtClean="0"/>
              <a:t/>
            </a:r>
            <a:br>
              <a:rPr lang="ru-RU" sz="1800" dirty="0" smtClean="0"/>
            </a:br>
            <a:endParaRPr lang="ru-RU" sz="1800" b="1" dirty="0">
              <a:solidFill>
                <a:schemeClr val="tx2">
                  <a:lumMod val="75000"/>
                </a:schemeClr>
              </a:solidFill>
              <a:latin typeface="Monotype Corsiva" pitchFamily="66" charset="0"/>
            </a:endParaRPr>
          </a:p>
        </p:txBody>
      </p:sp>
      <p:sp>
        <p:nvSpPr>
          <p:cNvPr id="3" name="Подзаголовок 2"/>
          <p:cNvSpPr>
            <a:spLocks noGrp="1"/>
          </p:cNvSpPr>
          <p:nvPr>
            <p:ph type="subTitle" idx="1"/>
          </p:nvPr>
        </p:nvSpPr>
        <p:spPr>
          <a:xfrm>
            <a:off x="1371600" y="6858000"/>
            <a:ext cx="6400800" cy="243408"/>
          </a:xfrm>
        </p:spPr>
        <p:txBody>
          <a:bodyPr>
            <a:normAutofit fontScale="32500" lnSpcReduction="20000"/>
          </a:bodyPr>
          <a:lstStyle/>
          <a:p>
            <a:endParaRPr lang="ru-RU"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40000" contrast="-40000"/>
          </a:blip>
          <a:srcRect/>
          <a:stretch>
            <a:fillRect/>
          </a:stretch>
        </p:blipFill>
        <p:spPr bwMode="auto">
          <a:xfrm>
            <a:off x="-190500" y="-857250"/>
            <a:ext cx="9525000" cy="8572500"/>
          </a:xfrm>
          <a:prstGeom prst="rect">
            <a:avLst/>
          </a:prstGeom>
          <a:noFill/>
        </p:spPr>
      </p:pic>
      <p:sp>
        <p:nvSpPr>
          <p:cNvPr id="2" name="Заголовок 1"/>
          <p:cNvSpPr>
            <a:spLocks noGrp="1"/>
          </p:cNvSpPr>
          <p:nvPr>
            <p:ph type="ctrTitle"/>
          </p:nvPr>
        </p:nvSpPr>
        <p:spPr>
          <a:xfrm>
            <a:off x="685800" y="1628801"/>
            <a:ext cx="7772400" cy="1971650"/>
          </a:xfrm>
        </p:spPr>
        <p:txBody>
          <a:bodyPr>
            <a:noAutofit/>
          </a:bodyPr>
          <a:lstStyle/>
          <a:p>
            <a:r>
              <a:rPr lang="ru-RU" sz="8000" b="1" dirty="0" smtClean="0">
                <a:solidFill>
                  <a:schemeClr val="tx2">
                    <a:lumMod val="75000"/>
                  </a:schemeClr>
                </a:solidFill>
                <a:latin typeface="Monotype Corsiva" pitchFamily="66" charset="0"/>
              </a:rPr>
              <a:t>Благодарю за отличную работу!</a:t>
            </a:r>
            <a:endParaRPr lang="ru-RU" sz="8000" b="1" dirty="0">
              <a:solidFill>
                <a:schemeClr val="tx2">
                  <a:lumMod val="75000"/>
                </a:schemeClr>
              </a:solidFill>
              <a:latin typeface="Monotype Corsiva" pitchFamily="66" charset="0"/>
            </a:endParaRPr>
          </a:p>
        </p:txBody>
      </p:sp>
      <p:sp>
        <p:nvSpPr>
          <p:cNvPr id="3" name="Подзаголовок 2"/>
          <p:cNvSpPr>
            <a:spLocks noGrp="1"/>
          </p:cNvSpPr>
          <p:nvPr>
            <p:ph type="subTitle" idx="1"/>
          </p:nvPr>
        </p:nvSpPr>
        <p:spPr>
          <a:xfrm flipV="1">
            <a:off x="1371600" y="6857999"/>
            <a:ext cx="6400800" cy="45719"/>
          </a:xfrm>
        </p:spPr>
        <p:txBody>
          <a:bodyPr>
            <a:normAutofit fontScale="25000" lnSpcReduction="20000"/>
          </a:bodyPr>
          <a:lstStyle/>
          <a:p>
            <a:endParaRPr lang="ru-RU" dirty="0"/>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70000" contrast="-70000"/>
          </a:blip>
          <a:srcRect/>
          <a:stretch>
            <a:fillRect/>
          </a:stretch>
        </p:blipFill>
        <p:spPr bwMode="auto">
          <a:xfrm>
            <a:off x="0" y="-1714500"/>
            <a:ext cx="9144000" cy="8572500"/>
          </a:xfrm>
          <a:prstGeom prst="rect">
            <a:avLst/>
          </a:prstGeom>
          <a:noFill/>
        </p:spPr>
      </p:pic>
      <p:sp>
        <p:nvSpPr>
          <p:cNvPr id="2" name="Заголовок 1"/>
          <p:cNvSpPr>
            <a:spLocks noGrp="1"/>
          </p:cNvSpPr>
          <p:nvPr>
            <p:ph type="ctrTitle"/>
          </p:nvPr>
        </p:nvSpPr>
        <p:spPr>
          <a:xfrm>
            <a:off x="0" y="1052736"/>
            <a:ext cx="9144000" cy="5472608"/>
          </a:xfrm>
        </p:spPr>
        <p:txBody>
          <a:bodyPr numCol="2">
            <a:noAutofit/>
          </a:bodyPr>
          <a:lstStyle/>
          <a:p>
            <a:r>
              <a:rPr lang="ru-RU" sz="2400" b="1" dirty="0" smtClean="0"/>
              <a:t/>
            </a:r>
            <a:br>
              <a:rPr lang="ru-RU" sz="2400" b="1" dirty="0" smtClean="0"/>
            </a:br>
            <a:r>
              <a:rPr lang="ru-RU" sz="2300" b="1" dirty="0" smtClean="0">
                <a:latin typeface="Cambria" pitchFamily="18" charset="0"/>
              </a:rPr>
              <a:t>1. Во </a:t>
            </a:r>
            <a:r>
              <a:rPr lang="ru-RU" sz="2300" b="1" dirty="0" err="1" smtClean="0">
                <a:latin typeface="Cambria" pitchFamily="18" charset="0"/>
              </a:rPr>
              <a:t>ку</a:t>
            </a:r>
            <a:r>
              <a:rPr lang="ru-RU" sz="2300" b="1" dirty="0" smtClean="0">
                <a:latin typeface="Cambria" pitchFamily="18" charset="0"/>
              </a:rPr>
              <a:t>... во кузнице,</a:t>
            </a:r>
            <a:br>
              <a:rPr lang="ru-RU" sz="2300" b="1" dirty="0" smtClean="0">
                <a:latin typeface="Cambria" pitchFamily="18" charset="0"/>
              </a:rPr>
            </a:br>
            <a:r>
              <a:rPr lang="ru-RU" sz="2300" b="1" dirty="0" smtClean="0">
                <a:latin typeface="Cambria" pitchFamily="18" charset="0"/>
              </a:rPr>
              <a:t>Во </a:t>
            </a:r>
            <a:r>
              <a:rPr lang="ru-RU" sz="2300" b="1" dirty="0" err="1" smtClean="0">
                <a:latin typeface="Cambria" pitchFamily="18" charset="0"/>
              </a:rPr>
              <a:t>ку</a:t>
            </a:r>
            <a:r>
              <a:rPr lang="ru-RU" sz="2300" b="1" dirty="0" smtClean="0">
                <a:latin typeface="Cambria" pitchFamily="18" charset="0"/>
              </a:rPr>
              <a:t>... во кузнице,</a:t>
            </a:r>
            <a:br>
              <a:rPr lang="ru-RU" sz="2300" b="1" dirty="0" smtClean="0">
                <a:latin typeface="Cambria" pitchFamily="18" charset="0"/>
              </a:rPr>
            </a:br>
            <a:r>
              <a:rPr lang="ru-RU" sz="2300" b="1" dirty="0" smtClean="0">
                <a:latin typeface="Cambria" pitchFamily="18" charset="0"/>
              </a:rPr>
              <a:t>Во кузнице молодые кузнецы,</a:t>
            </a:r>
            <a:br>
              <a:rPr lang="ru-RU" sz="2300" b="1" dirty="0" smtClean="0">
                <a:latin typeface="Cambria" pitchFamily="18" charset="0"/>
              </a:rPr>
            </a:br>
            <a:r>
              <a:rPr lang="ru-RU" sz="2300" b="1" dirty="0" smtClean="0">
                <a:latin typeface="Cambria" pitchFamily="18" charset="0"/>
              </a:rPr>
              <a:t>Во кузнице молодые кузнецы.</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2. </a:t>
            </a:r>
            <a:r>
              <a:rPr lang="ru-RU" sz="2300" b="1" dirty="0" smtClean="0">
                <a:latin typeface="Cambria" pitchFamily="18" charset="0"/>
              </a:rPr>
              <a:t>"Пойдём, пойдём, Дуня,</a:t>
            </a:r>
            <a:br>
              <a:rPr lang="ru-RU" sz="2300" b="1" dirty="0" smtClean="0">
                <a:latin typeface="Cambria" pitchFamily="18" charset="0"/>
              </a:rPr>
            </a:br>
            <a:r>
              <a:rPr lang="ru-RU" sz="2300" b="1" dirty="0" smtClean="0">
                <a:latin typeface="Cambria" pitchFamily="18" charset="0"/>
              </a:rPr>
              <a:t>Пойдём, пойдём, Дуня,</a:t>
            </a:r>
            <a:br>
              <a:rPr lang="ru-RU" sz="2300" b="1" dirty="0" smtClean="0">
                <a:latin typeface="Cambria" pitchFamily="18" charset="0"/>
              </a:rPr>
            </a:br>
            <a:r>
              <a:rPr lang="ru-RU" sz="2300" b="1" dirty="0" smtClean="0">
                <a:latin typeface="Cambria" pitchFamily="18" charset="0"/>
              </a:rPr>
              <a:t>Пойдём, Дуня, во лесок, во лесок,</a:t>
            </a:r>
            <a:br>
              <a:rPr lang="ru-RU" sz="2300" b="1" dirty="0" smtClean="0">
                <a:latin typeface="Cambria" pitchFamily="18" charset="0"/>
              </a:rPr>
            </a:br>
            <a:r>
              <a:rPr lang="ru-RU" sz="2300" b="1" dirty="0" smtClean="0">
                <a:latin typeface="Cambria" pitchFamily="18" charset="0"/>
              </a:rPr>
              <a:t>Пойдём, Дуня, во лесок, во лесок.</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3. </a:t>
            </a:r>
            <a:r>
              <a:rPr lang="ru-RU" sz="2300" b="1" dirty="0" smtClean="0">
                <a:latin typeface="Cambria" pitchFamily="18" charset="0"/>
              </a:rPr>
              <a:t>Сорвём, сорвём Дуне,</a:t>
            </a:r>
            <a:br>
              <a:rPr lang="ru-RU" sz="2300" b="1" dirty="0" smtClean="0">
                <a:latin typeface="Cambria" pitchFamily="18" charset="0"/>
              </a:rPr>
            </a:br>
            <a:r>
              <a:rPr lang="ru-RU" sz="2300" b="1" dirty="0" smtClean="0">
                <a:latin typeface="Cambria" pitchFamily="18" charset="0"/>
              </a:rPr>
              <a:t>Сорвём, сорвём Дуне,</a:t>
            </a:r>
            <a:br>
              <a:rPr lang="ru-RU" sz="2300" b="1" dirty="0" smtClean="0">
                <a:latin typeface="Cambria" pitchFamily="18" charset="0"/>
              </a:rPr>
            </a:br>
            <a:r>
              <a:rPr lang="ru-RU" sz="2300" b="1" dirty="0" smtClean="0">
                <a:latin typeface="Cambria" pitchFamily="18" charset="0"/>
              </a:rPr>
              <a:t>Сорвём Дуне лопушок, лопушок,</a:t>
            </a:r>
            <a:br>
              <a:rPr lang="ru-RU" sz="2300" b="1" dirty="0" smtClean="0">
                <a:latin typeface="Cambria" pitchFamily="18" charset="0"/>
              </a:rPr>
            </a:br>
            <a:r>
              <a:rPr lang="ru-RU" sz="2300" b="1" dirty="0" smtClean="0">
                <a:latin typeface="Cambria" pitchFamily="18" charset="0"/>
              </a:rPr>
              <a:t>Сорвём Дуне лопушок, лопушок.</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4. </a:t>
            </a:r>
            <a:r>
              <a:rPr lang="ru-RU" sz="2300" b="1" dirty="0" smtClean="0">
                <a:latin typeface="Cambria" pitchFamily="18" charset="0"/>
              </a:rPr>
              <a:t>Сошьём, сошьём Дуне,</a:t>
            </a:r>
            <a:br>
              <a:rPr lang="ru-RU" sz="2300" b="1" dirty="0" smtClean="0">
                <a:latin typeface="Cambria" pitchFamily="18" charset="0"/>
              </a:rPr>
            </a:br>
            <a:r>
              <a:rPr lang="ru-RU" sz="2300" b="1" dirty="0" smtClean="0">
                <a:latin typeface="Cambria" pitchFamily="18" charset="0"/>
              </a:rPr>
              <a:t>Сошьём, сошьём Дуне,</a:t>
            </a:r>
            <a:br>
              <a:rPr lang="ru-RU" sz="2300" b="1" dirty="0" smtClean="0">
                <a:latin typeface="Cambria" pitchFamily="18" charset="0"/>
              </a:rPr>
            </a:br>
            <a:r>
              <a:rPr lang="ru-RU" sz="2300" b="1" dirty="0" smtClean="0">
                <a:latin typeface="Cambria" pitchFamily="18" charset="0"/>
              </a:rPr>
              <a:t>Сошьём Дуне сарафан, сарафан,</a:t>
            </a:r>
            <a:br>
              <a:rPr lang="ru-RU" sz="2300" b="1" dirty="0" smtClean="0">
                <a:latin typeface="Cambria" pitchFamily="18" charset="0"/>
              </a:rPr>
            </a:br>
            <a:r>
              <a:rPr lang="ru-RU" sz="2300" b="1" dirty="0" smtClean="0">
                <a:latin typeface="Cambria" pitchFamily="18" charset="0"/>
              </a:rPr>
              <a:t>Сошьём Дуне сарафан, сарафан.</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5. </a:t>
            </a:r>
            <a:r>
              <a:rPr lang="ru-RU" sz="2300" b="1" dirty="0" smtClean="0">
                <a:latin typeface="Cambria" pitchFamily="18" charset="0"/>
              </a:rPr>
              <a:t>Носи, носи, Дуня,</a:t>
            </a:r>
            <a:br>
              <a:rPr lang="ru-RU" sz="2300" b="1" dirty="0" smtClean="0">
                <a:latin typeface="Cambria" pitchFamily="18" charset="0"/>
              </a:rPr>
            </a:br>
            <a:r>
              <a:rPr lang="ru-RU" sz="2300" b="1" dirty="0" smtClean="0">
                <a:latin typeface="Cambria" pitchFamily="18" charset="0"/>
              </a:rPr>
              <a:t>Носи, носи, Дуня,</a:t>
            </a:r>
            <a:br>
              <a:rPr lang="ru-RU" sz="2300" b="1" dirty="0" smtClean="0">
                <a:latin typeface="Cambria" pitchFamily="18" charset="0"/>
              </a:rPr>
            </a:br>
            <a:r>
              <a:rPr lang="ru-RU" sz="2300" b="1" dirty="0" smtClean="0">
                <a:latin typeface="Cambria" pitchFamily="18" charset="0"/>
              </a:rPr>
              <a:t>Носи, Дуня, не марай, не марай,</a:t>
            </a:r>
            <a:br>
              <a:rPr lang="ru-RU" sz="2300" b="1" dirty="0" smtClean="0">
                <a:latin typeface="Cambria" pitchFamily="18" charset="0"/>
              </a:rPr>
            </a:br>
            <a:r>
              <a:rPr lang="ru-RU" sz="2300" b="1" dirty="0" smtClean="0">
                <a:latin typeface="Cambria" pitchFamily="18" charset="0"/>
              </a:rPr>
              <a:t>Носи, Дуня, не марай, не марай.</a:t>
            </a:r>
            <a:r>
              <a:rPr lang="ru-RU" sz="2300" dirty="0" smtClean="0">
                <a:latin typeface="Cambria" pitchFamily="18" charset="0"/>
              </a:rPr>
              <a:t/>
            </a:r>
            <a:br>
              <a:rPr lang="ru-RU" sz="2300" dirty="0" smtClean="0">
                <a:latin typeface="Cambria" pitchFamily="18" charset="0"/>
              </a:rPr>
            </a:br>
            <a:r>
              <a:rPr lang="ru-RU" sz="2300" dirty="0" smtClean="0"/>
              <a:t/>
            </a:r>
            <a:br>
              <a:rPr lang="ru-RU" sz="2300" dirty="0" smtClean="0"/>
            </a:br>
            <a:r>
              <a:rPr lang="ru-RU" sz="1800" dirty="0" smtClean="0"/>
              <a:t/>
            </a:r>
            <a:br>
              <a:rPr lang="ru-RU" sz="1800" dirty="0" smtClean="0"/>
            </a:br>
            <a:endParaRPr lang="ru-RU" sz="1800" b="1" dirty="0">
              <a:solidFill>
                <a:schemeClr val="tx2">
                  <a:lumMod val="75000"/>
                </a:schemeClr>
              </a:solidFill>
              <a:latin typeface="Monotype Corsiva" pitchFamily="66" charset="0"/>
            </a:endParaRPr>
          </a:p>
        </p:txBody>
      </p:sp>
      <p:sp>
        <p:nvSpPr>
          <p:cNvPr id="3" name="Подзаголовок 2"/>
          <p:cNvSpPr>
            <a:spLocks noGrp="1"/>
          </p:cNvSpPr>
          <p:nvPr>
            <p:ph type="subTitle" idx="1"/>
          </p:nvPr>
        </p:nvSpPr>
        <p:spPr>
          <a:xfrm>
            <a:off x="1371600" y="6858000"/>
            <a:ext cx="6400800" cy="243408"/>
          </a:xfrm>
        </p:spPr>
        <p:txBody>
          <a:bodyPr>
            <a:normAutofit fontScale="32500" lnSpcReduction="20000"/>
          </a:bodyPr>
          <a:lstStyle/>
          <a:p>
            <a:endParaRPr lang="ru-RU"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40000" contrast="-40000"/>
          </a:blip>
          <a:srcRect/>
          <a:stretch>
            <a:fillRect/>
          </a:stretch>
        </p:blipFill>
        <p:spPr bwMode="auto">
          <a:xfrm>
            <a:off x="-190500" y="-857250"/>
            <a:ext cx="9525000" cy="8572500"/>
          </a:xfrm>
          <a:prstGeom prst="rect">
            <a:avLst/>
          </a:prstGeom>
          <a:noFill/>
        </p:spPr>
      </p:pic>
      <p:sp>
        <p:nvSpPr>
          <p:cNvPr id="2" name="Заголовок 1"/>
          <p:cNvSpPr>
            <a:spLocks noGrp="1"/>
          </p:cNvSpPr>
          <p:nvPr>
            <p:ph type="ctrTitle"/>
          </p:nvPr>
        </p:nvSpPr>
        <p:spPr>
          <a:xfrm>
            <a:off x="685800" y="1052737"/>
            <a:ext cx="7772400" cy="1800199"/>
          </a:xfrm>
        </p:spPr>
        <p:txBody>
          <a:bodyPr>
            <a:noAutofit/>
          </a:bodyPr>
          <a:lstStyle/>
          <a:p>
            <a:r>
              <a:rPr lang="ru-RU" sz="8000" b="1" dirty="0" smtClean="0">
                <a:solidFill>
                  <a:schemeClr val="tx2">
                    <a:lumMod val="75000"/>
                  </a:schemeClr>
                </a:solidFill>
                <a:latin typeface="Monotype Corsiva" pitchFamily="66" charset="0"/>
              </a:rPr>
              <a:t>МУЗЫКА МОЕГО НАРОДА</a:t>
            </a:r>
            <a:endParaRPr lang="ru-RU" sz="8000" b="1" dirty="0">
              <a:solidFill>
                <a:schemeClr val="tx2">
                  <a:lumMod val="75000"/>
                </a:schemeClr>
              </a:solidFill>
              <a:latin typeface="Monotype Corsiva" pitchFamily="66" charset="0"/>
            </a:endParaRPr>
          </a:p>
        </p:txBody>
      </p:sp>
      <p:sp>
        <p:nvSpPr>
          <p:cNvPr id="3" name="Подзаголовок 2"/>
          <p:cNvSpPr>
            <a:spLocks noGrp="1"/>
          </p:cNvSpPr>
          <p:nvPr>
            <p:ph type="subTitle" idx="1"/>
          </p:nvPr>
        </p:nvSpPr>
        <p:spPr>
          <a:xfrm flipV="1">
            <a:off x="1371600" y="6857999"/>
            <a:ext cx="6400800" cy="45719"/>
          </a:xfrm>
        </p:spPr>
        <p:txBody>
          <a:bodyPr>
            <a:normAutofit fontScale="25000" lnSpcReduction="20000"/>
          </a:bodyPr>
          <a:lstStyle/>
          <a:p>
            <a:endParaRPr lang="ru-RU" dirty="0"/>
          </a:p>
        </p:txBody>
      </p:sp>
      <p:sp>
        <p:nvSpPr>
          <p:cNvPr id="5" name="TextBox 4"/>
          <p:cNvSpPr txBox="1"/>
          <p:nvPr/>
        </p:nvSpPr>
        <p:spPr>
          <a:xfrm>
            <a:off x="755576" y="3429000"/>
            <a:ext cx="792088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РУССКИЕ НАРОДНЫЕ ИНСТРУМЕНТЫ</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40000" contrast="-40000"/>
          </a:blip>
          <a:srcRect/>
          <a:stretch>
            <a:fillRect/>
          </a:stretch>
        </p:blipFill>
        <p:spPr bwMode="auto">
          <a:xfrm>
            <a:off x="-190500" y="-857250"/>
            <a:ext cx="9525000" cy="8572500"/>
          </a:xfrm>
          <a:prstGeom prst="rect">
            <a:avLst/>
          </a:prstGeom>
          <a:noFill/>
        </p:spPr>
      </p:pic>
      <p:sp>
        <p:nvSpPr>
          <p:cNvPr id="2" name="Заголовок 1"/>
          <p:cNvSpPr>
            <a:spLocks noGrp="1"/>
          </p:cNvSpPr>
          <p:nvPr>
            <p:ph type="ctrTitle"/>
          </p:nvPr>
        </p:nvSpPr>
        <p:spPr>
          <a:xfrm>
            <a:off x="685800" y="1"/>
            <a:ext cx="7772400" cy="1124743"/>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БУБЕН</a:t>
            </a:r>
            <a:endParaRPr lang="ru-RU" sz="6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3" name="Подзаголовок 2"/>
          <p:cNvSpPr>
            <a:spLocks noGrp="1"/>
          </p:cNvSpPr>
          <p:nvPr>
            <p:ph type="subTitle" idx="1"/>
          </p:nvPr>
        </p:nvSpPr>
        <p:spPr>
          <a:xfrm>
            <a:off x="1371600" y="5805263"/>
            <a:ext cx="6400800" cy="1052735"/>
          </a:xfrm>
        </p:spPr>
        <p:txBody>
          <a:bodyPr>
            <a:normAutofit/>
          </a:bodyPr>
          <a:lstStyle/>
          <a:p>
            <a:endParaRPr lang="ru-RU" dirty="0"/>
          </a:p>
        </p:txBody>
      </p:sp>
      <p:pic>
        <p:nvPicPr>
          <p:cNvPr id="2050" name="Picture 2" descr="C:\Users\Катерина\Desktop\Конкурсный урок\Картинки\buben2.jpg"/>
          <p:cNvPicPr>
            <a:picLocks noChangeAspect="1" noChangeArrowheads="1"/>
          </p:cNvPicPr>
          <p:nvPr/>
        </p:nvPicPr>
        <p:blipFill>
          <a:blip r:embed="rId3" cstate="print"/>
          <a:srcRect/>
          <a:stretch>
            <a:fillRect/>
          </a:stretch>
        </p:blipFill>
        <p:spPr bwMode="auto">
          <a:xfrm>
            <a:off x="3851920" y="1052736"/>
            <a:ext cx="2592288" cy="2592288"/>
          </a:xfrm>
          <a:prstGeom prst="rect">
            <a:avLst/>
          </a:prstGeom>
          <a:ln>
            <a:noFill/>
          </a:ln>
          <a:effectLst>
            <a:outerShdw blurRad="292100" dist="139700" dir="2700000" algn="tl" rotWithShape="0">
              <a:srgbClr val="333333">
                <a:alpha val="65000"/>
              </a:srgbClr>
            </a:outerShdw>
          </a:effectLst>
        </p:spPr>
      </p:pic>
      <p:pic>
        <p:nvPicPr>
          <p:cNvPr id="2052" name="Picture 4" descr="C:\Users\Катерина\Desktop\Конкурсный урок\Картинки\390px-SB_-_Altay_shaman_with_gong.jpg"/>
          <p:cNvPicPr>
            <a:picLocks noChangeAspect="1" noChangeArrowheads="1"/>
          </p:cNvPicPr>
          <p:nvPr/>
        </p:nvPicPr>
        <p:blipFill>
          <a:blip r:embed="rId4" cstate="print"/>
          <a:srcRect/>
          <a:stretch>
            <a:fillRect/>
          </a:stretch>
        </p:blipFill>
        <p:spPr bwMode="auto">
          <a:xfrm>
            <a:off x="6300192" y="2276872"/>
            <a:ext cx="2843808" cy="4367798"/>
          </a:xfrm>
          <a:prstGeom prst="rect">
            <a:avLst/>
          </a:prstGeom>
          <a:ln>
            <a:noFill/>
          </a:ln>
          <a:effectLst>
            <a:outerShdw blurRad="292100" dist="139700" dir="2700000" algn="tl" rotWithShape="0">
              <a:srgbClr val="333333">
                <a:alpha val="65000"/>
              </a:srgbClr>
            </a:outerShdw>
          </a:effectLst>
        </p:spPr>
      </p:pic>
      <p:pic>
        <p:nvPicPr>
          <p:cNvPr id="2053" name="Picture 5" descr="C:\Users\Катерина\Desktop\Конкурсный урок\Картинки\Crusaders_leaving.jpg"/>
          <p:cNvPicPr>
            <a:picLocks noChangeAspect="1" noChangeArrowheads="1"/>
          </p:cNvPicPr>
          <p:nvPr/>
        </p:nvPicPr>
        <p:blipFill>
          <a:blip r:embed="rId5" cstate="print"/>
          <a:srcRect/>
          <a:stretch>
            <a:fillRect/>
          </a:stretch>
        </p:blipFill>
        <p:spPr bwMode="auto">
          <a:xfrm>
            <a:off x="0" y="692696"/>
            <a:ext cx="3168352" cy="3358454"/>
          </a:xfrm>
          <a:prstGeom prst="rect">
            <a:avLst/>
          </a:prstGeom>
          <a:ln>
            <a:noFill/>
          </a:ln>
          <a:effectLst>
            <a:outerShdw blurRad="292100" dist="139700" dir="2700000" algn="tl" rotWithShape="0">
              <a:srgbClr val="333333">
                <a:alpha val="65000"/>
              </a:srgbClr>
            </a:outerShdw>
          </a:effectLst>
        </p:spPr>
      </p:pic>
      <p:pic>
        <p:nvPicPr>
          <p:cNvPr id="2051" name="Picture 3" descr="C:\Users\Катерина\Desktop\Конкурсный урок\Картинки\971380383.jpg"/>
          <p:cNvPicPr>
            <a:picLocks noChangeAspect="1" noChangeArrowheads="1"/>
          </p:cNvPicPr>
          <p:nvPr/>
        </p:nvPicPr>
        <p:blipFill>
          <a:blip r:embed="rId6" cstate="print"/>
          <a:srcRect/>
          <a:stretch>
            <a:fillRect/>
          </a:stretch>
        </p:blipFill>
        <p:spPr bwMode="auto">
          <a:xfrm>
            <a:off x="1043608" y="3501008"/>
            <a:ext cx="3760655"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40000" contrast="-40000"/>
          </a:blip>
          <a:srcRect/>
          <a:stretch>
            <a:fillRect/>
          </a:stretch>
        </p:blipFill>
        <p:spPr bwMode="auto">
          <a:xfrm>
            <a:off x="-190500" y="-857250"/>
            <a:ext cx="9525000" cy="8572500"/>
          </a:xfrm>
          <a:prstGeom prst="rect">
            <a:avLst/>
          </a:prstGeom>
          <a:noFill/>
        </p:spPr>
      </p:pic>
      <p:sp>
        <p:nvSpPr>
          <p:cNvPr id="2" name="Заголовок 1"/>
          <p:cNvSpPr>
            <a:spLocks noGrp="1"/>
          </p:cNvSpPr>
          <p:nvPr>
            <p:ph type="ctrTitle"/>
          </p:nvPr>
        </p:nvSpPr>
        <p:spPr>
          <a:xfrm>
            <a:off x="685800" y="0"/>
            <a:ext cx="7772400" cy="1340768"/>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ТРЕЩЕТКА</a:t>
            </a:r>
            <a:endParaRPr lang="ru-RU" sz="60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3" name="Подзаголовок 2"/>
          <p:cNvSpPr>
            <a:spLocks noGrp="1"/>
          </p:cNvSpPr>
          <p:nvPr>
            <p:ph type="subTitle" idx="1"/>
          </p:nvPr>
        </p:nvSpPr>
        <p:spPr>
          <a:xfrm flipV="1">
            <a:off x="1371600" y="6857999"/>
            <a:ext cx="6400800" cy="45719"/>
          </a:xfrm>
        </p:spPr>
        <p:txBody>
          <a:bodyPr>
            <a:normAutofit fontScale="25000" lnSpcReduction="20000"/>
          </a:bodyPr>
          <a:lstStyle/>
          <a:p>
            <a:endParaRPr lang="ru-RU" dirty="0"/>
          </a:p>
        </p:txBody>
      </p:sp>
      <p:pic>
        <p:nvPicPr>
          <p:cNvPr id="3074" name="Picture 2" descr="C:\Users\Катерина\Desktop\Конкурсный урок\Картинки\pskov.jpg"/>
          <p:cNvPicPr>
            <a:picLocks noChangeAspect="1" noChangeArrowheads="1"/>
          </p:cNvPicPr>
          <p:nvPr/>
        </p:nvPicPr>
        <p:blipFill>
          <a:blip r:embed="rId3" cstate="print"/>
          <a:srcRect/>
          <a:stretch>
            <a:fillRect/>
          </a:stretch>
        </p:blipFill>
        <p:spPr bwMode="auto">
          <a:xfrm>
            <a:off x="6156176" y="1484784"/>
            <a:ext cx="2519320" cy="2952328"/>
          </a:xfrm>
          <a:prstGeom prst="rect">
            <a:avLst/>
          </a:prstGeom>
          <a:ln>
            <a:noFill/>
          </a:ln>
          <a:effectLst>
            <a:softEdge rad="112500"/>
          </a:effectLst>
        </p:spPr>
      </p:pic>
      <p:pic>
        <p:nvPicPr>
          <p:cNvPr id="3075" name="Picture 3" descr="C:\Users\Катерина\Desktop\Конкурсный урок\Картинки\Treshotki.gif"/>
          <p:cNvPicPr>
            <a:picLocks noChangeAspect="1" noChangeArrowheads="1"/>
          </p:cNvPicPr>
          <p:nvPr/>
        </p:nvPicPr>
        <p:blipFill>
          <a:blip r:embed="rId4" cstate="print"/>
          <a:srcRect/>
          <a:stretch>
            <a:fillRect/>
          </a:stretch>
        </p:blipFill>
        <p:spPr bwMode="auto">
          <a:xfrm>
            <a:off x="-468560" y="1556792"/>
            <a:ext cx="4057625" cy="3201586"/>
          </a:xfrm>
          <a:prstGeom prst="rect">
            <a:avLst/>
          </a:prstGeom>
          <a:ln>
            <a:noFill/>
          </a:ln>
          <a:effectLst>
            <a:outerShdw blurRad="292100" dist="139700" dir="2700000" algn="tl" rotWithShape="0">
              <a:srgbClr val="333333">
                <a:alpha val="65000"/>
              </a:srgbClr>
            </a:outerShdw>
          </a:effectLst>
        </p:spPr>
      </p:pic>
      <p:pic>
        <p:nvPicPr>
          <p:cNvPr id="3076" name="Picture 4" descr="C:\Users\Катерина\Desktop\Конкурсный урок\pb280103.jpg"/>
          <p:cNvPicPr>
            <a:picLocks noChangeAspect="1" noChangeArrowheads="1"/>
          </p:cNvPicPr>
          <p:nvPr/>
        </p:nvPicPr>
        <p:blipFill>
          <a:blip r:embed="rId5" cstate="print"/>
          <a:srcRect/>
          <a:stretch>
            <a:fillRect/>
          </a:stretch>
        </p:blipFill>
        <p:spPr bwMode="auto">
          <a:xfrm>
            <a:off x="2483768" y="4390907"/>
            <a:ext cx="3704580" cy="2467093"/>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40000" contrast="-40000"/>
          </a:blip>
          <a:srcRect/>
          <a:stretch>
            <a:fillRect/>
          </a:stretch>
        </p:blipFill>
        <p:spPr bwMode="auto">
          <a:xfrm>
            <a:off x="-190500" y="-857250"/>
            <a:ext cx="9525000" cy="8572500"/>
          </a:xfrm>
          <a:prstGeom prst="rect">
            <a:avLst/>
          </a:prstGeom>
          <a:noFill/>
        </p:spPr>
      </p:pic>
      <p:sp>
        <p:nvSpPr>
          <p:cNvPr id="2" name="Заголовок 1"/>
          <p:cNvSpPr>
            <a:spLocks noGrp="1"/>
          </p:cNvSpPr>
          <p:nvPr>
            <p:ph type="ctrTitle"/>
          </p:nvPr>
        </p:nvSpPr>
        <p:spPr>
          <a:xfrm>
            <a:off x="685800" y="1"/>
            <a:ext cx="7772400" cy="1268759"/>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ЛОЖКИ</a:t>
            </a:r>
            <a:endParaRPr lang="ru-RU" sz="6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sp>
        <p:nvSpPr>
          <p:cNvPr id="3" name="Подзаголовок 2"/>
          <p:cNvSpPr>
            <a:spLocks noGrp="1"/>
          </p:cNvSpPr>
          <p:nvPr>
            <p:ph type="subTitle" idx="1"/>
          </p:nvPr>
        </p:nvSpPr>
        <p:spPr>
          <a:xfrm flipV="1">
            <a:off x="1371600" y="6857999"/>
            <a:ext cx="6400800" cy="45719"/>
          </a:xfrm>
        </p:spPr>
        <p:txBody>
          <a:bodyPr>
            <a:normAutofit fontScale="25000" lnSpcReduction="20000"/>
          </a:bodyPr>
          <a:lstStyle/>
          <a:p>
            <a:endParaRPr lang="ru-RU" dirty="0"/>
          </a:p>
        </p:txBody>
      </p:sp>
      <p:pic>
        <p:nvPicPr>
          <p:cNvPr id="4098" name="Picture 2" descr="C:\Users\Катерина\Desktop\Конкурсный урок\Картинки\722602_slavyanin.jpg"/>
          <p:cNvPicPr>
            <a:picLocks noChangeAspect="1" noChangeArrowheads="1"/>
          </p:cNvPicPr>
          <p:nvPr/>
        </p:nvPicPr>
        <p:blipFill>
          <a:blip r:embed="rId3" cstate="print"/>
          <a:srcRect/>
          <a:stretch>
            <a:fillRect/>
          </a:stretch>
        </p:blipFill>
        <p:spPr bwMode="auto">
          <a:xfrm>
            <a:off x="395536" y="3573016"/>
            <a:ext cx="3936437" cy="2952328"/>
          </a:xfrm>
          <a:prstGeom prst="rect">
            <a:avLst/>
          </a:prstGeom>
          <a:ln>
            <a:noFill/>
          </a:ln>
          <a:effectLst>
            <a:outerShdw blurRad="292100" dist="139700" dir="2700000" algn="tl" rotWithShape="0">
              <a:srgbClr val="333333">
                <a:alpha val="65000"/>
              </a:srgbClr>
            </a:outerShdw>
          </a:effectLst>
        </p:spPr>
      </p:pic>
      <p:pic>
        <p:nvPicPr>
          <p:cNvPr id="4099" name="Picture 3" descr="C:\Users\Катерина\Desktop\Конкурсный урок\Картинки\79753fcd373e.jpg"/>
          <p:cNvPicPr>
            <a:picLocks noChangeAspect="1" noChangeArrowheads="1"/>
          </p:cNvPicPr>
          <p:nvPr/>
        </p:nvPicPr>
        <p:blipFill>
          <a:blip r:embed="rId4" cstate="print"/>
          <a:srcRect/>
          <a:stretch>
            <a:fillRect/>
          </a:stretch>
        </p:blipFill>
        <p:spPr bwMode="auto">
          <a:xfrm>
            <a:off x="2627784" y="1628800"/>
            <a:ext cx="4257340" cy="2448272"/>
          </a:xfrm>
          <a:prstGeom prst="rect">
            <a:avLst/>
          </a:prstGeom>
          <a:ln>
            <a:noFill/>
          </a:ln>
          <a:effectLst>
            <a:outerShdw blurRad="292100" dist="139700" dir="2700000" algn="tl" rotWithShape="0">
              <a:srgbClr val="333333">
                <a:alpha val="65000"/>
              </a:srgbClr>
            </a:outerShdw>
          </a:effectLst>
        </p:spPr>
      </p:pic>
      <p:pic>
        <p:nvPicPr>
          <p:cNvPr id="4100" name="Picture 4" descr="C:\Users\Катерина\Desktop\Конкурсный урок\Картинки\lozh_st_4.jpg"/>
          <p:cNvPicPr>
            <a:picLocks noChangeAspect="1" noChangeArrowheads="1"/>
          </p:cNvPicPr>
          <p:nvPr/>
        </p:nvPicPr>
        <p:blipFill>
          <a:blip r:embed="rId5" cstate="print"/>
          <a:srcRect/>
          <a:stretch>
            <a:fillRect/>
          </a:stretch>
        </p:blipFill>
        <p:spPr bwMode="auto">
          <a:xfrm>
            <a:off x="5868144" y="3861048"/>
            <a:ext cx="2448272" cy="24482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ntnl-017.jpg"/>
          <p:cNvPicPr>
            <a:picLocks noChangeAspect="1" noChangeArrowheads="1"/>
          </p:cNvPicPr>
          <p:nvPr/>
        </p:nvPicPr>
        <p:blipFill>
          <a:blip r:embed="rId2" cstate="print">
            <a:lum bright="70000" contrast="-70000"/>
          </a:blip>
          <a:srcRect/>
          <a:stretch>
            <a:fillRect/>
          </a:stretch>
        </p:blipFill>
        <p:spPr bwMode="auto">
          <a:xfrm>
            <a:off x="0" y="-1714500"/>
            <a:ext cx="9144000" cy="8572500"/>
          </a:xfrm>
          <a:prstGeom prst="rect">
            <a:avLst/>
          </a:prstGeom>
          <a:noFill/>
        </p:spPr>
      </p:pic>
      <p:sp>
        <p:nvSpPr>
          <p:cNvPr id="2" name="Заголовок 1"/>
          <p:cNvSpPr>
            <a:spLocks noGrp="1"/>
          </p:cNvSpPr>
          <p:nvPr>
            <p:ph type="ctrTitle"/>
          </p:nvPr>
        </p:nvSpPr>
        <p:spPr>
          <a:xfrm>
            <a:off x="0" y="1052736"/>
            <a:ext cx="9144000" cy="5472608"/>
          </a:xfrm>
        </p:spPr>
        <p:txBody>
          <a:bodyPr numCol="2">
            <a:noAutofit/>
          </a:bodyPr>
          <a:lstStyle/>
          <a:p>
            <a:r>
              <a:rPr lang="ru-RU" sz="2400" b="1" dirty="0" smtClean="0"/>
              <a:t/>
            </a:r>
            <a:br>
              <a:rPr lang="ru-RU" sz="2400" b="1" dirty="0" smtClean="0"/>
            </a:br>
            <a:r>
              <a:rPr lang="ru-RU" sz="2300" b="1" dirty="0" smtClean="0">
                <a:latin typeface="Cambria" pitchFamily="18" charset="0"/>
              </a:rPr>
              <a:t>1. Во </a:t>
            </a:r>
            <a:r>
              <a:rPr lang="ru-RU" sz="2300" b="1" dirty="0" err="1" smtClean="0">
                <a:latin typeface="Cambria" pitchFamily="18" charset="0"/>
              </a:rPr>
              <a:t>ку</a:t>
            </a:r>
            <a:r>
              <a:rPr lang="ru-RU" sz="2300" b="1" dirty="0" smtClean="0">
                <a:latin typeface="Cambria" pitchFamily="18" charset="0"/>
              </a:rPr>
              <a:t>... во кузнице,</a:t>
            </a:r>
            <a:br>
              <a:rPr lang="ru-RU" sz="2300" b="1" dirty="0" smtClean="0">
                <a:latin typeface="Cambria" pitchFamily="18" charset="0"/>
              </a:rPr>
            </a:br>
            <a:r>
              <a:rPr lang="ru-RU" sz="2300" b="1" dirty="0" smtClean="0">
                <a:latin typeface="Cambria" pitchFamily="18" charset="0"/>
              </a:rPr>
              <a:t>Во </a:t>
            </a:r>
            <a:r>
              <a:rPr lang="ru-RU" sz="2300" b="1" dirty="0" err="1" smtClean="0">
                <a:latin typeface="Cambria" pitchFamily="18" charset="0"/>
              </a:rPr>
              <a:t>ку</a:t>
            </a:r>
            <a:r>
              <a:rPr lang="ru-RU" sz="2300" b="1" dirty="0" smtClean="0">
                <a:latin typeface="Cambria" pitchFamily="18" charset="0"/>
              </a:rPr>
              <a:t>... во кузнице,</a:t>
            </a:r>
            <a:br>
              <a:rPr lang="ru-RU" sz="2300" b="1" dirty="0" smtClean="0">
                <a:latin typeface="Cambria" pitchFamily="18" charset="0"/>
              </a:rPr>
            </a:br>
            <a:r>
              <a:rPr lang="ru-RU" sz="2300" b="1" dirty="0" smtClean="0">
                <a:latin typeface="Cambria" pitchFamily="18" charset="0"/>
              </a:rPr>
              <a:t>Во кузнице молодые кузнецы,</a:t>
            </a:r>
            <a:br>
              <a:rPr lang="ru-RU" sz="2300" b="1" dirty="0" smtClean="0">
                <a:latin typeface="Cambria" pitchFamily="18" charset="0"/>
              </a:rPr>
            </a:br>
            <a:r>
              <a:rPr lang="ru-RU" sz="2300" b="1" dirty="0" smtClean="0">
                <a:latin typeface="Cambria" pitchFamily="18" charset="0"/>
              </a:rPr>
              <a:t>Во кузнице молодые кузнецы.</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2. </a:t>
            </a:r>
            <a:r>
              <a:rPr lang="ru-RU" sz="2300" b="1" dirty="0" smtClean="0">
                <a:latin typeface="Cambria" pitchFamily="18" charset="0"/>
              </a:rPr>
              <a:t>"Пойдём, пойдём, Дуня,</a:t>
            </a:r>
            <a:br>
              <a:rPr lang="ru-RU" sz="2300" b="1" dirty="0" smtClean="0">
                <a:latin typeface="Cambria" pitchFamily="18" charset="0"/>
              </a:rPr>
            </a:br>
            <a:r>
              <a:rPr lang="ru-RU" sz="2300" b="1" dirty="0" smtClean="0">
                <a:latin typeface="Cambria" pitchFamily="18" charset="0"/>
              </a:rPr>
              <a:t>Пойдём, пойдём, Дуня,</a:t>
            </a:r>
            <a:br>
              <a:rPr lang="ru-RU" sz="2300" b="1" dirty="0" smtClean="0">
                <a:latin typeface="Cambria" pitchFamily="18" charset="0"/>
              </a:rPr>
            </a:br>
            <a:r>
              <a:rPr lang="ru-RU" sz="2300" b="1" dirty="0" smtClean="0">
                <a:latin typeface="Cambria" pitchFamily="18" charset="0"/>
              </a:rPr>
              <a:t>Пойдём, Дуня, во лесок, во лесок,</a:t>
            </a:r>
            <a:br>
              <a:rPr lang="ru-RU" sz="2300" b="1" dirty="0" smtClean="0">
                <a:latin typeface="Cambria" pitchFamily="18" charset="0"/>
              </a:rPr>
            </a:br>
            <a:r>
              <a:rPr lang="ru-RU" sz="2300" b="1" dirty="0" smtClean="0">
                <a:latin typeface="Cambria" pitchFamily="18" charset="0"/>
              </a:rPr>
              <a:t>Пойдём, Дуня, во лесок, во лесок.</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3. </a:t>
            </a:r>
            <a:r>
              <a:rPr lang="ru-RU" sz="2300" b="1" dirty="0" smtClean="0">
                <a:latin typeface="Cambria" pitchFamily="18" charset="0"/>
              </a:rPr>
              <a:t>Сорвём, сорвём Дуне,</a:t>
            </a:r>
            <a:br>
              <a:rPr lang="ru-RU" sz="2300" b="1" dirty="0" smtClean="0">
                <a:latin typeface="Cambria" pitchFamily="18" charset="0"/>
              </a:rPr>
            </a:br>
            <a:r>
              <a:rPr lang="ru-RU" sz="2300" b="1" dirty="0" smtClean="0">
                <a:latin typeface="Cambria" pitchFamily="18" charset="0"/>
              </a:rPr>
              <a:t>Сорвём, сорвём Дуне,</a:t>
            </a:r>
            <a:br>
              <a:rPr lang="ru-RU" sz="2300" b="1" dirty="0" smtClean="0">
                <a:latin typeface="Cambria" pitchFamily="18" charset="0"/>
              </a:rPr>
            </a:br>
            <a:r>
              <a:rPr lang="ru-RU" sz="2300" b="1" dirty="0" smtClean="0">
                <a:latin typeface="Cambria" pitchFamily="18" charset="0"/>
              </a:rPr>
              <a:t>Сорвём Дуне лопушок, лопушок,</a:t>
            </a:r>
            <a:br>
              <a:rPr lang="ru-RU" sz="2300" b="1" dirty="0" smtClean="0">
                <a:latin typeface="Cambria" pitchFamily="18" charset="0"/>
              </a:rPr>
            </a:br>
            <a:r>
              <a:rPr lang="ru-RU" sz="2300" b="1" dirty="0" smtClean="0">
                <a:latin typeface="Cambria" pitchFamily="18" charset="0"/>
              </a:rPr>
              <a:t>Сорвём Дуне лопушок, лопушок.</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4. </a:t>
            </a:r>
            <a:r>
              <a:rPr lang="ru-RU" sz="2300" b="1" dirty="0" smtClean="0">
                <a:latin typeface="Cambria" pitchFamily="18" charset="0"/>
              </a:rPr>
              <a:t>Сошьём, сошьём Дуне,</a:t>
            </a:r>
            <a:br>
              <a:rPr lang="ru-RU" sz="2300" b="1" dirty="0" smtClean="0">
                <a:latin typeface="Cambria" pitchFamily="18" charset="0"/>
              </a:rPr>
            </a:br>
            <a:r>
              <a:rPr lang="ru-RU" sz="2300" b="1" dirty="0" smtClean="0">
                <a:latin typeface="Cambria" pitchFamily="18" charset="0"/>
              </a:rPr>
              <a:t>Сошьём, сошьём Дуне,</a:t>
            </a:r>
            <a:br>
              <a:rPr lang="ru-RU" sz="2300" b="1" dirty="0" smtClean="0">
                <a:latin typeface="Cambria" pitchFamily="18" charset="0"/>
              </a:rPr>
            </a:br>
            <a:r>
              <a:rPr lang="ru-RU" sz="2300" b="1" dirty="0" smtClean="0">
                <a:latin typeface="Cambria" pitchFamily="18" charset="0"/>
              </a:rPr>
              <a:t>Сошьём Дуне сарафан, сарафан,</a:t>
            </a:r>
            <a:br>
              <a:rPr lang="ru-RU" sz="2300" b="1" dirty="0" smtClean="0">
                <a:latin typeface="Cambria" pitchFamily="18" charset="0"/>
              </a:rPr>
            </a:br>
            <a:r>
              <a:rPr lang="ru-RU" sz="2300" b="1" dirty="0" smtClean="0">
                <a:latin typeface="Cambria" pitchFamily="18" charset="0"/>
              </a:rPr>
              <a:t>Сошьём Дуне сарафан, сарафан.</a:t>
            </a: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
            </a:r>
            <a:br>
              <a:rPr lang="ru-RU" sz="2300" dirty="0" smtClean="0">
                <a:latin typeface="Cambria" pitchFamily="18" charset="0"/>
              </a:rPr>
            </a:br>
            <a:r>
              <a:rPr lang="ru-RU" sz="2300" dirty="0" smtClean="0">
                <a:latin typeface="Cambria" pitchFamily="18" charset="0"/>
              </a:rPr>
              <a:t>5. </a:t>
            </a:r>
            <a:r>
              <a:rPr lang="ru-RU" sz="2300" b="1" dirty="0" smtClean="0">
                <a:latin typeface="Cambria" pitchFamily="18" charset="0"/>
              </a:rPr>
              <a:t>Носи, носи, Дуня,</a:t>
            </a:r>
            <a:br>
              <a:rPr lang="ru-RU" sz="2300" b="1" dirty="0" smtClean="0">
                <a:latin typeface="Cambria" pitchFamily="18" charset="0"/>
              </a:rPr>
            </a:br>
            <a:r>
              <a:rPr lang="ru-RU" sz="2300" b="1" dirty="0" smtClean="0">
                <a:latin typeface="Cambria" pitchFamily="18" charset="0"/>
              </a:rPr>
              <a:t>Носи, носи, Дуня,</a:t>
            </a:r>
            <a:br>
              <a:rPr lang="ru-RU" sz="2300" b="1" dirty="0" smtClean="0">
                <a:latin typeface="Cambria" pitchFamily="18" charset="0"/>
              </a:rPr>
            </a:br>
            <a:r>
              <a:rPr lang="ru-RU" sz="2300" b="1" dirty="0" smtClean="0">
                <a:latin typeface="Cambria" pitchFamily="18" charset="0"/>
              </a:rPr>
              <a:t>Носи, Дуня, не марай, не марай,</a:t>
            </a:r>
            <a:br>
              <a:rPr lang="ru-RU" sz="2300" b="1" dirty="0" smtClean="0">
                <a:latin typeface="Cambria" pitchFamily="18" charset="0"/>
              </a:rPr>
            </a:br>
            <a:r>
              <a:rPr lang="ru-RU" sz="2300" b="1" dirty="0" smtClean="0">
                <a:latin typeface="Cambria" pitchFamily="18" charset="0"/>
              </a:rPr>
              <a:t>Носи, Дуня, не марай, не марай.</a:t>
            </a:r>
            <a:r>
              <a:rPr lang="ru-RU" sz="2300" dirty="0" smtClean="0">
                <a:latin typeface="Cambria" pitchFamily="18" charset="0"/>
              </a:rPr>
              <a:t/>
            </a:r>
            <a:br>
              <a:rPr lang="ru-RU" sz="2300" dirty="0" smtClean="0">
                <a:latin typeface="Cambria" pitchFamily="18" charset="0"/>
              </a:rPr>
            </a:br>
            <a:r>
              <a:rPr lang="ru-RU" sz="1800" dirty="0" smtClean="0"/>
              <a:t/>
            </a:r>
            <a:br>
              <a:rPr lang="ru-RU" sz="1800" dirty="0" smtClean="0"/>
            </a:br>
            <a:r>
              <a:rPr lang="ru-RU" sz="1800" dirty="0" smtClean="0"/>
              <a:t/>
            </a:r>
            <a:br>
              <a:rPr lang="ru-RU" sz="1800" dirty="0" smtClean="0"/>
            </a:br>
            <a:endParaRPr lang="ru-RU" sz="1800" b="1" dirty="0">
              <a:solidFill>
                <a:schemeClr val="tx2">
                  <a:lumMod val="75000"/>
                </a:schemeClr>
              </a:solidFill>
              <a:latin typeface="Monotype Corsiva" pitchFamily="66" charset="0"/>
            </a:endParaRPr>
          </a:p>
        </p:txBody>
      </p:sp>
      <p:sp>
        <p:nvSpPr>
          <p:cNvPr id="3" name="Подзаголовок 2"/>
          <p:cNvSpPr>
            <a:spLocks noGrp="1"/>
          </p:cNvSpPr>
          <p:nvPr>
            <p:ph type="subTitle" idx="1"/>
          </p:nvPr>
        </p:nvSpPr>
        <p:spPr>
          <a:xfrm>
            <a:off x="1371600" y="6858000"/>
            <a:ext cx="6400800" cy="243408"/>
          </a:xfrm>
        </p:spPr>
        <p:txBody>
          <a:bodyPr>
            <a:normAutofit fontScale="32500" lnSpcReduction="20000"/>
          </a:bodyPr>
          <a:lstStyle/>
          <a:p>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рина\Desktop\Конкурс\Конкурсный урок\Картинки\ntnl-017.jpg"/>
          <p:cNvPicPr>
            <a:picLocks noGrp="1" noChangeAspect="1" noChangeArrowheads="1"/>
          </p:cNvPicPr>
          <p:nvPr>
            <p:ph idx="1"/>
          </p:nvPr>
        </p:nvPicPr>
        <p:blipFill>
          <a:blip r:embed="rId2" cstate="print">
            <a:lum bright="40000" contrast="-40000"/>
          </a:blip>
          <a:srcRect/>
          <a:stretch>
            <a:fillRect/>
          </a:stretch>
        </p:blipFill>
        <p:spPr bwMode="auto">
          <a:xfrm>
            <a:off x="0" y="-90058"/>
            <a:ext cx="9144000" cy="6934371"/>
          </a:xfrm>
          <a:prstGeom prst="rect">
            <a:avLst/>
          </a:prstGeom>
          <a:noFill/>
        </p:spPr>
      </p:pic>
      <p:sp>
        <p:nvSpPr>
          <p:cNvPr id="2" name="Заголовок 1"/>
          <p:cNvSpPr>
            <a:spLocks noGrp="1"/>
          </p:cNvSpPr>
          <p:nvPr>
            <p:ph type="title"/>
          </p:nvPr>
        </p:nvSpPr>
        <p:spPr>
          <a:xfrm>
            <a:off x="457200" y="274638"/>
            <a:ext cx="8229600" cy="1426170"/>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Оркестр </a:t>
            </a:r>
            <a:b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b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народных  инструментов</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6" name="Рисунок 5" descr="53838696_andreev_01.JPG"/>
          <p:cNvPicPr>
            <a:picLocks noChangeAspect="1"/>
          </p:cNvPicPr>
          <p:nvPr/>
        </p:nvPicPr>
        <p:blipFill>
          <a:blip r:embed="rId3" cstate="print"/>
          <a:stretch>
            <a:fillRect/>
          </a:stretch>
        </p:blipFill>
        <p:spPr>
          <a:xfrm>
            <a:off x="6516216" y="1772816"/>
            <a:ext cx="2272987" cy="3224685"/>
          </a:xfrm>
          <a:prstGeom prst="rect">
            <a:avLst/>
          </a:prstGeom>
          <a:ln>
            <a:noFill/>
          </a:ln>
          <a:effectLst>
            <a:outerShdw blurRad="292100" dist="139700" dir="2700000" algn="tl" rotWithShape="0">
              <a:srgbClr val="333333">
                <a:alpha val="65000"/>
              </a:srgbClr>
            </a:outerShdw>
          </a:effectLst>
        </p:spPr>
      </p:pic>
      <p:pic>
        <p:nvPicPr>
          <p:cNvPr id="7" name="Рисунок 6" descr="4048675.jpg"/>
          <p:cNvPicPr>
            <a:picLocks noChangeAspect="1"/>
          </p:cNvPicPr>
          <p:nvPr/>
        </p:nvPicPr>
        <p:blipFill>
          <a:blip r:embed="rId4" cstate="print"/>
          <a:stretch>
            <a:fillRect/>
          </a:stretch>
        </p:blipFill>
        <p:spPr>
          <a:xfrm>
            <a:off x="467544" y="1844824"/>
            <a:ext cx="6264696" cy="418168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95536" y="5805264"/>
            <a:ext cx="6696744" cy="954107"/>
          </a:xfrm>
          <a:prstGeom prst="rect">
            <a:avLst/>
          </a:prstGeom>
          <a:noFill/>
        </p:spPr>
        <p:txBody>
          <a:bodyPr wrap="square" rtlCol="0">
            <a:spAutoFit/>
          </a:bodyPr>
          <a:lstStyle/>
          <a:p>
            <a:pPr algn="ctr"/>
            <a:r>
              <a:rPr lang="ru-RU" sz="2800" b="1" dirty="0" smtClean="0">
                <a:latin typeface="Monotype Corsiva" pitchFamily="66" charset="0"/>
              </a:rPr>
              <a:t>Оркестр народных инструментов имени В.Андреева</a:t>
            </a:r>
            <a:endParaRPr lang="ru-RU" sz="2800" b="1" dirty="0">
              <a:latin typeface="Monotype Corsiva" pitchFamily="66" charset="0"/>
            </a:endParaRPr>
          </a:p>
        </p:txBody>
      </p:sp>
      <p:sp>
        <p:nvSpPr>
          <p:cNvPr id="9" name="TextBox 8"/>
          <p:cNvSpPr txBox="1"/>
          <p:nvPr/>
        </p:nvSpPr>
        <p:spPr>
          <a:xfrm>
            <a:off x="6804248" y="5085184"/>
            <a:ext cx="1667737" cy="523220"/>
          </a:xfrm>
          <a:prstGeom prst="rect">
            <a:avLst/>
          </a:prstGeom>
          <a:noFill/>
        </p:spPr>
        <p:txBody>
          <a:bodyPr wrap="square" rtlCol="0">
            <a:spAutoFit/>
          </a:bodyPr>
          <a:lstStyle/>
          <a:p>
            <a:pPr algn="ctr"/>
            <a:r>
              <a:rPr lang="ru-RU" sz="2800" b="1" dirty="0" smtClean="0">
                <a:latin typeface="Monotype Corsiva" pitchFamily="66" charset="0"/>
              </a:rPr>
              <a:t>В.Андреев</a:t>
            </a:r>
            <a:endParaRPr lang="ru-RU" sz="2800" b="1" dirty="0">
              <a:latin typeface="Monotype Corsiva" pitchFamily="66" charset="0"/>
            </a:endParaRP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24</Words>
  <Application>Microsoft Office PowerPoint</Application>
  <PresentationFormat>Экран (4:3)</PresentationFormat>
  <Paragraphs>13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МУЗЫКА МОЕГО НАРОДА</vt:lpstr>
      <vt:lpstr> 1. Во ку... во кузнице, Во ку... во кузнице, Во кузнице молодые кузнецы, Во кузнице молодые кузнецы.  2. "Пойдём, пойдём, Дуня, Пойдём, пойдём, Дуня, Пойдём, Дуня, во лесок, во лесок, Пойдём, Дуня, во лесок, во лесок.         3. Сорвём, сорвём Дуне, Сорвём, сорвём Дуне, Сорвём Дуне лопушок, лопушок, Сорвём Дуне лопушок, лопушок.  4. Сошьём, сошьём Дуне, Сошьём, сошьём Дуне, Сошьём Дуне сарафан, сарафан, Сошьём Дуне сарафан, сарафан.  5. Носи, носи, Дуня, Носи, носи, Дуня, Носи, Дуня, не марай, не марай, Носи, Дуня, не марай, не марай.   </vt:lpstr>
      <vt:lpstr>МУЗЫКА МОЕГО НАРОДА</vt:lpstr>
      <vt:lpstr>БУБЕН</vt:lpstr>
      <vt:lpstr>ТРЕЩЕТКА</vt:lpstr>
      <vt:lpstr>ЛОЖКИ</vt:lpstr>
      <vt:lpstr>Слайд 7</vt:lpstr>
      <vt:lpstr> 1. Во ку... во кузнице, Во ку... во кузнице, Во кузнице молодые кузнецы, Во кузнице молодые кузнецы.  2. "Пойдём, пойдём, Дуня, Пойдём, пойдём, Дуня, Пойдём, Дуня, во лесок, во лесок, Пойдём, Дуня, во лесок, во лесок.         3. Сорвём, сорвём Дуне, Сорвём, сорвём Дуне, Сорвём Дуне лопушок, лопушок, Сорвём Дуне лопушок, лопушок.  4. Сошьём, сошьём Дуне, Сошьём, сошьём Дуне, Сошьём Дуне сарафан, сарафан, Сошьём Дуне сарафан, сарафан.  5. Носи, носи, Дуня, Носи, носи, Дуня, Носи, Дуня, не марай, не марай, Носи, Дуня, не марай, не марай.   </vt:lpstr>
      <vt:lpstr>Оркестр  народных  инструментов</vt:lpstr>
      <vt:lpstr> 1. Во ку... во кузнице, Во ку... во кузнице, Во кузнице молодые кузнецы, Во кузнице молодые кузнецы.  2. "Пойдём, пойдём, Дуня, Пойдём, пойдём, Дуня, Пойдём, Дуня, во лесок, во лесок, Пойдём, Дуня, во лесок, во лесок.         3. Сорвём, сорвём Дуне, Сорвём, сорвём Дуне, Сорвём Дуне лопушок, лопушок, Сорвём Дуне лопушок, лопушок.  4. Сошьём, сошьём Дуне, Сошьём, сошьём Дуне, Сошьём Дуне сарафан, сарафан, Сошьём Дуне сарафан, сарафан.  5. Носи, носи, Дуня, Носи, носи, Дуня, Носи, Дуня, не марай, не марай, Носи, Дуня, не марай, не марай.   </vt:lpstr>
      <vt:lpstr>Благодарю за отличную работу!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 МОЕГО НАРОДА</dc:title>
  <dc:creator>Катерина</dc:creator>
  <cp:lastModifiedBy>Катерина</cp:lastModifiedBy>
  <cp:revision>7</cp:revision>
  <dcterms:created xsi:type="dcterms:W3CDTF">2012-01-19T17:25:31Z</dcterms:created>
  <dcterms:modified xsi:type="dcterms:W3CDTF">2012-01-29T09:49:22Z</dcterms:modified>
</cp:coreProperties>
</file>