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92" r:id="rId5"/>
    <p:sldId id="258" r:id="rId6"/>
    <p:sldId id="259" r:id="rId7"/>
    <p:sldId id="293" r:id="rId8"/>
    <p:sldId id="294" r:id="rId9"/>
    <p:sldId id="295" r:id="rId10"/>
    <p:sldId id="296" r:id="rId11"/>
    <p:sldId id="297" r:id="rId12"/>
    <p:sldId id="298" r:id="rId13"/>
    <p:sldId id="260" r:id="rId14"/>
    <p:sldId id="264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2" r:id="rId44"/>
    <p:sldId id="307" r:id="rId45"/>
    <p:sldId id="262" r:id="rId46"/>
    <p:sldId id="263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31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F00F-4CA7-457B-91AB-C61CAC251A4E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6AD5-3FBC-495F-A144-697103E47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7FD1-177E-469B-AB6C-7CB3BA9A06E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1F45-5FD6-41F2-A21E-0A7F4DDEE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5FE7-E80E-4C79-94AF-BA92ABE8E5F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3279-4F60-4D1D-8DF1-074B29D91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16CD-C7C2-427F-9441-97735984722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A1C3-98B6-4813-B012-43D5F7A85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4A85-C88B-40FF-A5AC-3B3FD72ED14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CD15-8F49-4656-A1A1-A43FC7B90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2A98-DE6C-4B00-AF28-D60F5BA46E2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8CC8-BC32-4B3D-B1AF-AC25C78F2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68F2-5B45-4674-A2F3-C51C42729173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9965-0CDB-4534-B3E5-D288256E0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5776-A4C7-4270-9ED4-7BD6E22FCD1F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BF31-66DE-46FB-A88D-70F7BDF57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D2FD-D331-4985-AD5B-E731E8AD7D50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5DC0-0B2A-46D4-9043-E9C365F7A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08F9-6204-4246-9ACE-BCACDE472ACD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444-9851-4897-ADE9-5199FAA5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AA31-B5A7-461C-B7C6-FA91D86A3B7A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32FB-DD98-4116-B970-ACF543AA3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854BC-76C7-4EFB-954C-D322A0360AD3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F1A087-E9AF-43E8-864D-239A03311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ransition spd="med">
    <p:pull dir="ld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5%D1%80%D0%BC%D0%B5%D1%80" TargetMode="External"/><Relationship Id="rId3" Type="http://schemas.openxmlformats.org/officeDocument/2006/relationships/hyperlink" Target="http://ru.wikipedia.org/wiki/%D0%A5%D0%BB%D0%BE%D0%BF%D1%87%D0%B0%D1%82%D0%BE%D0%B1%D1%83%D0%BC%D0%B0%D0%B6%D0%BD%D0%B0%D1%8F_%D1%82%D0%BA%D0%B0%D0%BD%D1%8C" TargetMode="External"/><Relationship Id="rId7" Type="http://schemas.openxmlformats.org/officeDocument/2006/relationships/hyperlink" Target="http://ru.wikipedia.org/wiki/%D0%A1%D1%82%D1%80%D0%B0%D1%83%D1%81%D1%81,_%D0%9B%D0%B5%D0%B2%D0%B8" TargetMode="External"/><Relationship Id="rId2" Type="http://schemas.openxmlformats.org/officeDocument/2006/relationships/hyperlink" Target="http://ru.wikipedia.org/wiki/%D0%91%D1%80%D1%8E%D0%BA%D0%B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873_%D0%B3%D0%BE%D0%B4" TargetMode="External"/><Relationship Id="rId5" Type="http://schemas.openxmlformats.org/officeDocument/2006/relationships/hyperlink" Target="http://ru.wikipedia.org/wiki/%D0%A8%D0%BE%D0%B2" TargetMode="External"/><Relationship Id="rId10" Type="http://schemas.openxmlformats.org/officeDocument/2006/relationships/image" Target="../media/image54.jpeg"/><Relationship Id="rId4" Type="http://schemas.openxmlformats.org/officeDocument/2006/relationships/hyperlink" Target="http://ru.wikipedia.org/wiki/%D0%97%D0%B0%D0%BA%D0%BB%D1%91%D0%BF%D0%BE%D1%87%D0%BD%D0%BE%D0%B5_%D1%81%D0%BE%D0%B5%D0%B4%D0%B8%D0%BD%D0%B5%D0%BD%D0%B8%D0%B5" TargetMode="External"/><Relationship Id="rId9" Type="http://schemas.openxmlformats.org/officeDocument/2006/relationships/hyperlink" Target="http://ru.wikipedia.org/wiki/%D0%A0%D0%B5%D0%B4%D0%BD%D0%B5%D0%BA%D0%B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1%80%D1%91%D0%B7%D0%BA%D0%B0_(%D1%81%D0%B5%D1%82%D1%8C_%D0%BC%D0%B0%D0%B3%D0%B0%D0%B7%D0%B8%D0%BD%D0%BE%D0%B2)" TargetMode="External"/><Relationship Id="rId2" Type="http://schemas.openxmlformats.org/officeDocument/2006/relationships/hyperlink" Target="http://ru.wikipedia.org/wiki/VI_%D0%92%D1%81%D0%B5%D0%BC%D0%B8%D1%80%D0%BD%D1%8B%D0%B9_%D1%84%D0%B5%D1%81%D1%82%D0%B8%D0%B2%D0%B0%D0%BB%D1%8C_%D0%BC%D0%BE%D0%BB%D0%BE%D0%B4%D1%91%D0%B6%D0%B8_%D0%B8_%D1%81%D1%82%D1%83%D0%B4%D0%B5%D0%BD%D1%82%D0%BE%D0%B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A%D1%81%D1%91%D0%BD%D0%BE%D0%B2,_%D0%92%D0%B0%D1%81%D0%B8%D0%BB%D0%B8%D0%B9_%D0%9F%D0%B0%D0%B2%D0%BB%D0%BE%D0%B2%D0%B8%D1%87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2%D0%BE%D0%B7%D0%BD%D0%B5%D1%81%D0%B5%D0%BD%D1%81%D0%BA%D0%B8%D0%B9,_%D0%90%D0%BD%D0%B4%D1%80%D0%B5%D0%B9_%D0%90%D0%BD%D0%B4%D1%80%D0%B5%D0%B5%D0%B2%D0%B8%D1%87" TargetMode="External"/><Relationship Id="rId5" Type="http://schemas.openxmlformats.org/officeDocument/2006/relationships/hyperlink" Target="http://ru.wikipedia.org/wiki/%D0%A5%D1%80%D1%83%D1%89%D1%91%D0%B2,_%D0%9D%D0%B8%D0%BA%D0%B8%D1%82%D0%B0_%D0%A1%D0%B5%D1%80%D0%B3%D0%B5%D0%B5%D0%B2%D0%B8%D1%87" TargetMode="External"/><Relationship Id="rId4" Type="http://schemas.openxmlformats.org/officeDocument/2006/relationships/hyperlink" Target="http://ru.wikipedia.org/wiki/%D0%95%D0%B2%D1%82%D1%83%D1%88%D0%B5%D0%BD%D0%BA%D0%BE,_%D0%95%D0%B2%D0%B3%D0%B5%D0%BD%D0%B8%D0%B9_%D0%90%D0%BB%D0%B5%D0%BA%D1%81%D0%B0%D0%BD%D0%B4%D1%80%D0%BE%D0%B2%D0%B8%D1%8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B%D0%B5%D1%82%D0%B2%D0%BE%D1%80%D0%BD%D0%BE%D0%B5_%D0%B2%D0%BB%D0%B8%D1%8F%D0%BD%D0%B8%D0%B5_%D0%97%D0%B0%D0%BF%D0%B0%D0%B4%D0%B0" TargetMode="External"/><Relationship Id="rId2" Type="http://schemas.openxmlformats.org/officeDocument/2006/relationships/hyperlink" Target="http://ru.wikipedia.org/wiki/%D0%A5%D0%B8%D0%BF%D0%BF%D0%B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ru.m.wikipedia.org/wiki/%D0%A1%D1%83%D0%B1%D0%BA%D1%83%D0%BB%D1%8C%D1%82%D1%83%D1%80%D0%B0" TargetMode="External"/><Relationship Id="rId7" Type="http://schemas.openxmlformats.org/officeDocument/2006/relationships/hyperlink" Target="http://ru.m.wikipedia.org/wiki/%D0%A1%D0%A1%D0%A1%D0%A0" TargetMode="External"/><Relationship Id="rId2" Type="http://schemas.openxmlformats.org/officeDocument/2006/relationships/hyperlink" Target="http://ru.m.wikipedia.org/wiki/%D0%A4%D0%B8%D0%BB%D0%BE%D1%81%D0%BE%D1%84%D0%B8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m.wikipedia.org/wiki/1970-%D0%B5_%D0%B3%D0%BE%D0%B4%D1%8B" TargetMode="External"/><Relationship Id="rId5" Type="http://schemas.openxmlformats.org/officeDocument/2006/relationships/hyperlink" Target="http://ru.m.wikipedia.org/wiki/1960-%D0%B5" TargetMode="External"/><Relationship Id="rId4" Type="http://schemas.openxmlformats.org/officeDocument/2006/relationships/hyperlink" Target="http://ru.m.wikipedia.org/wiki/%D0%A1%D0%A8%D0%9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ru.m.wikipedia.org/wiki/%D0%A1%D1%83%D0%B1%D0%BA%D1%83%D0%BB%D1%8C%D1%82%D1%83%D1%80%D0%B0" TargetMode="External"/><Relationship Id="rId7" Type="http://schemas.openxmlformats.org/officeDocument/2006/relationships/hyperlink" Target="http://ru.m.wikipedia.org/wiki/%D0%9D%D0%B0%D1%80%D0%BA%D0%BE%D0%BC%D0%B0%D0%BD" TargetMode="External"/><Relationship Id="rId2" Type="http://schemas.openxmlformats.org/officeDocument/2006/relationships/hyperlink" Target="http://ru.m.wikipedia.org/wiki/%D0%A5%D1%80%D1%83%D1%89%D1%91%D0%B2%D1%81%D0%BA%D0%B0%D1%8F_%D0%BE%D1%82%D1%82%D0%B5%D0%BF%D0%B5%D0%BB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m.wikipedia.org/wiki/%D0%9F%D1%8C%D1%8F%D0%BD%D1%81%D1%82%D0%B2%D0%BE" TargetMode="External"/><Relationship Id="rId5" Type="http://schemas.openxmlformats.org/officeDocument/2006/relationships/hyperlink" Target="http://ru.m.wikipedia.org/wiki/%D0%A2%D1%83%D0%BD%D0%B5%D1%8F%D0%B4%D1%81%D1%82%D0%B2%D0%BE" TargetMode="External"/><Relationship Id="rId4" Type="http://schemas.openxmlformats.org/officeDocument/2006/relationships/hyperlink" Target="http://ru.m.wikipedia.org/wiki/%D0%9C%D0%B0%D1%81%D1%81%D0%BE%D0%B2%D0%BE%D0%B5_%D1%81%D0%BE%D0%B7%D0%BD%D0%B0%D0%BD%D0%B8%D0%B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6%D0%B5%D1%82%D0%BE%D0%BD" TargetMode="External"/><Relationship Id="rId3" Type="http://schemas.openxmlformats.org/officeDocument/2006/relationships/hyperlink" Target="http://ru.wikipedia.org/wiki/%D0%9E%D0%B4%D0%B5%D0%B6%D0%B4%D0%B0" TargetMode="External"/><Relationship Id="rId7" Type="http://schemas.openxmlformats.org/officeDocument/2006/relationships/hyperlink" Target="http://ru.wikipedia.org/wiki/%D0%91%D0%B5%D1%80%D0%B5%D1%82" TargetMode="External"/><Relationship Id="rId2" Type="http://schemas.openxmlformats.org/officeDocument/2006/relationships/hyperlink" Target="http://ru.wikipedia.org/wiki/%D0%A1%D1%82%D0%B8%D0%BB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5%D0%B0%D0%BA%D0%B8_(%D1%86%D0%B2%D0%B5%D1%82)" TargetMode="External"/><Relationship Id="rId11" Type="http://schemas.openxmlformats.org/officeDocument/2006/relationships/image" Target="../media/image60.jpeg"/><Relationship Id="rId5" Type="http://schemas.openxmlformats.org/officeDocument/2006/relationships/hyperlink" Target="http://ru.wikipedia.org/wiki/%D0%9A%D0%B0%D0%BC%D1%83%D1%84%D0%BB%D1%8F%D0%B6" TargetMode="External"/><Relationship Id="rId10" Type="http://schemas.openxmlformats.org/officeDocument/2006/relationships/hyperlink" Target="http://ru.wikipedia.org/wiki/%D0%9F%D1%83%D0%BB%D1%8F" TargetMode="External"/><Relationship Id="rId4" Type="http://schemas.openxmlformats.org/officeDocument/2006/relationships/hyperlink" Target="http://ru.wikipedia.org/wiki/%D0%92%D0%BE%D0%B5%D0%BD%D0%BD%D1%8B%D0%B5_%D0%B1%D0%BE%D1%82%D0%B8%D0%BD%D0%BA%D0%B8" TargetMode="External"/><Relationship Id="rId9" Type="http://schemas.openxmlformats.org/officeDocument/2006/relationships/hyperlink" Target="http://ru.wikipedia.org/wiki/%D0%91%D1%80%D0%B5%D0%BB%D0%BE%D0%B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Технология\барх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056784" cy="20882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C000"/>
                </a:solidFill>
                <a:latin typeface="Constantia" pitchFamily="18" charset="0"/>
              </a:rPr>
              <a:t>Урок обобщения знаний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6700" b="1" smtClean="0">
                <a:solidFill>
                  <a:srgbClr val="FFFF00"/>
                </a:solidFill>
              </a:rPr>
              <a:t>История развития костюма</a:t>
            </a:r>
            <a:r>
              <a:rPr lang="en-US" sz="6700" b="1" smtClean="0">
                <a:solidFill>
                  <a:srgbClr val="FFFF00"/>
                </a:solidFill>
              </a:rPr>
              <a:t> XX</a:t>
            </a:r>
            <a:r>
              <a:rPr lang="ru-RU" sz="6700" b="1" smtClean="0">
                <a:solidFill>
                  <a:srgbClr val="FFFF00"/>
                </a:solidFill>
              </a:rPr>
              <a:t> века</a:t>
            </a:r>
          </a:p>
          <a:p>
            <a:pPr marR="0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1000125" y="2214563"/>
            <a:ext cx="7302500" cy="2500312"/>
          </a:xfrm>
        </p:spPr>
        <p:txBody>
          <a:bodyPr/>
          <a:lstStyle/>
          <a:p>
            <a:r>
              <a:rPr lang="ru-RU" sz="3600" b="1" smtClean="0"/>
              <a:t>Если с </a:t>
            </a:r>
            <a:r>
              <a:rPr lang="ru-RU" sz="3600" b="1" smtClean="0">
                <a:solidFill>
                  <a:srgbClr val="FFFF00"/>
                </a:solidFill>
              </a:rPr>
              <a:t>П</a:t>
            </a:r>
            <a:r>
              <a:rPr lang="ru-RU" sz="3600" b="1" smtClean="0"/>
              <a:t> – меня наденешь,</a:t>
            </a:r>
          </a:p>
          <a:p>
            <a:r>
              <a:rPr lang="ru-RU" sz="3600" b="1" smtClean="0"/>
              <a:t>С буквой </a:t>
            </a:r>
            <a:r>
              <a:rPr lang="ru-RU" sz="3600" b="1" smtClean="0">
                <a:solidFill>
                  <a:srgbClr val="FFFF00"/>
                </a:solidFill>
              </a:rPr>
              <a:t>К</a:t>
            </a:r>
            <a:r>
              <a:rPr lang="ru-RU" sz="3600" b="1" smtClean="0"/>
              <a:t> -  я лампочку зажгу.</a:t>
            </a:r>
          </a:p>
        </p:txBody>
      </p:sp>
      <p:pic>
        <p:nvPicPr>
          <p:cNvPr id="22531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357313" y="1857375"/>
            <a:ext cx="6945312" cy="4000500"/>
          </a:xfrm>
        </p:spPr>
        <p:txBody>
          <a:bodyPr/>
          <a:lstStyle/>
          <a:p>
            <a:r>
              <a:rPr lang="ru-RU" sz="3600" b="1" smtClean="0"/>
              <a:t>С буквой </a:t>
            </a:r>
            <a:r>
              <a:rPr lang="ru-RU" sz="3600" b="1" smtClean="0">
                <a:solidFill>
                  <a:srgbClr val="FFFF00"/>
                </a:solidFill>
              </a:rPr>
              <a:t>Е</a:t>
            </a:r>
            <a:r>
              <a:rPr lang="ru-RU" sz="3600" b="1" smtClean="0"/>
              <a:t> – нас с чего-нибудь снимают,</a:t>
            </a:r>
          </a:p>
          <a:p>
            <a:r>
              <a:rPr lang="ru-RU" sz="3600" b="1" smtClean="0"/>
              <a:t>С буквой </a:t>
            </a:r>
            <a:r>
              <a:rPr lang="ru-RU" sz="3600" b="1" smtClean="0">
                <a:solidFill>
                  <a:srgbClr val="FFFF00"/>
                </a:solidFill>
              </a:rPr>
              <a:t>А</a:t>
            </a:r>
            <a:r>
              <a:rPr lang="ru-RU" sz="3600" b="1" smtClean="0"/>
              <a:t> – по почте отправляют.</a:t>
            </a:r>
          </a:p>
        </p:txBody>
      </p:sp>
      <p:pic>
        <p:nvPicPr>
          <p:cNvPr id="23555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1000125" y="2143125"/>
            <a:ext cx="7302500" cy="1714500"/>
          </a:xfrm>
        </p:spPr>
        <p:txBody>
          <a:bodyPr/>
          <a:lstStyle/>
          <a:p>
            <a:r>
              <a:rPr lang="ru-RU" sz="3600" b="1" smtClean="0"/>
              <a:t>С буквы </a:t>
            </a:r>
            <a:r>
              <a:rPr lang="ru-RU" sz="3600" b="1" smtClean="0">
                <a:solidFill>
                  <a:srgbClr val="FFFF00"/>
                </a:solidFill>
              </a:rPr>
              <a:t>М</a:t>
            </a:r>
            <a:r>
              <a:rPr lang="ru-RU" sz="3600" b="1" smtClean="0"/>
              <a:t> – за мной гоняются,</a:t>
            </a:r>
          </a:p>
          <a:p>
            <a:r>
              <a:rPr lang="ru-RU" sz="3600" b="1" smtClean="0"/>
              <a:t>С буквы </a:t>
            </a:r>
            <a:r>
              <a:rPr lang="ru-RU" sz="3600" b="1" smtClean="0">
                <a:solidFill>
                  <a:srgbClr val="FFFF00"/>
                </a:solidFill>
              </a:rPr>
              <a:t>В</a:t>
            </a:r>
            <a:r>
              <a:rPr lang="ru-RU" sz="3600" b="1" smtClean="0"/>
              <a:t> – мной обливаются.</a:t>
            </a:r>
          </a:p>
        </p:txBody>
      </p:sp>
      <p:pic>
        <p:nvPicPr>
          <p:cNvPr id="24579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200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Оценочная карточка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1397000"/>
          <a:ext cx="7704137" cy="44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236"/>
                <a:gridCol w="1296478"/>
                <a:gridCol w="1210047"/>
                <a:gridCol w="1210047"/>
                <a:gridCol w="1210047"/>
              </a:tblGrid>
              <a:tr h="1136783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1 </a:t>
                      </a:r>
                    </a:p>
                    <a:p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 </a:t>
                      </a:r>
                    </a:p>
                    <a:p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3</a:t>
                      </a:r>
                      <a:r>
                        <a:rPr lang="ru-RU" baseline="0" dirty="0" smtClean="0"/>
                        <a:t> автор</a:t>
                      </a:r>
                      <a:r>
                        <a:rPr lang="ru-RU" dirty="0" smtClean="0"/>
                        <a:t>            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4 автор</a:t>
                      </a:r>
                      <a:endParaRPr lang="ru-RU" dirty="0"/>
                    </a:p>
                  </a:txBody>
                  <a:tcPr/>
                </a:tc>
              </a:tr>
              <a:tr h="1078821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Техническое исполнение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4889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4889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4889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42910" y="357166"/>
            <a:ext cx="8215370" cy="12858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+mn-lt"/>
              </a:rPr>
              <a:t>История костюма </a:t>
            </a:r>
            <a:br>
              <a:rPr lang="ru-RU" b="1" dirty="0" smtClean="0">
                <a:solidFill>
                  <a:srgbClr val="FFFF00"/>
                </a:solidFill>
                <a:latin typeface="+mn-lt"/>
              </a:rPr>
            </a:br>
            <a:r>
              <a:rPr lang="ru-RU" b="1" dirty="0" smtClean="0">
                <a:solidFill>
                  <a:srgbClr val="FFFF00"/>
                </a:solidFill>
                <a:latin typeface="+mn-lt"/>
              </a:rPr>
              <a:t>начала 20 века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Picture 4" descr="история2"/>
          <p:cNvPicPr>
            <a:picLocks noChangeAspect="1" noChangeArrowheads="1"/>
          </p:cNvPicPr>
          <p:nvPr/>
        </p:nvPicPr>
        <p:blipFill>
          <a:blip r:embed="rId3" cstate="print"/>
          <a:srcRect b="6882"/>
          <a:stretch>
            <a:fillRect/>
          </a:stretch>
        </p:blipFill>
        <p:spPr bwMode="auto">
          <a:xfrm>
            <a:off x="142844" y="1142984"/>
            <a:ext cx="25717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0-ые_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3075" y="2571744"/>
            <a:ext cx="2320925" cy="295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i-2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071810"/>
            <a:ext cx="264320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429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atin typeface="+mn-lt"/>
              </a:rPr>
              <a:t>20 век начинается</a:t>
            </a:r>
            <a:endParaRPr lang="ru-RU" sz="4800" b="1" dirty="0">
              <a:latin typeface="+mn-lt"/>
            </a:endParaRP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987675" y="692150"/>
            <a:ext cx="59420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Коренные изменения в женской моде произошли в начале 20 века , когда французский модельер Поль Пуаре упразднил корсеты. Кроме того , он отважился укоротить женские платья. Теперь они лишь прикрывали лодыжки. Это было воспринято как невиданная дерзость и покушение на нравственность и мораль. </a:t>
            </a:r>
            <a:endParaRPr lang="ru-RU" sz="200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7651" name="Picture 7" descr="Пуарэ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183063"/>
            <a:ext cx="237807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Пуарэ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64000"/>
            <a:ext cx="17859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Пуарэ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38625"/>
            <a:ext cx="20780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Пуарэ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38"/>
            <a:ext cx="1928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C:\Users\Ольга\Desktop\1307690335_1018.jpg"/>
          <p:cNvPicPr>
            <a:picLocks noChangeAspect="1" noChangeArrowheads="1"/>
          </p:cNvPicPr>
          <p:nvPr/>
        </p:nvPicPr>
        <p:blipFill>
          <a:blip r:embed="rId6"/>
          <a:srcRect l="50594"/>
          <a:stretch>
            <a:fillRect/>
          </a:stretch>
        </p:blipFill>
        <p:spPr bwMode="auto">
          <a:xfrm>
            <a:off x="755650" y="765175"/>
            <a:ext cx="210978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Непостижимая Коко…</a:t>
            </a:r>
            <a:endParaRPr lang="ru-RU" b="1" dirty="0">
              <a:latin typeface="+mn-lt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3995738" y="1125538"/>
            <a:ext cx="51482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 Период между двумя войнами можно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смело назвать "Эпохой Шанель".   Непостижимая Шанель совершила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 революцию в моде, придав женщине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 современный облик. В разгар войны в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  1916 г. Коко Шанель ввела в моду джерси. Трикотаж машинной вязки бежевого цвета, считавшийся "бедняцким", стал новым революционным материалом. Одежда от Шанель поражала чистотой и строгостью линий и была не просто чуждой, но даже враждебной украшательству. Стиль "от Шанель" кардинально изменил весь облик современниц. Коко ввела в моду короткую стрижку для женщин. Даже самые богатые дамы носили искусственный жемчуг "от Шанель". </a:t>
            </a:r>
          </a:p>
        </p:txBody>
      </p:sp>
      <p:pic>
        <p:nvPicPr>
          <p:cNvPr id="28675" name="Picture 2" descr="C:\Documents and Settings\user\Рабочий стол\1229518447715983_323_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643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«Маленькое чёрное платье»</a:t>
            </a:r>
            <a:endParaRPr lang="ru-RU" b="1" dirty="0">
              <a:latin typeface="+mn-lt"/>
            </a:endParaRPr>
          </a:p>
        </p:txBody>
      </p:sp>
      <p:pic>
        <p:nvPicPr>
          <p:cNvPr id="29698" name="Picture 6" descr="i-2653"/>
          <p:cNvPicPr>
            <a:picLocks noChangeAspect="1" noChangeArrowheads="1"/>
          </p:cNvPicPr>
          <p:nvPr/>
        </p:nvPicPr>
        <p:blipFill>
          <a:blip r:embed="rId2"/>
          <a:srcRect b="14301"/>
          <a:stretch>
            <a:fillRect/>
          </a:stretch>
        </p:blipFill>
        <p:spPr bwMode="auto">
          <a:xfrm>
            <a:off x="1547813" y="4432300"/>
            <a:ext cx="62182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67675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В 1924 г. - резко сокращается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длина юбки. Коко Шанель изобретает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"маленькое чёрное платье".  Журнал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"Vogue" провидчески предсказывает,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что это простое чёрное платье станет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универсальной моделью, которую будут носить все женщины. Уникальное изобретение  Шанель вот уже многие десятилетия остаётся в арсенале современной моды. </a:t>
            </a:r>
          </a:p>
        </p:txBody>
      </p:sp>
      <p:pic>
        <p:nvPicPr>
          <p:cNvPr id="29700" name="Picture 4" descr="МПЧ"/>
          <p:cNvPicPr>
            <a:picLocks noChangeAspect="1" noChangeArrowheads="1"/>
          </p:cNvPicPr>
          <p:nvPr/>
        </p:nvPicPr>
        <p:blipFill>
          <a:blip r:embed="rId3"/>
          <a:srcRect l="5431" t="10249" r="6372"/>
          <a:stretch>
            <a:fillRect/>
          </a:stretch>
        </p:blipFill>
        <p:spPr bwMode="auto">
          <a:xfrm>
            <a:off x="7380288" y="1341438"/>
            <a:ext cx="15128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05710" cy="7143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30-е  годы  20  века…</a:t>
            </a:r>
            <a:endParaRPr lang="ru-RU" b="1" dirty="0">
              <a:latin typeface="+mn-lt"/>
            </a:endParaRP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1619250" y="908050"/>
            <a:ext cx="705643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Многие предметы современного    гардероба, кажущиеся нам </a:t>
            </a:r>
          </a:p>
          <a:p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совершенно  естественными и как бы                                      присутствующими всегда, придумала</a:t>
            </a:r>
          </a:p>
          <a:p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Коко Шанель: сумочку через плечо, </a:t>
            </a:r>
          </a:p>
          <a:p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металлическую бижутерию, цепочки. </a:t>
            </a:r>
          </a:p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</p:txBody>
      </p:sp>
      <p:pic>
        <p:nvPicPr>
          <p:cNvPr id="30723" name="Picture 2" descr="C:\Users\Ольга\Desktop\Gabrielle Coco Cha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149725"/>
            <a:ext cx="2286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Ольга\Desktop\id10952_w320.jpg"/>
          <p:cNvPicPr>
            <a:picLocks noChangeAspect="1" noChangeArrowheads="1"/>
          </p:cNvPicPr>
          <p:nvPr/>
        </p:nvPicPr>
        <p:blipFill>
          <a:blip r:embed="rId3"/>
          <a:srcRect b="9052"/>
          <a:stretch>
            <a:fillRect/>
          </a:stretch>
        </p:blipFill>
        <p:spPr bwMode="auto">
          <a:xfrm>
            <a:off x="468313" y="3644900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Users\Ольга\Desktop\i_010.jpg"/>
          <p:cNvPicPr>
            <a:picLocks noChangeAspect="1" noChangeArrowheads="1"/>
          </p:cNvPicPr>
          <p:nvPr/>
        </p:nvPicPr>
        <p:blipFill>
          <a:blip r:embed="rId4"/>
          <a:srcRect l="51546"/>
          <a:stretch>
            <a:fillRect/>
          </a:stretch>
        </p:blipFill>
        <p:spPr bwMode="auto">
          <a:xfrm>
            <a:off x="6659563" y="3573463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5567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+mn-lt"/>
              </a:rPr>
              <a:t>Романтический стиль</a:t>
            </a:r>
            <a:br>
              <a:rPr lang="ru-RU" sz="54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5400" b="1" dirty="0" smtClean="0">
                <a:solidFill>
                  <a:srgbClr val="FFFF00"/>
                </a:solidFill>
                <a:latin typeface="+mn-lt"/>
              </a:rPr>
              <a:t>20 века</a:t>
            </a:r>
            <a:endParaRPr lang="ru-RU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71744"/>
            <a:ext cx="2212968" cy="362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539750" y="1773238"/>
            <a:ext cx="5715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Романтический стиль в одежде – это победа женственности над модой. Он еще раз подтверждает: сколько бы женщины не стремились заимствовать предметы мужского гардероба, они все же никогда надолго не забудут рюшей, оборок, бантов и мягкого сияния шелковых тканей.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1214" cy="12858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latin typeface="Constantia" pitchFamily="18" charset="0"/>
              </a:rPr>
              <a:t>Цель урока</a:t>
            </a:r>
            <a:endParaRPr lang="ru-RU">
              <a:latin typeface="Constantia" pitchFamily="18" charset="0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428625" y="1928813"/>
            <a:ext cx="8501063" cy="371475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200" b="1" smtClean="0"/>
              <a:t>Создание модели костюма на основе полученных знаний , умений и навыков для подготовки к выполнению творческого проекта по изготовлению швейного изделия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60350"/>
            <a:ext cx="40544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79388" y="857250"/>
            <a:ext cx="43926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Какие ткани чаще всего используются для создания романтического образа? Это, конечно же, шелк, а также шифон и бархат, кружева и велюр. Менее распространены, но также используются изделия из тонкой шерсти и трикотажа. Ажурная вязка, гипюр, ткани с люрексом тоже способны подчеркнуть романтический стиль в одежде.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04813"/>
            <a:ext cx="4071938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14313" y="857250"/>
            <a:ext cx="47148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Несколько слов и о цветовой гамме, присущей данному стилю. Это, прежде всего, пастельные, нежные цвета, помогающие создать образ утонченной, романтической натуры. Растительные и цветочные принты , горошек и даже клетка также можно отнести к романтизму, но несколько иного типа – более игривого, кокетливого, задорного.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s-whited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57188"/>
            <a:ext cx="39973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285750" y="928688"/>
            <a:ext cx="4071938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Романтический стиль в одежде можно интересно сочетать с более “грубыми” по текстуре вещами – из кожи, толстой шерсти, а также с изделиями из меха. Своеобразно контрастируя, они дополняют друг друга и придают образу особую индивидуальность и притягательность.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2" name="Picture 4" descr="051"/>
          <p:cNvPicPr>
            <a:picLocks noChangeAspect="1" noChangeArrowheads="1"/>
          </p:cNvPicPr>
          <p:nvPr/>
        </p:nvPicPr>
        <p:blipFill>
          <a:blip r:embed="rId2"/>
          <a:srcRect l="19096" r="19798"/>
          <a:stretch>
            <a:fillRect/>
          </a:stretch>
        </p:blipFill>
        <p:spPr bwMode="auto">
          <a:xfrm>
            <a:off x="2051050" y="3284538"/>
            <a:ext cx="5000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250825" y="285750"/>
            <a:ext cx="87137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Этот стиль черпает вдохновение в трепетных поэтических письмах о любви и возвышенных отношениях между мужчиной и женщиной, в изящных очертаниях женской фигуры и грации весенней природы. Он привлекает к себе души, наполненные любовью, светом и красотой. Да, это он – Его Величество, Романтический стиль в одежде, берущий свое начало из глубин нежных человеческих сердец!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6" name="Picture 6" descr="055"/>
          <p:cNvPicPr>
            <a:picLocks noChangeAspect="1" noChangeArrowheads="1"/>
          </p:cNvPicPr>
          <p:nvPr/>
        </p:nvPicPr>
        <p:blipFill>
          <a:blip r:embed="rId2"/>
          <a:srcRect l="19141" r="19756"/>
          <a:stretch>
            <a:fillRect/>
          </a:stretch>
        </p:blipFill>
        <p:spPr bwMode="auto">
          <a:xfrm>
            <a:off x="1619250" y="2781300"/>
            <a:ext cx="57610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611188" y="476250"/>
            <a:ext cx="82819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Этот стиль всегда актуален, т.к. подчёркивает женственность и гармоничность образа. Романтический стиль одежды естественно отличает женский образ от мужского, поэтому, если вы хотите быть настоящей женщиной, то прибегайте к этому стилю как можно чаще независимо от ситуаций!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Кристиан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Диор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4286250" y="1285875"/>
            <a:ext cx="40719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В послевоенный период, когда мир еще не отошел от голодовок и руин, для многих была шоком новая концепция Кристиана Диора, которую он предложил в 1947 году. Изначально его коллекция «Corolle» была рассчитана только на высшие круги общества. Прилегающий лиф, кринолин, тонкая талия – этот романтический стиль был принят Европой и Америкой уже в 1948 году и назван «нью-луком», т.е. новым образом.</a:t>
            </a:r>
          </a:p>
        </p:txBody>
      </p:sp>
      <p:pic>
        <p:nvPicPr>
          <p:cNvPr id="37891" name="Picture 4" descr="13390692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37861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44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285750" y="714375"/>
            <a:ext cx="8643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Но, тем не менее, модный переворот послевоенного времени совершал не только один Кристиан Диор. В это время своими работами прославились Ив Сен Лоран, Живанши, новую жизнь получил дом моды Шанель и многие другие.</a:t>
            </a:r>
          </a:p>
        </p:txBody>
      </p:sp>
      <p:pic>
        <p:nvPicPr>
          <p:cNvPr id="38915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492375"/>
            <a:ext cx="28575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C:\Documents and Settings\user\Рабочий стол\lo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65400"/>
            <a:ext cx="23764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Documents and Settings\user\Рабочий стол\x_45600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852738"/>
            <a:ext cx="3286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user\Рабочий стол\16_1997_oboi_dzhinsa_s_protertymi_polosami_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Constantia" pitchFamily="18" charset="0"/>
              </a:rPr>
              <a:t>Джинсовый бум!</a:t>
            </a:r>
            <a:endParaRPr lang="ru-RU" sz="5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9939" name="Picture 3" descr="C:\Documents and Settings\user\Рабочий стол\40.jpg"/>
          <p:cNvPicPr>
            <a:picLocks noChangeAspect="1" noChangeArrowheads="1"/>
          </p:cNvPicPr>
          <p:nvPr/>
        </p:nvPicPr>
        <p:blipFill>
          <a:blip r:embed="rId3"/>
          <a:srcRect l="4225" b="4349"/>
          <a:stretch>
            <a:fillRect/>
          </a:stretch>
        </p:blipFill>
        <p:spPr bwMode="auto">
          <a:xfrm>
            <a:off x="5435600" y="1052513"/>
            <a:ext cx="33115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C:\Documents and Settings\user\Рабочий стол\dzi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3168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C:\Users\Ольга\Desktop\jea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2125" y="3357563"/>
            <a:ext cx="2835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49291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Джинсы —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2" tooltip="Брюки"/>
              </a:rPr>
              <a:t>брюки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из плотной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3" tooltip="Хлопчатобумажная ткань"/>
              </a:rPr>
              <a:t>хлопчатобумажной ткани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, с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4" tooltip="Заклёпочное соединение"/>
              </a:rPr>
              <a:t>проклёпанными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стыками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5" tooltip="Шов"/>
              </a:rPr>
              <a:t>швов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на карманах. Впервые изготовлены в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6" tooltip="1873 год"/>
              </a:rPr>
              <a:t>1873 году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7" tooltip="Страусс, Леви"/>
              </a:rPr>
              <a:t>Леви Страуссом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в качестве рабочей одежды для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8" tooltip="Фермер"/>
              </a:rPr>
              <a:t>фермеров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, так называемых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9" tooltip="Реднеки"/>
              </a:rPr>
              <a:t>реднеков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40963" name="Picture 2" descr="C:\Documents and Settings\user\Рабочий стол\dzhinsy-05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857250"/>
            <a:ext cx="3810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Джинсы в СССР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357188" y="1304925"/>
            <a:ext cx="42148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Джинсы впервые попали в СССР в 1957 году, во время </a:t>
            </a:r>
            <a:r>
              <a:rPr lang="ru-RU" b="1">
                <a:solidFill>
                  <a:srgbClr val="FF0000"/>
                </a:solidFill>
                <a:latin typeface="Constantia" pitchFamily="18" charset="0"/>
                <a:hlinkClick r:id="rId2" tooltip="VI Всемирный фестиваль молодёжи и студентов"/>
              </a:rPr>
              <a:t>Всемирного фестиваля молодёжи и студентов</a:t>
            </a:r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. В первую очередь с джинсами познакомились жители Москвы и Ленинграда, где раньше всех начали появляться иностранные туристы и студенты. Из этих двух столиц чаще выезжали делегации за границу. Поэтому западные джинсы в СССР раньше всех появлялись у жителей именно этих городов, и ряда портов — Одессы, Калининграда. Также именно в этих городах стали в 1964 году впервые открываться магазины </a:t>
            </a:r>
            <a:r>
              <a:rPr lang="ru-RU" b="1">
                <a:solidFill>
                  <a:srgbClr val="002060"/>
                </a:solidFill>
                <a:latin typeface="Constantia" pitchFamily="18" charset="0"/>
                <a:hlinkClick r:id="rId3" tooltip="Берёзка (сеть магазинов)"/>
              </a:rPr>
              <a:t>"Берёзка"</a:t>
            </a:r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, где в ассортименте имелись и джинсы.</a:t>
            </a:r>
          </a:p>
        </p:txBody>
      </p:sp>
      <p:pic>
        <p:nvPicPr>
          <p:cNvPr id="41987" name="Содержимое 4" descr="17220734.57193326.jpeg"/>
          <p:cNvPicPr>
            <a:picLocks noChangeAspect="1"/>
          </p:cNvPicPr>
          <p:nvPr/>
        </p:nvPicPr>
        <p:blipFill>
          <a:blip r:embed="rId4"/>
          <a:srcRect l="3226" t="5428" b="9547"/>
          <a:stretch>
            <a:fillRect/>
          </a:stretch>
        </p:blipFill>
        <p:spPr bwMode="auto">
          <a:xfrm>
            <a:off x="4643438" y="1643063"/>
            <a:ext cx="4286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00924" cy="10715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Constantia" pitchFamily="18" charset="0"/>
              </a:rPr>
              <a:t>Встречают по одёжке – провожают по уму</a:t>
            </a:r>
            <a:endParaRPr lang="ru-RU" sz="3600" dirty="0"/>
          </a:p>
        </p:txBody>
      </p:sp>
      <p:pic>
        <p:nvPicPr>
          <p:cNvPr id="15362" name="Picture 2" descr="C:\Users\Ольга\Desktop\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13684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Ольга\Desktop\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928688"/>
            <a:ext cx="12239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Ольга\Desktop\а3а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143000"/>
            <a:ext cx="1152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C:\Users\Ольга\Desktop\п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28612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Ольга\Desktop\3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857250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C:\Users\Ольга\Desktop\щш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571500"/>
            <a:ext cx="857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Ольга\Desktop\dkdkdk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781300"/>
            <a:ext cx="1223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C:\Users\Ольга\Desktop\ge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2997200"/>
            <a:ext cx="11509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C:\Users\Ольга\Desktop\ипр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3357563"/>
            <a:ext cx="1485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" descr="C:\Users\Ольга\Desktop\21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5" y="1357313"/>
            <a:ext cx="1079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7" descr="C:\Users\Ольга\Desktop\wather457565mark.php_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8527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:\Users\Ольга\Desktop\i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688" y="2071688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C:\Users\Ольга\Desktop\ол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4724400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1" descr="C:\Users\Ольга\Desktop\snaiper1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31913" y="4770438"/>
            <a:ext cx="10080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9" descr="C:\Users\Ольга\Desktop\тор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19475" y="5013325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2" descr="C:\Users\Ольга\Desktop\1919 3.jpg"/>
          <p:cNvPicPr>
            <a:picLocks noChangeAspect="1" noChangeArrowheads="1"/>
          </p:cNvPicPr>
          <p:nvPr/>
        </p:nvPicPr>
        <p:blipFill>
          <a:blip r:embed="rId17"/>
          <a:srcRect b="8299"/>
          <a:stretch>
            <a:fillRect/>
          </a:stretch>
        </p:blipFill>
        <p:spPr bwMode="auto">
          <a:xfrm>
            <a:off x="2411413" y="4868863"/>
            <a:ext cx="1047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2" descr="C:\Users\Ольга\Desktop\аук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43438" y="4941888"/>
            <a:ext cx="14414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0" descr="C:\Users\Ольга\Desktop\лор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56325" y="5229225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1" descr="C:\Users\Ольга\Desktop\перн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72375" y="3643313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4" descr="C:\Users\Ольга\Desktop\ми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15250" y="5143500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71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3010" name="Содержимое 4" descr="1350898609866image0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50"/>
            <a:ext cx="40386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214313" y="500063"/>
            <a:ext cx="4357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 эти же годы джинсы начали упоминаться в произведениях отечественных писателей и поэтов: </a:t>
            </a:r>
            <a:r>
              <a:rPr lang="ru-RU" sz="2400" b="1">
                <a:latin typeface="Constantia" pitchFamily="18" charset="0"/>
                <a:hlinkClick r:id="rId3" tooltip="Аксёнов, Василий Павлович"/>
              </a:rPr>
              <a:t>Василия Аксенова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>
                <a:latin typeface="Constantia" pitchFamily="18" charset="0"/>
                <a:hlinkClick r:id="rId4" tooltip="Евтушенко, Евгений Александрович"/>
              </a:rPr>
              <a:t>Евгения Евтушенко</a:t>
            </a:r>
            <a:r>
              <a:rPr lang="ru-RU" sz="2400" b="1">
                <a:latin typeface="Constantia" pitchFamily="18" charset="0"/>
              </a:rPr>
              <a:t>. В 1962 году во время известной встречи </a:t>
            </a:r>
            <a:r>
              <a:rPr lang="ru-RU" sz="2400" b="1">
                <a:latin typeface="Constantia" pitchFamily="18" charset="0"/>
                <a:hlinkClick r:id="rId5" tooltip="Хрущёв, Никита Сергеевич"/>
              </a:rPr>
              <a:t>Хрущёва</a:t>
            </a:r>
            <a:r>
              <a:rPr lang="ru-RU" sz="2400" b="1">
                <a:latin typeface="Constantia" pitchFamily="18" charset="0"/>
              </a:rPr>
              <a:t> с творческой интеллигенцией тот укорял </a:t>
            </a:r>
            <a:r>
              <a:rPr lang="ru-RU" sz="2400" b="1">
                <a:latin typeface="Constantia" pitchFamily="18" charset="0"/>
                <a:hlinkClick r:id="rId6" tooltip="Вознесенский, Андрей Андреевич"/>
              </a:rPr>
              <a:t>Андрея Вознесенского</a:t>
            </a:r>
            <a:r>
              <a:rPr lang="ru-RU" sz="2400" b="1">
                <a:latin typeface="Constantia" pitchFamily="18" charset="0"/>
              </a:rPr>
              <a:t> за то, что Вознесенский явился на встречу в джинсах.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179388" y="785813"/>
            <a:ext cx="46799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С 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  <a:hlinkClick r:id="rId2" tooltip="Хиппи"/>
              </a:rPr>
              <a:t>хипповских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 шестидесятых джинсы стали символом свободы, не только свободы творчества, а самого права вольно мыслить. Именно поэтому они подвергались гонениям в СССР, как идеологически невыдержанная мода, символ «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  <a:hlinkClick r:id="rId3" tooltip="Тлетворное влияние Запада"/>
              </a:rPr>
              <a:t>тлетворного влияния Запада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».</a:t>
            </a:r>
          </a:p>
        </p:txBody>
      </p:sp>
      <p:pic>
        <p:nvPicPr>
          <p:cNvPr id="44035" name="Picture 2" descr="C:\Documents and Settings\user\Рабочий стол\l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708275"/>
            <a:ext cx="42132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7143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Направление  хиппи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179388" y="908050"/>
            <a:ext cx="43211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Хи́ппи— </a:t>
            </a:r>
            <a:r>
              <a:rPr lang="ru-RU" sz="2800" b="1">
                <a:latin typeface="Constantia" pitchFamily="18" charset="0"/>
                <a:hlinkClick r:id="rId2" tooltip="Философия"/>
              </a:rPr>
              <a:t>философия</a:t>
            </a:r>
            <a:r>
              <a:rPr lang="ru-RU" sz="2800" b="1">
                <a:latin typeface="Constantia" pitchFamily="18" charset="0"/>
              </a:rPr>
              <a:t> и </a:t>
            </a:r>
            <a:r>
              <a:rPr lang="ru-RU" sz="2800" b="1">
                <a:latin typeface="Constantia" pitchFamily="18" charset="0"/>
                <a:hlinkClick r:id="rId3" tooltip="Субкультура"/>
              </a:rPr>
              <a:t>субкультура</a:t>
            </a:r>
            <a:r>
              <a:rPr lang="ru-RU" sz="2800" b="1">
                <a:latin typeface="Constantia" pitchFamily="18" charset="0"/>
              </a:rPr>
              <a:t>, изначально возникшая в 60-х годах в </a:t>
            </a:r>
            <a:r>
              <a:rPr lang="ru-RU" sz="2800" b="1">
                <a:latin typeface="Constantia" pitchFamily="18" charset="0"/>
                <a:hlinkClick r:id="rId4" tooltip="США"/>
              </a:rPr>
              <a:t>США</a:t>
            </a:r>
            <a:r>
              <a:rPr lang="ru-RU" sz="2800" b="1">
                <a:latin typeface="Constantia" pitchFamily="18" charset="0"/>
              </a:rPr>
              <a:t>.</a:t>
            </a:r>
          </a:p>
          <a:p>
            <a:r>
              <a:rPr lang="ru-RU" sz="2800" b="1">
                <a:latin typeface="Constantia" pitchFamily="18" charset="0"/>
              </a:rPr>
              <a:t>Представителей субкультуры хиппи в конце </a:t>
            </a:r>
            <a:r>
              <a:rPr lang="ru-RU" sz="2800" b="1">
                <a:latin typeface="Constantia" pitchFamily="18" charset="0"/>
                <a:hlinkClick r:id="rId5" tooltip="1960-е"/>
              </a:rPr>
              <a:t>60-х</a:t>
            </a:r>
            <a:r>
              <a:rPr lang="ru-RU" sz="2800" b="1">
                <a:latin typeface="Constantia" pitchFamily="18" charset="0"/>
              </a:rPr>
              <a:t> — </a:t>
            </a:r>
            <a:r>
              <a:rPr lang="ru-RU" sz="2800" b="1">
                <a:latin typeface="Constantia" pitchFamily="18" charset="0"/>
                <a:hlinkClick r:id="rId6" tooltip="1970-е годы"/>
              </a:rPr>
              <a:t>70-х годах</a:t>
            </a:r>
            <a:r>
              <a:rPr lang="ru-RU" sz="2800" b="1">
                <a:latin typeface="Constantia" pitchFamily="18" charset="0"/>
              </a:rPr>
              <a:t> легко можно было отыскать почти в каждом крупном городе </a:t>
            </a:r>
            <a:r>
              <a:rPr lang="ru-RU" sz="2800" b="1">
                <a:latin typeface="Constantia" pitchFamily="18" charset="0"/>
                <a:hlinkClick r:id="rId7" tooltip="СССР"/>
              </a:rPr>
              <a:t>СССР</a:t>
            </a:r>
            <a:r>
              <a:rPr lang="ru-RU" sz="2800" b="1">
                <a:latin typeface="Constantia" pitchFamily="18" charset="0"/>
              </a:rPr>
              <a:t>, на «тусовках».</a:t>
            </a:r>
          </a:p>
        </p:txBody>
      </p:sp>
      <p:pic>
        <p:nvPicPr>
          <p:cNvPr id="45059" name="Picture 2" descr="C:\Documents and Settings\user\Рабочий стол\rP4ovRFWVoukqir1pCmd2QfDo1_4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1285875"/>
            <a:ext cx="4357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305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4859338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Появившись на исходе «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  <a:hlinkClick r:id="rId2" tooltip="Хрущёвская оттепель"/>
              </a:rPr>
              <a:t>хрущёвской оттепели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»,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  <a:hlinkClick r:id="rId3" tooltip="Субкультура"/>
              </a:rPr>
              <a:t>субкультура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 хиппи в СССР (в целом) была распространена среди весьма немногочисленных представителей молодежи. В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  <a:hlinkClick r:id="rId4" tooltip="Массовое сознание"/>
              </a:rPr>
              <a:t>массовом сознании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 слово «хиппи» вызывало ассоциации скорее негативные — «хиппи» воспринимался как неопрятно одетый молодой человек с длинными волосами,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  <a:hlinkClick r:id="rId5" tooltip="Тунеядство"/>
              </a:rPr>
              <a:t>бездельник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  <a:hlinkClick r:id="rId6" tooltip="Пьянство"/>
              </a:rPr>
              <a:t>выпивоха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 и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  <a:hlinkClick r:id="rId7" tooltip="Наркоман"/>
              </a:rPr>
              <a:t>наркоман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, часто аполитичный и безыдейный.</a:t>
            </a:r>
          </a:p>
        </p:txBody>
      </p:sp>
      <p:pic>
        <p:nvPicPr>
          <p:cNvPr id="46083" name="Содержимое 4" descr="20624150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17732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+mn-lt"/>
              </a:rPr>
              <a:t>Стиль </a:t>
            </a:r>
            <a:r>
              <a:rPr lang="ru-RU" sz="5400" b="1" dirty="0" err="1" smtClean="0">
                <a:solidFill>
                  <a:srgbClr val="002060"/>
                </a:solidFill>
                <a:latin typeface="+mn-lt"/>
              </a:rPr>
              <a:t>милитари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214313" y="1143000"/>
            <a:ext cx="40719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«Ми́литари» — </a:t>
            </a:r>
            <a:r>
              <a:rPr lang="ru-RU" sz="2400" b="1">
                <a:latin typeface="Constantia" pitchFamily="18" charset="0"/>
                <a:hlinkClick r:id="rId2" tooltip="Стиль"/>
              </a:rPr>
              <a:t>стилевое</a:t>
            </a:r>
            <a:r>
              <a:rPr lang="ru-RU" sz="2400" b="1">
                <a:latin typeface="Constantia" pitchFamily="18" charset="0"/>
              </a:rPr>
              <a:t> направление в </a:t>
            </a:r>
            <a:r>
              <a:rPr lang="ru-RU" sz="2400" b="1">
                <a:latin typeface="Constantia" pitchFamily="18" charset="0"/>
                <a:hlinkClick r:id="rId3" tooltip="Одежда"/>
              </a:rPr>
              <a:t>одежде</a:t>
            </a:r>
            <a:r>
              <a:rPr lang="ru-RU" sz="2400" b="1">
                <a:latin typeface="Constantia" pitchFamily="18" charset="0"/>
              </a:rPr>
              <a:t>, характеризующееся использованием элементов военного снаряжения: </a:t>
            </a:r>
            <a:r>
              <a:rPr lang="ru-RU" sz="2400" b="1">
                <a:latin typeface="Constantia" pitchFamily="18" charset="0"/>
                <a:hlinkClick r:id="rId4" tooltip="Военные ботинки"/>
              </a:rPr>
              <a:t>военных ботинок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>
                <a:latin typeface="Constantia" pitchFamily="18" charset="0"/>
                <a:hlinkClick r:id="rId5" tooltip="Камуфляж"/>
              </a:rPr>
              <a:t>камуфлированной</a:t>
            </a:r>
            <a:r>
              <a:rPr lang="ru-RU" sz="2400" b="1">
                <a:latin typeface="Constantia" pitchFamily="18" charset="0"/>
              </a:rPr>
              <a:t> одежды (</a:t>
            </a:r>
            <a:r>
              <a:rPr lang="ru-RU" sz="2400" b="1">
                <a:latin typeface="Constantia" pitchFamily="18" charset="0"/>
                <a:hlinkClick r:id="rId6" tooltip="Хаки (цвет)"/>
              </a:rPr>
              <a:t>цвета хаки</a:t>
            </a:r>
            <a:r>
              <a:rPr lang="ru-RU" sz="2400" b="1">
                <a:latin typeface="Constantia" pitchFamily="18" charset="0"/>
              </a:rPr>
              <a:t>), военных головных уборов (например, </a:t>
            </a:r>
            <a:r>
              <a:rPr lang="ru-RU" sz="2400" b="1">
                <a:latin typeface="Constantia" pitchFamily="18" charset="0"/>
                <a:hlinkClick r:id="rId7" tooltip="Берет"/>
              </a:rPr>
              <a:t>беретов</a:t>
            </a:r>
            <a:r>
              <a:rPr lang="ru-RU" sz="2400" b="1">
                <a:latin typeface="Constantia" pitchFamily="18" charset="0"/>
              </a:rPr>
              <a:t>), </a:t>
            </a:r>
            <a:r>
              <a:rPr lang="ru-RU" sz="2400" b="1">
                <a:latin typeface="Constantia" pitchFamily="18" charset="0"/>
                <a:hlinkClick r:id="rId8" tooltip="Жетон"/>
              </a:rPr>
              <a:t>жетонов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>
                <a:latin typeface="Constantia" pitchFamily="18" charset="0"/>
                <a:hlinkClick r:id="rId9" tooltip="Брелок"/>
              </a:rPr>
              <a:t>брелоков</a:t>
            </a:r>
            <a:r>
              <a:rPr lang="ru-RU" sz="2400" b="1">
                <a:latin typeface="Constantia" pitchFamily="18" charset="0"/>
              </a:rPr>
              <a:t> в форме </a:t>
            </a:r>
            <a:r>
              <a:rPr lang="ru-RU" sz="2400" b="1">
                <a:latin typeface="Constantia" pitchFamily="18" charset="0"/>
                <a:hlinkClick r:id="rId10" tooltip="Пуля"/>
              </a:rPr>
              <a:t>пуль</a:t>
            </a:r>
            <a:r>
              <a:rPr lang="ru-RU" sz="2400" b="1">
                <a:latin typeface="Constantia" pitchFamily="18" charset="0"/>
              </a:rPr>
              <a:t>.</a:t>
            </a:r>
          </a:p>
        </p:txBody>
      </p:sp>
      <p:pic>
        <p:nvPicPr>
          <p:cNvPr id="47107" name="Содержимое 5" descr="40th-fashio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1428750"/>
            <a:ext cx="4210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714375" y="357188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Стиль милитари приобрел популярность в конце 1960-х, когда мода обратилась к военной униформе. </a:t>
            </a:r>
          </a:p>
        </p:txBody>
      </p:sp>
      <p:pic>
        <p:nvPicPr>
          <p:cNvPr id="48131" name="Содержимое 5" descr="large_st16.jpg"/>
          <p:cNvPicPr>
            <a:picLocks noChangeAspect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1285875" y="1928813"/>
            <a:ext cx="6286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 l="2272" t="2083" r="3030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3573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Одежда второй половины</a:t>
            </a:r>
            <a:br>
              <a:rPr lang="ru-RU" sz="48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 20-го века</a:t>
            </a:r>
            <a:endParaRPr lang="ru-RU" sz="4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9155" name="Picture 6" descr="60"/>
          <p:cNvPicPr>
            <a:picLocks noChangeAspect="1" noChangeArrowheads="1"/>
          </p:cNvPicPr>
          <p:nvPr/>
        </p:nvPicPr>
        <p:blipFill>
          <a:blip r:embed="rId3"/>
          <a:srcRect l="5283" r="3168"/>
          <a:stretch>
            <a:fillRect/>
          </a:stretch>
        </p:blipFill>
        <p:spPr bwMode="auto">
          <a:xfrm>
            <a:off x="2428875" y="200025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66FFCC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Мини</a:t>
            </a:r>
            <a:endParaRPr lang="ru-RU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5357813" y="1000125"/>
            <a:ext cx="3571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Constantia" pitchFamily="18" charset="0"/>
              </a:rPr>
              <a:t>В Лондоне появилась на свет самая скандальная одежда шестидесятых — мини-юбка. В 1962 году, ставшая легендой Мэри Квант, показала первую коллекцию вещей с длиной мини. Новый стиль, названный «стиль Лондон», очень быстро завоевал молодежь всего мира.</a:t>
            </a:r>
            <a:r>
              <a:rPr lang="ru-RU" sz="2400" b="1">
                <a:latin typeface="Constantia" pitchFamily="18" charset="0"/>
              </a:rPr>
              <a:t> </a:t>
            </a:r>
          </a:p>
        </p:txBody>
      </p:sp>
      <p:pic>
        <p:nvPicPr>
          <p:cNvPr id="50179" name="Picture 5" descr="1300748594_miniskirts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5000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71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428625" y="142875"/>
            <a:ext cx="8429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Constantia" pitchFamily="18" charset="0"/>
              </a:rPr>
              <a:t>Мини-мода 60-х стала официальной только после 1965 года, когда в мини начала появляться Жаклин Кеннеди-Онассис. В 1965 году манекенщицы Мэри Квант в ультра-мини вызвали остановку уличного движения. Многие знаменитые дизайнеры 60-х (Андрэ Курреж, Пако Раббан, Ив Сен-Лоран) ратовали за легализацию мини в мире моды, признания ее в качестве стиля XX века. </a:t>
            </a:r>
          </a:p>
        </p:txBody>
      </p:sp>
      <p:pic>
        <p:nvPicPr>
          <p:cNvPr id="51203" name="Picture 2" descr="C:\Documents and Settings\user\Рабочий стол\жакли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286125"/>
            <a:ext cx="480536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Мода «Сафари»</a:t>
            </a:r>
            <a:endParaRPr lang="ru-RU" b="1" dirty="0">
              <a:latin typeface="+mn-lt"/>
            </a:endParaRPr>
          </a:p>
        </p:txBody>
      </p:sp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4572000" y="1500188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          1980—1985 гг. Спортивный стиль в одежде.  Популярной становится одежда, плотно облегающая фигуру типа лосин, рейтуз, шортов из лайкры, прежде входивших в экипировку велосипедистов.  </a:t>
            </a:r>
          </a:p>
        </p:txBody>
      </p:sp>
      <p:pic>
        <p:nvPicPr>
          <p:cNvPr id="52227" name="Picture 13" descr="091508_lauren_400x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442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>
            <a:noAutofit/>
          </a:bodyPr>
          <a:lstStyle/>
          <a:p>
            <a:pPr algn="ctr"/>
            <a:r>
              <a:rPr lang="ru-RU" sz="3600" b="1" smtClean="0">
                <a:solidFill>
                  <a:srgbClr val="002060"/>
                </a:solidFill>
                <a:latin typeface="Constantia" pitchFamily="18" charset="0"/>
              </a:rPr>
              <a:t>Положения, определяющие  историю костюма </a:t>
            </a:r>
            <a:r>
              <a:rPr lang="en-US" sz="3600" b="1" smtClean="0">
                <a:solidFill>
                  <a:srgbClr val="002060"/>
                </a:solidFill>
                <a:latin typeface="Constantia" pitchFamily="18" charset="0"/>
              </a:rPr>
              <a:t>XX</a:t>
            </a:r>
            <a:r>
              <a:rPr lang="ru-RU" sz="3600" b="1" smtClean="0">
                <a:solidFill>
                  <a:srgbClr val="002060"/>
                </a:solidFill>
                <a:latin typeface="Constantia" pitchFamily="18" charset="0"/>
              </a:rPr>
              <a:t> века</a:t>
            </a:r>
            <a:endParaRPr lang="ru-RU" sz="3600" smtClean="0">
              <a:latin typeface="Constantia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</a:rPr>
              <a:t>Демократизация моды, уничтожение социальных ограничений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Упрощение и смена форм силуэта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Массовое производство в промышленности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Целесообразность и удобство костюма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Изменение положения женщин в обществе в связи с развитием транспорта, спорта, технического прогресса, появлением новых профессий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6700" b="1" dirty="0" smtClean="0">
                <a:latin typeface="+mn-lt"/>
              </a:rPr>
              <a:t>Лихие</a:t>
            </a:r>
            <a:r>
              <a:rPr lang="ru-RU" sz="6700" dirty="0" smtClean="0"/>
              <a:t> </a:t>
            </a:r>
            <a:r>
              <a:rPr lang="ru-RU" sz="6700" b="1" dirty="0" smtClean="0">
                <a:latin typeface="+mn-lt"/>
              </a:rPr>
              <a:t>1990-е</a:t>
            </a:r>
            <a:endParaRPr lang="ru-RU" sz="6700" b="1" dirty="0">
              <a:latin typeface="+mn-lt"/>
            </a:endParaRPr>
          </a:p>
        </p:txBody>
      </p:sp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4143375" y="1000125"/>
            <a:ext cx="4572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onstantia" pitchFamily="18" charset="0"/>
              </a:rPr>
              <a:t>В 90-е годы мода была разноплановой – одновременно существовало несколько направлений в костюме, а именно: минимализм, гранж, спортивный, этнический стили и милитари. </a:t>
            </a:r>
          </a:p>
        </p:txBody>
      </p:sp>
      <p:pic>
        <p:nvPicPr>
          <p:cNvPr id="53251" name="Picture 6" descr="art0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168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8" descr="art0817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43188"/>
            <a:ext cx="31067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C:\Documents and Settings\user\Рабочий стол\1287723731_retro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500563"/>
            <a:ext cx="3071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71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274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929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Такое стилевое многообразие в костюме объясняется новым подходом в создании модного образа: одежда в стиле 90-х годов должна была подчеркивать индивидуальность личности и формировать собственный стиль человека. “Be Yourself” – популярный лозунг рекламы того периода кампании  Кельвина Кляйна.</a:t>
            </a:r>
          </a:p>
        </p:txBody>
      </p:sp>
      <p:pic>
        <p:nvPicPr>
          <p:cNvPr id="54275" name="Picture 10" descr="f_4feb2fcd0f0f5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14688"/>
            <a:ext cx="3429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C:\Documents and Settings\user\Рабочий стол\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86125"/>
            <a:ext cx="3929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3058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786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Спортивный стиль – один из лидеров моды 90-х годов: в этот период наблюдался бум на кроссовки и яркие спортивные костюмы. Чрезвычайно популярны были занятия спортом и аэробикой, получившей распространение с 80-х годов: стройная фигура была в моде!</a:t>
            </a:r>
          </a:p>
        </p:txBody>
      </p:sp>
      <p:pic>
        <p:nvPicPr>
          <p:cNvPr id="55299" name="Picture 3" descr="C:\Documents and Settings\user\Рабочий стол\art0856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143250"/>
            <a:ext cx="4476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305800" cy="21431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 smtClean="0">
                <a:latin typeface="+mn-lt"/>
              </a:rPr>
              <a:t>Джанни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Версаче</a:t>
            </a:r>
            <a:r>
              <a:rPr lang="ru-RU" sz="3200" b="1" dirty="0" smtClean="0">
                <a:latin typeface="+mn-lt"/>
              </a:rPr>
              <a:t>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 2 декабря 1946 — 15 июля 1997 </a:t>
            </a:r>
            <a:endParaRPr lang="ru-RU" sz="3200" b="1" dirty="0">
              <a:latin typeface="+mn-lt"/>
            </a:endParaRPr>
          </a:p>
        </p:txBody>
      </p:sp>
      <p:pic>
        <p:nvPicPr>
          <p:cNvPr id="56322" name="Picture 2" descr="C:\Documents and Settings\user\Рабочий стол\Santo Versache 300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85938"/>
            <a:ext cx="6643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2714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FF00"/>
                </a:solidFill>
                <a:latin typeface="+mn-lt"/>
              </a:rPr>
              <a:t>Практическая работа «Наряди принцессу»</a:t>
            </a:r>
            <a:endParaRPr lang="ru-RU" sz="6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:\Технология\нитки.jpg"/>
          <p:cNvPicPr>
            <a:picLocks noChangeAspect="1" noChangeArrowheads="1"/>
          </p:cNvPicPr>
          <p:nvPr/>
        </p:nvPicPr>
        <p:blipFill>
          <a:blip r:embed="rId2"/>
          <a:srcRect b="40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44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08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Constantia" pitchFamily="18" charset="0"/>
              </a:rPr>
              <a:t>Удачи в выполнении 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творческого проекта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59394" name="Picture 2" descr="D:\Технология\ножн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73463"/>
            <a:ext cx="30241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latin typeface="Constantia" pitchFamily="18" charset="0"/>
              </a:rPr>
              <a:t>Актуализация знаний</a:t>
            </a:r>
            <a:endParaRPr lang="ru-RU">
              <a:latin typeface="Constantia" pitchFamily="18" charset="0"/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1214438" y="1357313"/>
            <a:ext cx="7088187" cy="3643312"/>
          </a:xfrm>
        </p:spPr>
        <p:txBody>
          <a:bodyPr/>
          <a:lstStyle/>
          <a:p>
            <a:r>
              <a:rPr lang="ru-RU" sz="4400" b="1" smtClean="0"/>
              <a:t>Верхняя и отрезная,</a:t>
            </a:r>
          </a:p>
          <a:p>
            <a:r>
              <a:rPr lang="ru-RU" sz="4400" b="1" smtClean="0"/>
              <a:t>Нижняя и накладная.</a:t>
            </a:r>
          </a:p>
          <a:p>
            <a:r>
              <a:rPr lang="ru-RU" sz="4400" b="1" smtClean="0"/>
              <a:t>Есть у юбки, у рубашки</a:t>
            </a:r>
          </a:p>
          <a:p>
            <a:r>
              <a:rPr lang="ru-RU" sz="4400" b="1" smtClean="0"/>
              <a:t>И на платье у Наташки.</a:t>
            </a:r>
          </a:p>
        </p:txBody>
      </p:sp>
      <p:pic>
        <p:nvPicPr>
          <p:cNvPr id="17411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643438"/>
            <a:ext cx="1785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1285875" y="1484313"/>
            <a:ext cx="7016750" cy="3159125"/>
          </a:xfrm>
        </p:spPr>
        <p:txBody>
          <a:bodyPr/>
          <a:lstStyle/>
          <a:p>
            <a:r>
              <a:rPr lang="ru-RU" sz="4000" b="1" smtClean="0"/>
              <a:t>Я дух, живу в бутылке,</a:t>
            </a:r>
          </a:p>
          <a:p>
            <a:r>
              <a:rPr lang="ru-RU" sz="4000" b="1" smtClean="0"/>
              <a:t>Но если мне прикажут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Н</a:t>
            </a:r>
            <a:r>
              <a:rPr lang="ru-RU" sz="4000" b="1" smtClean="0"/>
              <a:t> в конце на </a:t>
            </a:r>
            <a:r>
              <a:rPr lang="ru-RU" sz="4000" b="1" smtClean="0">
                <a:solidFill>
                  <a:srgbClr val="FFFF00"/>
                </a:solidFill>
              </a:rPr>
              <a:t>СЫ</a:t>
            </a:r>
            <a:r>
              <a:rPr lang="ru-RU" sz="4000" b="1" smtClean="0"/>
              <a:t> сменить,</a:t>
            </a:r>
          </a:p>
          <a:p>
            <a:r>
              <a:rPr lang="ru-RU" sz="4000" b="1" smtClean="0"/>
              <a:t>Тогда меня можно носить.</a:t>
            </a:r>
          </a:p>
        </p:txBody>
      </p:sp>
      <p:pic>
        <p:nvPicPr>
          <p:cNvPr id="18435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572000"/>
            <a:ext cx="1785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1143000" y="1500188"/>
            <a:ext cx="7159625" cy="3214687"/>
          </a:xfrm>
        </p:spPr>
        <p:txBody>
          <a:bodyPr/>
          <a:lstStyle/>
          <a:p>
            <a:r>
              <a:rPr lang="ru-RU" sz="3600" b="1" smtClean="0"/>
              <a:t>Я очень хитрый рыжий зверь,</a:t>
            </a:r>
          </a:p>
          <a:p>
            <a:r>
              <a:rPr lang="ru-RU" sz="3600" b="1" smtClean="0"/>
              <a:t>И лучше ты мне, друг, не верь,</a:t>
            </a:r>
          </a:p>
          <a:p>
            <a:r>
              <a:rPr lang="ru-RU" sz="3600" b="1" smtClean="0"/>
              <a:t>Но если </a:t>
            </a:r>
            <a:r>
              <a:rPr lang="ru-RU" sz="3600" b="1" smtClean="0">
                <a:solidFill>
                  <a:srgbClr val="FFFF00"/>
                </a:solidFill>
              </a:rPr>
              <a:t>КУ </a:t>
            </a:r>
            <a:r>
              <a:rPr lang="ru-RU" sz="3600" b="1" smtClean="0"/>
              <a:t>поставить прежде,</a:t>
            </a:r>
          </a:p>
          <a:p>
            <a:r>
              <a:rPr lang="ru-RU" sz="3600" b="1" smtClean="0"/>
              <a:t>Получится деталь к одежде.</a:t>
            </a:r>
          </a:p>
        </p:txBody>
      </p:sp>
      <p:pic>
        <p:nvPicPr>
          <p:cNvPr id="19459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857250" y="1928813"/>
            <a:ext cx="7215188" cy="2214562"/>
          </a:xfrm>
        </p:spPr>
        <p:txBody>
          <a:bodyPr/>
          <a:lstStyle/>
          <a:p>
            <a:r>
              <a:rPr lang="ru-RU" sz="3600" b="1" smtClean="0"/>
              <a:t>Хоть одно колесо – но везёт,</a:t>
            </a:r>
          </a:p>
          <a:p>
            <a:r>
              <a:rPr lang="ru-RU" sz="3600" b="1" smtClean="0"/>
              <a:t>А с </a:t>
            </a:r>
            <a:r>
              <a:rPr lang="ru-RU" sz="3600" b="1" smtClean="0">
                <a:solidFill>
                  <a:srgbClr val="FFFF00"/>
                </a:solidFill>
              </a:rPr>
              <a:t>ВЫ </a:t>
            </a:r>
            <a:r>
              <a:rPr lang="ru-RU" sz="3600" b="1" smtClean="0"/>
              <a:t>в начале – форму одежде    придаёт.</a:t>
            </a:r>
          </a:p>
        </p:txBody>
      </p:sp>
      <p:pic>
        <p:nvPicPr>
          <p:cNvPr id="20483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1571625" y="1571625"/>
            <a:ext cx="6731000" cy="2643188"/>
          </a:xfrm>
        </p:spPr>
        <p:txBody>
          <a:bodyPr/>
          <a:lstStyle/>
          <a:p>
            <a:r>
              <a:rPr lang="ru-RU" sz="3600" b="1" smtClean="0"/>
              <a:t>Кирпичик к кирпичику –</a:t>
            </a:r>
          </a:p>
          <a:p>
            <a:r>
              <a:rPr lang="ru-RU" sz="3600" b="1" smtClean="0"/>
              <a:t>Строится дом,</a:t>
            </a:r>
          </a:p>
          <a:p>
            <a:r>
              <a:rPr lang="ru-RU" sz="3600" b="1" smtClean="0"/>
              <a:t>А </a:t>
            </a:r>
            <a:r>
              <a:rPr lang="ru-RU" sz="3600" b="1" smtClean="0">
                <a:solidFill>
                  <a:srgbClr val="FFFF00"/>
                </a:solidFill>
              </a:rPr>
              <a:t>С </a:t>
            </a:r>
            <a:r>
              <a:rPr lang="ru-RU" sz="3600" b="1" smtClean="0"/>
              <a:t>прибавим –</a:t>
            </a:r>
          </a:p>
          <a:p>
            <a:r>
              <a:rPr lang="ru-RU" sz="3600" b="1" smtClean="0"/>
              <a:t>Юбку с отделкой сошьём.</a:t>
            </a:r>
          </a:p>
        </p:txBody>
      </p:sp>
      <p:pic>
        <p:nvPicPr>
          <p:cNvPr id="21507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1232</Words>
  <Application>Microsoft Office PowerPoint</Application>
  <PresentationFormat>Экран (4:3)</PresentationFormat>
  <Paragraphs>84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Constantia</vt:lpstr>
      <vt:lpstr>Arial</vt:lpstr>
      <vt:lpstr>Calibri</vt:lpstr>
      <vt:lpstr>Wingdings 2</vt:lpstr>
      <vt:lpstr>Wingdings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Положения, определяющие  историю костюма XX века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Практическая работа «Наряди принцессу»</vt:lpstr>
      <vt:lpstr>Слайд 45</vt:lpstr>
      <vt:lpstr>Слайд 46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обобщения знаний</dc:title>
  <dc:creator>Ольга</dc:creator>
  <cp:lastModifiedBy>User</cp:lastModifiedBy>
  <cp:revision>52</cp:revision>
  <dcterms:created xsi:type="dcterms:W3CDTF">2013-02-16T16:21:57Z</dcterms:created>
  <dcterms:modified xsi:type="dcterms:W3CDTF">2013-04-19T18:35:06Z</dcterms:modified>
</cp:coreProperties>
</file>