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72" r:id="rId4"/>
    <p:sldId id="257" r:id="rId5"/>
    <p:sldId id="261" r:id="rId6"/>
    <p:sldId id="273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CC00FF"/>
    <a:srgbClr val="CC00CC"/>
    <a:srgbClr val="CC0000"/>
    <a:srgbClr val="990033"/>
    <a:srgbClr val="BCBCBC"/>
    <a:srgbClr val="808080"/>
    <a:srgbClr val="00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0D64BD-6D7B-4E09-8443-719A99590DD2}" type="doc">
      <dgm:prSet loTypeId="urn:microsoft.com/office/officeart/2005/8/layout/pList1#1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1E23F44-E6DA-471D-A9FB-55025F56A5F1}">
      <dgm:prSet phldrT="[Text]" custT="1"/>
      <dgm:spPr/>
      <dgm:t>
        <a:bodyPr lIns="274320"/>
        <a:lstStyle/>
        <a:p>
          <a:pPr algn="l" defTabSz="914400">
            <a:buNone/>
          </a:pPr>
          <a:endParaRPr lang="ru-RU" sz="2800" b="0" i="0" dirty="0">
            <a:latin typeface="Tw Cen MT"/>
            <a:ea typeface="+mn-ea"/>
            <a:cs typeface="+mn-cs"/>
          </a:endParaRPr>
        </a:p>
      </dgm:t>
    </dgm:pt>
    <dgm:pt modelId="{C66BAFE4-518E-4344-A5F5-2D4722ABC643}" type="sibTrans" cxnId="{658850A7-51A7-49D1-8A80-F4B8FF016253}">
      <dgm:prSet/>
      <dgm:spPr/>
      <dgm:t>
        <a:bodyPr/>
        <a:lstStyle/>
        <a:p>
          <a:endParaRPr lang="en-US" sz="2400">
            <a:latin typeface="Tw Cen MT" pitchFamily="34" charset="0"/>
          </a:endParaRPr>
        </a:p>
      </dgm:t>
    </dgm:pt>
    <dgm:pt modelId="{6B0D0E97-F911-45B4-9066-96DE855A9564}" type="parTrans" cxnId="{658850A7-51A7-49D1-8A80-F4B8FF016253}">
      <dgm:prSet/>
      <dgm:spPr/>
      <dgm:t>
        <a:bodyPr/>
        <a:lstStyle/>
        <a:p>
          <a:endParaRPr lang="en-US" sz="2400">
            <a:latin typeface="Tw Cen MT" pitchFamily="34" charset="0"/>
          </a:endParaRPr>
        </a:p>
      </dgm:t>
    </dgm:pt>
    <dgm:pt modelId="{6B18ABAF-5A6F-4925-9E15-A12F135F0EAD}" type="pres">
      <dgm:prSet presAssocID="{D50D64BD-6D7B-4E09-8443-719A99590DD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9ECCBB-FF86-4832-84D4-E788F38B2B29}" type="pres">
      <dgm:prSet presAssocID="{A1E23F44-E6DA-471D-A9FB-55025F56A5F1}" presName="compNode" presStyleCnt="0"/>
      <dgm:spPr/>
    </dgm:pt>
    <dgm:pt modelId="{0C20177B-0618-4608-A9D3-2118DD469F17}" type="pres">
      <dgm:prSet presAssocID="{A1E23F44-E6DA-471D-A9FB-55025F56A5F1}" presName="pictRect" presStyleLbl="node1" presStyleIdx="0" presStyleCnt="1" custScaleX="63773" custScaleY="74999" custLinFactNeighborX="54241" custLinFactNeighborY="6951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968FEEE-B89B-49C8-BC46-ED981F06099F}" type="pres">
      <dgm:prSet presAssocID="{A1E23F44-E6DA-471D-A9FB-55025F56A5F1}" presName="textRec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EFBB80-6B70-4824-A716-2D8C314835F4}" type="presOf" srcId="{D50D64BD-6D7B-4E09-8443-719A99590DD2}" destId="{6B18ABAF-5A6F-4925-9E15-A12F135F0EAD}" srcOrd="0" destOrd="0" presId="urn:microsoft.com/office/officeart/2005/8/layout/pList1#1"/>
    <dgm:cxn modelId="{F8BEA453-59D5-4122-BD93-556CBF3352D2}" type="presOf" srcId="{A1E23F44-E6DA-471D-A9FB-55025F56A5F1}" destId="{D968FEEE-B89B-49C8-BC46-ED981F06099F}" srcOrd="0" destOrd="0" presId="urn:microsoft.com/office/officeart/2005/8/layout/pList1#1"/>
    <dgm:cxn modelId="{658850A7-51A7-49D1-8A80-F4B8FF016253}" srcId="{D50D64BD-6D7B-4E09-8443-719A99590DD2}" destId="{A1E23F44-E6DA-471D-A9FB-55025F56A5F1}" srcOrd="0" destOrd="0" parTransId="{6B0D0E97-F911-45B4-9066-96DE855A9564}" sibTransId="{C66BAFE4-518E-4344-A5F5-2D4722ABC643}"/>
    <dgm:cxn modelId="{B4C40372-421F-4D3A-B0B7-90FE32B5C049}" type="presParOf" srcId="{6B18ABAF-5A6F-4925-9E15-A12F135F0EAD}" destId="{3D9ECCBB-FF86-4832-84D4-E788F38B2B29}" srcOrd="0" destOrd="0" presId="urn:microsoft.com/office/officeart/2005/8/layout/pList1#1"/>
    <dgm:cxn modelId="{27B2C1E8-FDD8-4F5D-8795-C7CFD9CCDD78}" type="presParOf" srcId="{3D9ECCBB-FF86-4832-84D4-E788F38B2B29}" destId="{0C20177B-0618-4608-A9D3-2118DD469F17}" srcOrd="0" destOrd="0" presId="urn:microsoft.com/office/officeart/2005/8/layout/pList1#1"/>
    <dgm:cxn modelId="{3093FDDC-944E-4FEE-92AF-19547E9B5B7B}" type="presParOf" srcId="{3D9ECCBB-FF86-4832-84D4-E788F38B2B29}" destId="{D968FEEE-B89B-49C8-BC46-ED981F06099F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0D64BD-6D7B-4E09-8443-719A99590DD2}" type="doc">
      <dgm:prSet loTypeId="urn:microsoft.com/office/officeart/2005/8/layout/pList1#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1E23F44-E6DA-471D-A9FB-55025F56A5F1}">
      <dgm:prSet phldrT="[Text]" custT="1"/>
      <dgm:spPr/>
      <dgm:t>
        <a:bodyPr lIns="274320"/>
        <a:lstStyle/>
        <a:p>
          <a:pPr algn="l" defTabSz="914400">
            <a:buNone/>
          </a:pPr>
          <a:endParaRPr lang="ru-RU" sz="2800" b="0" i="0" dirty="0">
            <a:latin typeface="Tw Cen MT"/>
            <a:ea typeface="+mn-ea"/>
            <a:cs typeface="+mn-cs"/>
          </a:endParaRPr>
        </a:p>
      </dgm:t>
    </dgm:pt>
    <dgm:pt modelId="{C66BAFE4-518E-4344-A5F5-2D4722ABC643}" type="sibTrans" cxnId="{658850A7-51A7-49D1-8A80-F4B8FF016253}">
      <dgm:prSet/>
      <dgm:spPr/>
      <dgm:t>
        <a:bodyPr/>
        <a:lstStyle/>
        <a:p>
          <a:endParaRPr lang="en-US" sz="2400">
            <a:latin typeface="Tw Cen MT" pitchFamily="34" charset="0"/>
          </a:endParaRPr>
        </a:p>
      </dgm:t>
    </dgm:pt>
    <dgm:pt modelId="{6B0D0E97-F911-45B4-9066-96DE855A9564}" type="parTrans" cxnId="{658850A7-51A7-49D1-8A80-F4B8FF016253}">
      <dgm:prSet/>
      <dgm:spPr/>
      <dgm:t>
        <a:bodyPr/>
        <a:lstStyle/>
        <a:p>
          <a:endParaRPr lang="en-US" sz="2400">
            <a:latin typeface="Tw Cen MT" pitchFamily="34" charset="0"/>
          </a:endParaRPr>
        </a:p>
      </dgm:t>
    </dgm:pt>
    <dgm:pt modelId="{6B18ABAF-5A6F-4925-9E15-A12F135F0EAD}" type="pres">
      <dgm:prSet presAssocID="{D50D64BD-6D7B-4E09-8443-719A99590DD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9ECCBB-FF86-4832-84D4-E788F38B2B29}" type="pres">
      <dgm:prSet presAssocID="{A1E23F44-E6DA-471D-A9FB-55025F56A5F1}" presName="compNode" presStyleCnt="0"/>
      <dgm:spPr/>
    </dgm:pt>
    <dgm:pt modelId="{0C20177B-0618-4608-A9D3-2118DD469F17}" type="pres">
      <dgm:prSet presAssocID="{A1E23F44-E6DA-471D-A9FB-55025F56A5F1}" presName="pictRect" presStyleLbl="node1" presStyleIdx="0" presStyleCnt="1" custScaleX="63773" custScaleY="74999" custLinFactNeighborX="52540" custLinFactNeighborY="69514"/>
      <dgm:spPr/>
      <dgm:t>
        <a:bodyPr/>
        <a:lstStyle/>
        <a:p>
          <a:endParaRPr lang="ru-RU"/>
        </a:p>
      </dgm:t>
    </dgm:pt>
    <dgm:pt modelId="{D968FEEE-B89B-49C8-BC46-ED981F06099F}" type="pres">
      <dgm:prSet presAssocID="{A1E23F44-E6DA-471D-A9FB-55025F56A5F1}" presName="textRec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303A9A-D68A-4C22-B04F-4D48611BF68B}" type="presOf" srcId="{A1E23F44-E6DA-471D-A9FB-55025F56A5F1}" destId="{D968FEEE-B89B-49C8-BC46-ED981F06099F}" srcOrd="0" destOrd="0" presId="urn:microsoft.com/office/officeart/2005/8/layout/pList1#2"/>
    <dgm:cxn modelId="{5FC98A7C-33D4-41F3-8A4A-0F970421E667}" type="presOf" srcId="{D50D64BD-6D7B-4E09-8443-719A99590DD2}" destId="{6B18ABAF-5A6F-4925-9E15-A12F135F0EAD}" srcOrd="0" destOrd="0" presId="urn:microsoft.com/office/officeart/2005/8/layout/pList1#2"/>
    <dgm:cxn modelId="{658850A7-51A7-49D1-8A80-F4B8FF016253}" srcId="{D50D64BD-6D7B-4E09-8443-719A99590DD2}" destId="{A1E23F44-E6DA-471D-A9FB-55025F56A5F1}" srcOrd="0" destOrd="0" parTransId="{6B0D0E97-F911-45B4-9066-96DE855A9564}" sibTransId="{C66BAFE4-518E-4344-A5F5-2D4722ABC643}"/>
    <dgm:cxn modelId="{9C595C0E-E765-4FB7-BE6D-D9053CC0ADAF}" type="presParOf" srcId="{6B18ABAF-5A6F-4925-9E15-A12F135F0EAD}" destId="{3D9ECCBB-FF86-4832-84D4-E788F38B2B29}" srcOrd="0" destOrd="0" presId="urn:microsoft.com/office/officeart/2005/8/layout/pList1#2"/>
    <dgm:cxn modelId="{DE498422-F9D2-41DE-A4C3-0765D78EB58A}" type="presParOf" srcId="{3D9ECCBB-FF86-4832-84D4-E788F38B2B29}" destId="{0C20177B-0618-4608-A9D3-2118DD469F17}" srcOrd="0" destOrd="0" presId="urn:microsoft.com/office/officeart/2005/8/layout/pList1#2"/>
    <dgm:cxn modelId="{949FAEAD-D592-4FEA-BB78-8D1FE4C4C740}" type="presParOf" srcId="{3D9ECCBB-FF86-4832-84D4-E788F38B2B29}" destId="{D968FEEE-B89B-49C8-BC46-ED981F06099F}" srcOrd="1" destOrd="0" presId="urn:microsoft.com/office/officeart/2005/8/layout/pList1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20177B-0618-4608-A9D3-2118DD469F17}">
      <dsp:nvSpPr>
        <dsp:cNvPr id="0" name=""/>
        <dsp:cNvSpPr/>
      </dsp:nvSpPr>
      <dsp:spPr>
        <a:xfrm>
          <a:off x="4468834" y="2062123"/>
          <a:ext cx="2875981" cy="2330364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968FEEE-B89B-49C8-BC46-ED981F06099F}">
      <dsp:nvSpPr>
        <dsp:cNvPr id="0" name=""/>
        <dsp:cNvSpPr/>
      </dsp:nvSpPr>
      <dsp:spPr>
        <a:xfrm>
          <a:off x="1417550" y="2719081"/>
          <a:ext cx="4509715" cy="1673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20" tIns="199136" rIns="199136" bIns="0" numCol="1" spcCol="1270" anchor="t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b="0" i="0" kern="1200" dirty="0">
            <a:latin typeface="Tw Cen MT"/>
            <a:ea typeface="+mn-ea"/>
            <a:cs typeface="+mn-cs"/>
          </a:endParaRPr>
        </a:p>
      </dsp:txBody>
      <dsp:txXfrm>
        <a:off x="1417550" y="2719081"/>
        <a:ext cx="4509715" cy="167310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20177B-0618-4608-A9D3-2118DD469F17}">
      <dsp:nvSpPr>
        <dsp:cNvPr id="0" name=""/>
        <dsp:cNvSpPr/>
      </dsp:nvSpPr>
      <dsp:spPr>
        <a:xfrm>
          <a:off x="4735859" y="2130770"/>
          <a:ext cx="2968996" cy="240573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968FEEE-B89B-49C8-BC46-ED981F06099F}">
      <dsp:nvSpPr>
        <dsp:cNvPr id="0" name=""/>
        <dsp:cNvSpPr/>
      </dsp:nvSpPr>
      <dsp:spPr>
        <a:xfrm>
          <a:off x="1524643" y="2807999"/>
          <a:ext cx="4655569" cy="1727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20" tIns="199136" rIns="199136" bIns="0" numCol="1" spcCol="1270" anchor="t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b="0" i="0" kern="1200" dirty="0">
            <a:latin typeface="Tw Cen MT"/>
            <a:ea typeface="+mn-ea"/>
            <a:cs typeface="+mn-cs"/>
          </a:endParaRPr>
        </a:p>
      </dsp:txBody>
      <dsp:txXfrm>
        <a:off x="1524643" y="2807999"/>
        <a:ext cx="4655569" cy="17272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#2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F06C8772-D381-452B-9160-513C0327B0B8}" type="datetimeFigureOut">
              <a:rPr lang="ru-RU"/>
              <a:pPr>
                <a:defRPr/>
              </a:pPr>
              <a:t>25.01.2013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F46D2B83-3A1E-4E5C-8A72-F1EEE802D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31105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4B21E86-5327-47A6-8488-2100A62C3C04}" type="slidenum">
              <a:rPr lang="ru-RU">
                <a:cs typeface="Arial" charset="0"/>
              </a:rPr>
              <a:pPr/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0" name="Slide Image Placeholder 4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0" name="Slide Image Placeholder 4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64208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2997200" cy="2878138"/>
          </a:xfrm>
          <a:prstGeom prst="rect">
            <a:avLst/>
          </a:prstGeom>
          <a:noFill/>
          <a:ln w="6350">
            <a:solidFill>
              <a:srgbClr val="969696"/>
            </a:solidFill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2463800"/>
            <a:ext cx="7772400" cy="1470025"/>
          </a:xfrm>
          <a:solidFill>
            <a:srgbClr val="FFFFFF">
              <a:alpha val="80000"/>
            </a:srgbClr>
          </a:solidFill>
          <a:ln w="6350"/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55750" y="4292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ru-RU"/>
              <a:t>НР МОБУ "ПСОШ №2" учитель начальных классов    Дорофеева Светлана Гайсовна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A0BD03E-34FE-460B-950E-F8042A448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                 _______ _________ _______     ________  _______  _______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НР МОБУ "ПСОШ №2" учитель начальных классов    Дорофеева Светлана Гайсовна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1A370-985C-4A89-8108-52D3BE49E7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38950" y="188913"/>
            <a:ext cx="2125663" cy="57610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229350" cy="57610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                 _______ _________ _______     ________  _______  _______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НР МОБУ "ПСОШ №2" учитель начальных классов    Дорофеева Светлана Гайсовна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03B76-36D9-4715-9568-229C3CC288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                 _______ _________ _______     ________  _______  _______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НР МОБУ "ПСОШ №2" учитель начальных классов    Дорофеева Светлана Гайсовна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AC3DE-4715-4714-A58A-1D9E0ADD31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                 _______ _________ _______     ________  _______  _______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НР МОБУ "ПСОШ №2" учитель начальных классов    Дорофеева Светлана Гайсовна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510B2-AE3B-4E32-BE17-0440B9EC71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557338"/>
            <a:ext cx="4141788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1388" y="1557338"/>
            <a:ext cx="4141787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                 _______ _________ _______     ________  _______  _______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НР МОБУ "ПСОШ №2" учитель начальных классов    Дорофеева Светлана Гайсовна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31566-013A-4F79-ABEC-6458C7304D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                 _______ _________ _______     ________  _______  _______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НР МОБУ "ПСОШ №2" учитель начальных классов    Дорофеева Светлана Гайсовна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06A37-7971-47FF-B6CF-6CA62EDC37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                 _______ _________ _______     ________  _______  _______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НР МОБУ "ПСОШ №2" учитель начальных классов    Дорофеева Светлана Гайсовна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353A6-A048-472E-9016-BF2EEAAF43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                 _______ _________ _______     ________  _______  _______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НР МОБУ "ПСОШ №2" учитель начальных классов    Дорофеева Светлана Гайсовна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FFE8E-3C18-4725-8CCB-D62354FC3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                 _______ _________ _______     ________  _______  _______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НР МОБУ "ПСОШ №2" учитель начальных классов    Дорофеева Светлана Гайсовна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CC09C-B5C6-4D48-AFFD-3DE379F78F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                 _______ _________ _______     ________  _______  _______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НР МОБУ "ПСОШ №2" учитель начальных классов    Дорофеева Светлана Гайсовна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E1112-FEF2-4E24-925C-4AE3F0E115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AutoShape 260"/>
          <p:cNvSpPr>
            <a:spLocks noChangeArrowheads="1"/>
          </p:cNvSpPr>
          <p:nvPr/>
        </p:nvSpPr>
        <p:spPr bwMode="auto">
          <a:xfrm>
            <a:off x="323850" y="1484313"/>
            <a:ext cx="8640763" cy="4537075"/>
          </a:xfrm>
          <a:prstGeom prst="wedgeRectCallout">
            <a:avLst>
              <a:gd name="adj1" fmla="val -51398"/>
              <a:gd name="adj2" fmla="val 61546"/>
            </a:avLst>
          </a:prstGeom>
          <a:gradFill rotWithShape="1">
            <a:gsLst>
              <a:gs pos="0">
                <a:srgbClr val="C0C0C0">
                  <a:alpha val="60001"/>
                </a:srgbClr>
              </a:gs>
              <a:gs pos="100000">
                <a:schemeClr val="bg1"/>
              </a:gs>
            </a:gsLst>
            <a:lin ang="5400000" scaled="1"/>
          </a:gradFill>
          <a:ln w="6350">
            <a:solidFill>
              <a:srgbClr val="969696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82750" y="188913"/>
            <a:ext cx="7281863" cy="1143000"/>
          </a:xfrm>
          <a:prstGeom prst="rect">
            <a:avLst/>
          </a:prstGeom>
          <a:gradFill rotWithShape="1">
            <a:gsLst>
              <a:gs pos="0">
                <a:srgbClr val="BCBCBC">
                  <a:alpha val="60001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1028" name="Picture 7" descr="64208m"/>
          <p:cNvPicPr>
            <a:picLocks noChangeAspect="1" noChangeArrowheads="1"/>
          </p:cNvPicPr>
          <p:nvPr/>
        </p:nvPicPr>
        <p:blipFill>
          <a:blip r:embed="rId13" cstate="print"/>
          <a:srcRect b="1845"/>
          <a:stretch>
            <a:fillRect/>
          </a:stretch>
        </p:blipFill>
        <p:spPr bwMode="auto">
          <a:xfrm>
            <a:off x="323850" y="190500"/>
            <a:ext cx="1223963" cy="1150938"/>
          </a:xfrm>
          <a:prstGeom prst="rect">
            <a:avLst/>
          </a:prstGeom>
          <a:noFill/>
          <a:ln w="6350">
            <a:solidFill>
              <a:srgbClr val="969696"/>
            </a:solidFill>
            <a:miter lim="800000"/>
            <a:headEnd/>
            <a:tailEnd/>
          </a:ln>
        </p:spPr>
      </p:pic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57338"/>
            <a:ext cx="8435975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3103563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cs typeface="+mn-cs"/>
              </a:defRPr>
            </a:lvl1pPr>
          </a:lstStyle>
          <a:p>
            <a:pPr>
              <a:defRPr/>
            </a:pPr>
            <a:r>
              <a:rPr lang="ru-RU"/>
              <a:t>                  _______ _________ _______     ________  _______  _______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31035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cs typeface="+mn-cs"/>
              </a:defRPr>
            </a:lvl1pPr>
          </a:lstStyle>
          <a:p>
            <a:pPr>
              <a:defRPr/>
            </a:pPr>
            <a:r>
              <a:rPr lang="ru-RU"/>
              <a:t>НР МОБУ "ПСОШ №2" учитель начальных классов    Дорофеева Светлана Гайсовна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2588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5DA2EF6C-70F4-46ED-AE68-74B5057B1A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hf sldNum="0" hdr="0" dt="0"/>
  <p:txStyles>
    <p:titleStyle>
      <a:lvl1pPr algn="r" rtl="0" fontAlgn="base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3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7.jpe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11.jpeg"/><Relationship Id="rId10" Type="http://schemas.openxmlformats.org/officeDocument/2006/relationships/image" Target="../media/image6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5.jpeg"/><Relationship Id="rId1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71850" y="332656"/>
            <a:ext cx="5580112" cy="1295549"/>
          </a:xfrm>
          <a:noFill/>
          <a:ln>
            <a:noFill/>
          </a:ln>
        </p:spPr>
        <p:txBody>
          <a:bodyPr/>
          <a:lstStyle/>
          <a:p>
            <a:r>
              <a:rPr lang="ru-RU" sz="5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Мастер-класс:</a:t>
            </a:r>
            <a:endParaRPr lang="ru-RU" b="1" dirty="0" smtClean="0"/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797425"/>
            <a:ext cx="6084888" cy="1296988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990033"/>
                </a:solidFill>
              </a:rPr>
              <a:t>Учитель английского языка</a:t>
            </a:r>
          </a:p>
          <a:p>
            <a:pPr algn="l"/>
            <a:r>
              <a:rPr lang="ru-RU" sz="2800" b="1" dirty="0" smtClean="0">
                <a:solidFill>
                  <a:srgbClr val="990033"/>
                </a:solidFill>
              </a:rPr>
              <a:t>НР МОБУ «ПСОШ №2»</a:t>
            </a:r>
          </a:p>
          <a:p>
            <a:pPr algn="l"/>
            <a:r>
              <a:rPr lang="ru-RU" sz="2800" b="1" dirty="0" smtClean="0">
                <a:solidFill>
                  <a:srgbClr val="990033"/>
                </a:solidFill>
              </a:rPr>
              <a:t>Дорофеева Светлана </a:t>
            </a:r>
            <a:r>
              <a:rPr lang="ru-RU" sz="2800" b="1" dirty="0" err="1" smtClean="0">
                <a:solidFill>
                  <a:srgbClr val="990033"/>
                </a:solidFill>
              </a:rPr>
              <a:t>Гайсовна</a:t>
            </a:r>
            <a:endParaRPr lang="ru-RU" sz="2800" b="1" dirty="0" smtClean="0">
              <a:solidFill>
                <a:srgbClr val="990033"/>
              </a:solidFill>
            </a:endParaRPr>
          </a:p>
        </p:txBody>
      </p:sp>
      <p:pic>
        <p:nvPicPr>
          <p:cNvPr id="1026" name="Picture 2" descr="10-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933056"/>
            <a:ext cx="2249430" cy="2924944"/>
          </a:xfrm>
          <a:prstGeom prst="flowChartDocument">
            <a:avLst/>
          </a:prstGeom>
          <a:noFill/>
          <a:ln w="63500" algn="in">
            <a:solidFill>
              <a:srgbClr val="F2F2F2"/>
            </a:solidFill>
            <a:miter lim="800000"/>
            <a:headEnd/>
            <a:tailEnd/>
          </a:ln>
          <a:effectLst>
            <a:outerShdw dist="107763" dir="18900000" algn="ctr" rotWithShape="0">
              <a:srgbClr val="CCE1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63848" y="1357198"/>
            <a:ext cx="56886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400" b="1" kern="0" dirty="0" smtClean="0">
                <a:solidFill>
                  <a:srgbClr val="000066"/>
                </a:solidFill>
                <a:latin typeface="Arial"/>
                <a:ea typeface="+mj-ea"/>
                <a:cs typeface="+mj-cs"/>
              </a:rPr>
              <a:t>«Путь к общению»</a:t>
            </a:r>
            <a:endParaRPr lang="ru-RU" sz="4400" b="1" kern="0" dirty="0">
              <a:solidFill>
                <a:srgbClr val="000066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984" y="2348880"/>
            <a:ext cx="90364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99"/>
                </a:solidFill>
              </a:rPr>
              <a:t>«Формирование коммуникативной компетенции учащихся в письменной речи»</a:t>
            </a:r>
            <a:endParaRPr lang="ru-RU" sz="36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0" name="Oval 8"/>
          <p:cNvSpPr>
            <a:spLocks noChangeArrowheads="1"/>
          </p:cNvSpPr>
          <p:nvPr/>
        </p:nvSpPr>
        <p:spPr bwMode="auto">
          <a:xfrm rot="-8484739">
            <a:off x="4787900" y="4365625"/>
            <a:ext cx="431800" cy="172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681" name="Oval 9"/>
          <p:cNvSpPr>
            <a:spLocks noChangeArrowheads="1"/>
          </p:cNvSpPr>
          <p:nvPr/>
        </p:nvSpPr>
        <p:spPr bwMode="auto">
          <a:xfrm rot="10800000">
            <a:off x="5940425" y="4724400"/>
            <a:ext cx="431800" cy="172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682" name="Oval 10"/>
          <p:cNvSpPr>
            <a:spLocks noChangeArrowheads="1"/>
          </p:cNvSpPr>
          <p:nvPr/>
        </p:nvSpPr>
        <p:spPr bwMode="auto">
          <a:xfrm rot="-23800717">
            <a:off x="5148263" y="1844675"/>
            <a:ext cx="431800" cy="172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683" name="Oval 11"/>
          <p:cNvSpPr>
            <a:spLocks noChangeArrowheads="1"/>
          </p:cNvSpPr>
          <p:nvPr/>
        </p:nvSpPr>
        <p:spPr bwMode="auto">
          <a:xfrm rot="-8475264">
            <a:off x="6948488" y="1916113"/>
            <a:ext cx="431800" cy="172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684" name="Oval 12"/>
          <p:cNvSpPr>
            <a:spLocks noChangeArrowheads="1"/>
          </p:cNvSpPr>
          <p:nvPr/>
        </p:nvSpPr>
        <p:spPr bwMode="auto">
          <a:xfrm rot="-5191357">
            <a:off x="7667625" y="3286125"/>
            <a:ext cx="431800" cy="172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685" name="Oval 13"/>
          <p:cNvSpPr>
            <a:spLocks noChangeArrowheads="1"/>
          </p:cNvSpPr>
          <p:nvPr/>
        </p:nvSpPr>
        <p:spPr bwMode="auto">
          <a:xfrm rot="-13545002">
            <a:off x="7091363" y="4294188"/>
            <a:ext cx="431800" cy="172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679" name="Oval 7"/>
          <p:cNvSpPr>
            <a:spLocks noChangeArrowheads="1"/>
          </p:cNvSpPr>
          <p:nvPr/>
        </p:nvSpPr>
        <p:spPr bwMode="auto">
          <a:xfrm rot="-5191357">
            <a:off x="4211638" y="3141663"/>
            <a:ext cx="431800" cy="172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539750" y="1487488"/>
            <a:ext cx="34925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cs typeface="Times New Roman" pitchFamily="18" charset="0"/>
              </a:rPr>
              <a:t>Concrete poem</a:t>
            </a:r>
            <a:r>
              <a:rPr lang="en-US" sz="2800">
                <a:cs typeface="Times New Roman" pitchFamily="18" charset="0"/>
              </a:rPr>
              <a:t> </a:t>
            </a:r>
            <a:r>
              <a:rPr lang="ru-RU" sz="2800">
                <a:cs typeface="Times New Roman" pitchFamily="18" charset="0"/>
              </a:rPr>
              <a:t>– </a:t>
            </a:r>
            <a:r>
              <a:rPr lang="ru-RU" sz="2800" b="1">
                <a:solidFill>
                  <a:srgbClr val="000099"/>
                </a:solidFill>
                <a:cs typeface="Times New Roman" pitchFamily="18" charset="0"/>
              </a:rPr>
              <a:t>стихотворение, </a:t>
            </a:r>
            <a:endParaRPr lang="ru-RU" sz="2800" b="1">
              <a:solidFill>
                <a:srgbClr val="000099"/>
              </a:solidFill>
            </a:endParaRPr>
          </a:p>
          <a:p>
            <a:r>
              <a:rPr lang="ru-RU" sz="2800" b="1">
                <a:solidFill>
                  <a:srgbClr val="000099"/>
                </a:solidFill>
                <a:cs typeface="Times New Roman" pitchFamily="18" charset="0"/>
              </a:rPr>
              <a:t>в котором слова записаны</a:t>
            </a:r>
            <a:endParaRPr lang="ru-RU" sz="2800" b="1">
              <a:solidFill>
                <a:srgbClr val="000099"/>
              </a:solidFill>
            </a:endParaRPr>
          </a:p>
          <a:p>
            <a:r>
              <a:rPr lang="ru-RU" sz="2800" b="1">
                <a:solidFill>
                  <a:srgbClr val="000099"/>
                </a:solidFill>
                <a:cs typeface="Times New Roman" pitchFamily="18" charset="0"/>
              </a:rPr>
              <a:t>в форме конкретного предмета. </a:t>
            </a:r>
            <a:endParaRPr lang="ru-RU" sz="2800" b="1">
              <a:solidFill>
                <a:srgbClr val="000099"/>
              </a:solidFill>
            </a:endParaRPr>
          </a:p>
          <a:p>
            <a:r>
              <a:rPr lang="ru-RU" sz="2800" b="1">
                <a:solidFill>
                  <a:srgbClr val="000099"/>
                </a:solidFill>
                <a:cs typeface="Times New Roman" pitchFamily="18" charset="0"/>
              </a:rPr>
              <a:t>Например, солнышко.</a:t>
            </a:r>
            <a:endParaRPr lang="ru-RU" sz="2800" b="1">
              <a:solidFill>
                <a:srgbClr val="000099"/>
              </a:solidFill>
            </a:endParaRPr>
          </a:p>
          <a:p>
            <a:pPr eaLnBrk="0" hangingPunct="0"/>
            <a:endParaRPr lang="ru-RU" sz="2800" b="1">
              <a:solidFill>
                <a:srgbClr val="000099"/>
              </a:solidFill>
            </a:endParaRPr>
          </a:p>
        </p:txBody>
      </p:sp>
      <p:pic>
        <p:nvPicPr>
          <p:cNvPr id="28677" name="Рисунок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039" t="10147" r="38309" b="35136"/>
          <a:stretch>
            <a:fillRect/>
          </a:stretch>
        </p:blipFill>
        <p:spPr bwMode="auto">
          <a:xfrm>
            <a:off x="3670300" y="1916113"/>
            <a:ext cx="5473700" cy="4465637"/>
          </a:xfrm>
          <a:prstGeom prst="rect">
            <a:avLst/>
          </a:prstGeom>
          <a:noFill/>
        </p:spPr>
      </p:pic>
      <p:sp>
        <p:nvSpPr>
          <p:cNvPr id="28686" name="Oval 14"/>
          <p:cNvSpPr>
            <a:spLocks noChangeArrowheads="1"/>
          </p:cNvSpPr>
          <p:nvPr/>
        </p:nvSpPr>
        <p:spPr bwMode="auto">
          <a:xfrm rot="-8484739">
            <a:off x="4787900" y="4365625"/>
            <a:ext cx="431800" cy="172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8687" name="Рисунок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039" t="10147" r="38309" b="35136"/>
          <a:stretch>
            <a:fillRect/>
          </a:stretch>
        </p:blipFill>
        <p:spPr bwMode="auto">
          <a:xfrm>
            <a:off x="3670300" y="1916113"/>
            <a:ext cx="5473700" cy="4465637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242675" y="164904"/>
            <a:ext cx="5807552" cy="113877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+mn-cs"/>
              </a:rPr>
              <a:t>5. А вы когда-нибудь </a:t>
            </a:r>
          </a:p>
          <a:p>
            <a:pPr algn="ctr">
              <a:defRPr/>
            </a:pPr>
            <a:r>
              <a:rPr lang="ru-RU" sz="3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+mn-cs"/>
              </a:rPr>
              <a:t>пробовали писать стихи?</a:t>
            </a:r>
            <a:endParaRPr lang="ru-RU" sz="3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C00FF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179388" y="1412875"/>
            <a:ext cx="360045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 b="1">
                <a:solidFill>
                  <a:srgbClr val="CC0000"/>
                </a:solidFill>
              </a:rPr>
              <a:t>Opinion poem </a:t>
            </a:r>
            <a:r>
              <a:rPr lang="ru-RU" sz="2800">
                <a:solidFill>
                  <a:srgbClr val="CC0000"/>
                </a:solidFill>
              </a:rPr>
              <a:t>– </a:t>
            </a:r>
          </a:p>
          <a:p>
            <a:r>
              <a:rPr lang="ru-RU" sz="2800">
                <a:solidFill>
                  <a:srgbClr val="000099"/>
                </a:solidFill>
              </a:rPr>
              <a:t>выражает твои </a:t>
            </a:r>
          </a:p>
          <a:p>
            <a:r>
              <a:rPr lang="ru-RU" sz="2800">
                <a:solidFill>
                  <a:srgbClr val="000099"/>
                </a:solidFill>
              </a:rPr>
              <a:t>мысли и чувства.</a:t>
            </a:r>
          </a:p>
          <a:p>
            <a:r>
              <a:rPr lang="ru-RU" sz="2800">
                <a:solidFill>
                  <a:srgbClr val="000099"/>
                </a:solidFill>
              </a:rPr>
              <a:t>Подбери слова, </a:t>
            </a:r>
          </a:p>
          <a:p>
            <a:r>
              <a:rPr lang="ru-RU" sz="2800">
                <a:solidFill>
                  <a:srgbClr val="000099"/>
                </a:solidFill>
              </a:rPr>
              <a:t>описывающие цвет, </a:t>
            </a:r>
          </a:p>
          <a:p>
            <a:r>
              <a:rPr lang="ru-RU" sz="2800">
                <a:solidFill>
                  <a:srgbClr val="000099"/>
                </a:solidFill>
              </a:rPr>
              <a:t>запах, вкус, ощущения, </a:t>
            </a:r>
          </a:p>
          <a:p>
            <a:r>
              <a:rPr lang="ru-RU" sz="2800">
                <a:solidFill>
                  <a:srgbClr val="000099"/>
                </a:solidFill>
              </a:rPr>
              <a:t>чувства. </a:t>
            </a:r>
          </a:p>
          <a:p>
            <a:r>
              <a:rPr lang="ru-RU" sz="2800">
                <a:solidFill>
                  <a:srgbClr val="000099"/>
                </a:solidFill>
              </a:rPr>
              <a:t>Не</a:t>
            </a:r>
            <a:r>
              <a:rPr lang="en-US" sz="2800">
                <a:solidFill>
                  <a:srgbClr val="000099"/>
                </a:solidFill>
              </a:rPr>
              <a:t> </a:t>
            </a:r>
            <a:r>
              <a:rPr lang="ru-RU" sz="2800">
                <a:solidFill>
                  <a:srgbClr val="000099"/>
                </a:solidFill>
              </a:rPr>
              <a:t>изменяй</a:t>
            </a:r>
            <a:r>
              <a:rPr lang="en-US" sz="2800">
                <a:solidFill>
                  <a:srgbClr val="000099"/>
                </a:solidFill>
              </a:rPr>
              <a:t> </a:t>
            </a:r>
            <a:endParaRPr lang="ru-RU" sz="2800">
              <a:solidFill>
                <a:srgbClr val="000099"/>
              </a:solidFill>
            </a:endParaRPr>
          </a:p>
          <a:p>
            <a:r>
              <a:rPr lang="ru-RU" sz="2800">
                <a:solidFill>
                  <a:srgbClr val="000099"/>
                </a:solidFill>
              </a:rPr>
              <a:t>выделенных</a:t>
            </a:r>
            <a:r>
              <a:rPr lang="en-US" sz="2800">
                <a:solidFill>
                  <a:srgbClr val="000099"/>
                </a:solidFill>
              </a:rPr>
              <a:t> </a:t>
            </a:r>
            <a:r>
              <a:rPr lang="ru-RU" sz="2800">
                <a:solidFill>
                  <a:srgbClr val="000099"/>
                </a:solidFill>
              </a:rPr>
              <a:t>слов.</a:t>
            </a:r>
          </a:p>
        </p:txBody>
      </p:sp>
      <p:graphicFrame>
        <p:nvGraphicFramePr>
          <p:cNvPr id="29730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36811045"/>
              </p:ext>
            </p:extLst>
          </p:nvPr>
        </p:nvGraphicFramePr>
        <p:xfrm>
          <a:off x="3492500" y="1484313"/>
          <a:ext cx="5651500" cy="4846320"/>
        </p:xfrm>
        <a:graphic>
          <a:graphicData uri="http://schemas.openxmlformats.org/drawingml/2006/table">
            <a:tbl>
              <a:tblPr/>
              <a:tblGrid>
                <a:gridCol w="2460625"/>
                <a:gridCol w="3190875"/>
              </a:tblGrid>
              <a:tr h="158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Love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Smells like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roses,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Looks like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dancing doves,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Sounds like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music,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Tastes like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lemon drops,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Makes me feel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flying in the sky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think it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’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marvelous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!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Любовь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Пахнет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розы,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Похожа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танцующих голубей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Звучит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как музыка,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вкус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леденцы,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Чувствую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себя окрылённым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Думаю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что это потрясающе!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242674" y="164904"/>
            <a:ext cx="6217757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+mn-cs"/>
              </a:rPr>
              <a:t>5. А вы когда-нибудь </a:t>
            </a:r>
          </a:p>
          <a:p>
            <a:pPr algn="ctr">
              <a:defRPr/>
            </a:pPr>
            <a:r>
              <a:rPr lang="ru-RU" sz="3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+mn-cs"/>
              </a:rPr>
              <a:t>пробовали писать стихи?</a:t>
            </a:r>
            <a:endParaRPr lang="ru-RU" sz="3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C00FF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395288" y="1557338"/>
            <a:ext cx="4175125" cy="478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 b="1">
                <a:solidFill>
                  <a:srgbClr val="CC0000"/>
                </a:solidFill>
              </a:rPr>
              <a:t>Acrostic poem </a:t>
            </a:r>
            <a:endParaRPr lang="ru-RU" sz="2800" b="1">
              <a:solidFill>
                <a:srgbClr val="CC0000"/>
              </a:solidFill>
            </a:endParaRPr>
          </a:p>
          <a:p>
            <a:r>
              <a:rPr lang="ru-RU" sz="2800">
                <a:solidFill>
                  <a:srgbClr val="000066"/>
                </a:solidFill>
              </a:rPr>
              <a:t>Акрости́х — литературная форма: </a:t>
            </a:r>
          </a:p>
          <a:p>
            <a:r>
              <a:rPr lang="ru-RU" sz="2800">
                <a:solidFill>
                  <a:srgbClr val="000066"/>
                </a:solidFill>
              </a:rPr>
              <a:t>стихотворение, в котором некоторые</a:t>
            </a:r>
          </a:p>
          <a:p>
            <a:r>
              <a:rPr lang="ru-RU" sz="2800">
                <a:solidFill>
                  <a:srgbClr val="000066"/>
                </a:solidFill>
              </a:rPr>
              <a:t> (в норме — первые) буквы каждой строки </a:t>
            </a:r>
          </a:p>
          <a:p>
            <a:r>
              <a:rPr lang="ru-RU" sz="2800">
                <a:solidFill>
                  <a:srgbClr val="000066"/>
                </a:solidFill>
              </a:rPr>
              <a:t>составляют осмысленный текст </a:t>
            </a:r>
          </a:p>
          <a:p>
            <a:r>
              <a:rPr lang="ru-RU" sz="2800">
                <a:solidFill>
                  <a:srgbClr val="000066"/>
                </a:solidFill>
              </a:rPr>
              <a:t>(слово, словосочетание или предложение).</a:t>
            </a: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4500563" y="1773238"/>
            <a:ext cx="4248150" cy="350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3200" b="1">
                <a:solidFill>
                  <a:srgbClr val="CC0000"/>
                </a:solidFill>
              </a:rPr>
              <a:t>S</a:t>
            </a:r>
            <a:r>
              <a:rPr lang="en-US" sz="3200" b="1">
                <a:solidFill>
                  <a:srgbClr val="000066"/>
                </a:solidFill>
              </a:rPr>
              <a:t>ports are active</a:t>
            </a:r>
            <a:endParaRPr lang="ru-RU" sz="3200" b="1">
              <a:solidFill>
                <a:srgbClr val="000066"/>
              </a:solidFill>
            </a:endParaRPr>
          </a:p>
          <a:p>
            <a:r>
              <a:rPr lang="ru-RU" sz="3200" b="1">
                <a:solidFill>
                  <a:srgbClr val="000066"/>
                </a:solidFill>
              </a:rPr>
              <a:t>                         </a:t>
            </a:r>
            <a:r>
              <a:rPr lang="en-US" sz="3200" b="1">
                <a:solidFill>
                  <a:srgbClr val="000066"/>
                </a:solidFill>
              </a:rPr>
              <a:t>and</a:t>
            </a:r>
            <a:endParaRPr lang="ru-RU" sz="3200" b="1">
              <a:solidFill>
                <a:srgbClr val="000066"/>
              </a:solidFill>
            </a:endParaRPr>
          </a:p>
          <a:p>
            <a:r>
              <a:rPr lang="en-US" sz="3200" b="1">
                <a:solidFill>
                  <a:srgbClr val="CC0000"/>
                </a:solidFill>
              </a:rPr>
              <a:t>P</a:t>
            </a:r>
            <a:r>
              <a:rPr lang="en-US" sz="3200" b="1">
                <a:solidFill>
                  <a:srgbClr val="000066"/>
                </a:solidFill>
              </a:rPr>
              <a:t>laying</a:t>
            </a:r>
            <a:endParaRPr lang="ru-RU" sz="3200" b="1">
              <a:solidFill>
                <a:srgbClr val="000066"/>
              </a:solidFill>
            </a:endParaRPr>
          </a:p>
          <a:p>
            <a:r>
              <a:rPr lang="en-US" sz="3200" b="1">
                <a:solidFill>
                  <a:srgbClr val="CC0000"/>
                </a:solidFill>
              </a:rPr>
              <a:t>O</a:t>
            </a:r>
            <a:r>
              <a:rPr lang="en-US" sz="3200" b="1">
                <a:solidFill>
                  <a:srgbClr val="000066"/>
                </a:solidFill>
              </a:rPr>
              <a:t>utdoors is</a:t>
            </a:r>
            <a:endParaRPr lang="ru-RU" sz="3200" b="1">
              <a:solidFill>
                <a:srgbClr val="000066"/>
              </a:solidFill>
            </a:endParaRPr>
          </a:p>
          <a:p>
            <a:r>
              <a:rPr lang="en-US" sz="3200" b="1">
                <a:solidFill>
                  <a:srgbClr val="CC0000"/>
                </a:solidFill>
              </a:rPr>
              <a:t>R</a:t>
            </a:r>
            <a:r>
              <a:rPr lang="en-US" sz="3200" b="1">
                <a:solidFill>
                  <a:srgbClr val="000066"/>
                </a:solidFill>
              </a:rPr>
              <a:t>eally fun.</a:t>
            </a:r>
          </a:p>
          <a:p>
            <a:r>
              <a:rPr lang="en-US" sz="3200" b="1">
                <a:solidFill>
                  <a:srgbClr val="CC0000"/>
                </a:solidFill>
              </a:rPr>
              <a:t>T</a:t>
            </a:r>
            <a:r>
              <a:rPr lang="en-US" sz="3200" b="1">
                <a:solidFill>
                  <a:srgbClr val="000066"/>
                </a:solidFill>
              </a:rPr>
              <a:t>rack, baseball and</a:t>
            </a:r>
            <a:endParaRPr lang="ru-RU" sz="3200" b="1">
              <a:solidFill>
                <a:srgbClr val="000066"/>
              </a:solidFill>
            </a:endParaRPr>
          </a:p>
          <a:p>
            <a:r>
              <a:rPr lang="ru-RU" sz="3200" b="1">
                <a:solidFill>
                  <a:srgbClr val="000066"/>
                </a:solidFill>
              </a:rPr>
              <a:t>                        </a:t>
            </a:r>
            <a:r>
              <a:rPr lang="en-US" sz="3200" b="1">
                <a:solidFill>
                  <a:srgbClr val="000066"/>
                </a:solidFill>
              </a:rPr>
              <a:t>soccer</a:t>
            </a:r>
            <a:r>
              <a:rPr lang="ru-RU" sz="3200" b="1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42675" y="164904"/>
            <a:ext cx="5807552" cy="113877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+mn-cs"/>
              </a:rPr>
              <a:t>5. А вы когда-нибудь </a:t>
            </a:r>
          </a:p>
          <a:p>
            <a:pPr algn="ctr">
              <a:defRPr/>
            </a:pPr>
            <a:r>
              <a:rPr lang="ru-RU" sz="3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+mn-cs"/>
              </a:rPr>
              <a:t>пробовали писать стихи?</a:t>
            </a:r>
            <a:endParaRPr lang="ru-RU" sz="3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C00FF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76901" y="164904"/>
            <a:ext cx="5739135" cy="113877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+mn-cs"/>
              </a:rPr>
              <a:t>6. Создание поста </a:t>
            </a:r>
          </a:p>
          <a:p>
            <a:pPr algn="ctr">
              <a:defRPr/>
            </a:pPr>
            <a:r>
              <a:rPr lang="ru-RU" sz="3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+mn-cs"/>
              </a:rPr>
              <a:t>(первой странички блога)</a:t>
            </a:r>
            <a:endParaRPr lang="ru-RU" sz="3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C00FF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484784"/>
            <a:ext cx="90364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99"/>
                </a:solidFill>
              </a:rPr>
              <a:t>We are </a:t>
            </a:r>
            <a:r>
              <a:rPr lang="en-US" sz="3600" b="1" dirty="0" smtClean="0">
                <a:solidFill>
                  <a:srgbClr val="000099"/>
                </a:solidFill>
              </a:rPr>
              <a:t>………</a:t>
            </a:r>
            <a:endParaRPr lang="ru-RU" sz="3600" b="1" dirty="0">
              <a:solidFill>
                <a:srgbClr val="000099"/>
              </a:solidFill>
            </a:endParaRPr>
          </a:p>
          <a:p>
            <a:r>
              <a:rPr lang="en-US" sz="3600" b="1" dirty="0">
                <a:solidFill>
                  <a:srgbClr val="000099"/>
                </a:solidFill>
              </a:rPr>
              <a:t>We live </a:t>
            </a:r>
            <a:r>
              <a:rPr lang="en-US" sz="3600" b="1" dirty="0" smtClean="0">
                <a:solidFill>
                  <a:srgbClr val="000099"/>
                </a:solidFill>
              </a:rPr>
              <a:t>………</a:t>
            </a:r>
            <a:endParaRPr lang="ru-RU" sz="3600" b="1" dirty="0">
              <a:solidFill>
                <a:srgbClr val="000099"/>
              </a:solidFill>
            </a:endParaRPr>
          </a:p>
          <a:p>
            <a:r>
              <a:rPr lang="en-US" sz="3600" b="1" dirty="0">
                <a:solidFill>
                  <a:srgbClr val="000099"/>
                </a:solidFill>
              </a:rPr>
              <a:t>This blog is opened for </a:t>
            </a:r>
            <a:r>
              <a:rPr lang="en-US" sz="3600" b="1" dirty="0" smtClean="0">
                <a:solidFill>
                  <a:srgbClr val="000099"/>
                </a:solidFill>
              </a:rPr>
              <a:t>………</a:t>
            </a:r>
            <a:endParaRPr lang="ru-RU" sz="3600" b="1" dirty="0">
              <a:solidFill>
                <a:srgbClr val="000099"/>
              </a:solidFill>
            </a:endParaRPr>
          </a:p>
          <a:p>
            <a:r>
              <a:rPr lang="en-US" sz="3600" b="1" dirty="0">
                <a:solidFill>
                  <a:srgbClr val="000099"/>
                </a:solidFill>
              </a:rPr>
              <a:t>We are fond of </a:t>
            </a:r>
            <a:r>
              <a:rPr lang="en-US" sz="3600" b="1" dirty="0" smtClean="0">
                <a:solidFill>
                  <a:srgbClr val="000099"/>
                </a:solidFill>
              </a:rPr>
              <a:t>……</a:t>
            </a:r>
            <a:endParaRPr lang="ru-RU" sz="3600" b="1" dirty="0">
              <a:solidFill>
                <a:srgbClr val="000099"/>
              </a:solidFill>
            </a:endParaRPr>
          </a:p>
          <a:p>
            <a:r>
              <a:rPr lang="en-US" sz="3600" b="1" dirty="0">
                <a:solidFill>
                  <a:srgbClr val="000099"/>
                </a:solidFill>
              </a:rPr>
              <a:t>If you are interested </a:t>
            </a:r>
            <a:r>
              <a:rPr lang="en-US" sz="3600" b="1" dirty="0" smtClean="0">
                <a:solidFill>
                  <a:srgbClr val="000099"/>
                </a:solidFill>
              </a:rPr>
              <a:t>in</a:t>
            </a:r>
            <a:r>
              <a:rPr lang="ru-RU" sz="3600" b="1" dirty="0" smtClean="0">
                <a:solidFill>
                  <a:srgbClr val="000099"/>
                </a:solidFill>
              </a:rPr>
              <a:t> </a:t>
            </a:r>
            <a:r>
              <a:rPr lang="en-US" sz="3600" b="1" dirty="0" smtClean="0">
                <a:solidFill>
                  <a:srgbClr val="000099"/>
                </a:solidFill>
              </a:rPr>
              <a:t>……</a:t>
            </a:r>
            <a:endParaRPr lang="ru-RU" sz="3600" b="1" dirty="0">
              <a:solidFill>
                <a:srgbClr val="000099"/>
              </a:solidFill>
            </a:endParaRPr>
          </a:p>
          <a:p>
            <a:r>
              <a:rPr lang="en-US" sz="3600" b="1" dirty="0">
                <a:solidFill>
                  <a:srgbClr val="000099"/>
                </a:solidFill>
              </a:rPr>
              <a:t>You can </a:t>
            </a:r>
            <a:r>
              <a:rPr lang="en-US" sz="3600" b="1" dirty="0" smtClean="0">
                <a:solidFill>
                  <a:srgbClr val="000099"/>
                </a:solidFill>
              </a:rPr>
              <a:t>………</a:t>
            </a:r>
            <a:endParaRPr lang="ru-RU" sz="3600" b="1" dirty="0">
              <a:solidFill>
                <a:srgbClr val="000099"/>
              </a:solidFill>
            </a:endParaRPr>
          </a:p>
          <a:p>
            <a:r>
              <a:rPr lang="en-US" sz="3600" b="1" dirty="0">
                <a:solidFill>
                  <a:srgbClr val="000099"/>
                </a:solidFill>
              </a:rPr>
              <a:t>Our motto is </a:t>
            </a:r>
            <a:r>
              <a:rPr lang="en-US" sz="3600" b="1" dirty="0" smtClean="0">
                <a:solidFill>
                  <a:srgbClr val="000099"/>
                </a:solidFill>
              </a:rPr>
              <a:t>……</a:t>
            </a:r>
            <a:endParaRPr lang="ru-RU" sz="3600" b="1" dirty="0">
              <a:solidFill>
                <a:srgbClr val="000099"/>
              </a:solidFill>
            </a:endParaRPr>
          </a:p>
          <a:p>
            <a:r>
              <a:rPr lang="en-US" sz="3600" b="1" dirty="0">
                <a:solidFill>
                  <a:srgbClr val="000099"/>
                </a:solidFill>
              </a:rPr>
              <a:t>In this blog you can get the </a:t>
            </a:r>
            <a:r>
              <a:rPr lang="en-US" sz="3600" b="1" dirty="0" smtClean="0">
                <a:solidFill>
                  <a:srgbClr val="000099"/>
                </a:solidFill>
              </a:rPr>
              <a:t>information</a:t>
            </a:r>
            <a:r>
              <a:rPr lang="ru-RU" sz="3600" b="1" dirty="0" smtClean="0">
                <a:solidFill>
                  <a:srgbClr val="000099"/>
                </a:solidFill>
              </a:rPr>
              <a:t>…</a:t>
            </a:r>
            <a:endParaRPr lang="ru-RU" sz="3600" b="1" dirty="0">
              <a:solidFill>
                <a:srgbClr val="000099"/>
              </a:solidFill>
            </a:endParaRPr>
          </a:p>
        </p:txBody>
      </p:sp>
      <p:pic>
        <p:nvPicPr>
          <p:cNvPr id="4" name="Picture 9" descr="067b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9932" y="1628800"/>
            <a:ext cx="1872207" cy="1872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258763" y="1463675"/>
            <a:ext cx="8634412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3600" b="1">
                <a:solidFill>
                  <a:srgbClr val="000066"/>
                </a:solidFill>
              </a:rPr>
              <a:t>«Человеческая сущность </a:t>
            </a:r>
          </a:p>
          <a:p>
            <a:r>
              <a:rPr lang="ru-RU" sz="3600" b="1">
                <a:solidFill>
                  <a:srgbClr val="000066"/>
                </a:solidFill>
              </a:rPr>
              <a:t>налицо только в общении, </a:t>
            </a:r>
          </a:p>
          <a:p>
            <a:r>
              <a:rPr lang="ru-RU" sz="3600" b="1">
                <a:solidFill>
                  <a:srgbClr val="000066"/>
                </a:solidFill>
              </a:rPr>
              <a:t>в единстве человека с человеком, </a:t>
            </a:r>
          </a:p>
          <a:p>
            <a:r>
              <a:rPr lang="ru-RU" sz="3600" b="1">
                <a:solidFill>
                  <a:srgbClr val="000066"/>
                </a:solidFill>
              </a:rPr>
              <a:t>в единстве, </a:t>
            </a:r>
          </a:p>
          <a:p>
            <a:r>
              <a:rPr lang="ru-RU" sz="3600" b="1">
                <a:solidFill>
                  <a:srgbClr val="000066"/>
                </a:solidFill>
              </a:rPr>
              <a:t>опирающемся лишь на реальность </a:t>
            </a:r>
          </a:p>
          <a:p>
            <a:r>
              <a:rPr lang="ru-RU" sz="3600" b="1">
                <a:solidFill>
                  <a:srgbClr val="000066"/>
                </a:solidFill>
              </a:rPr>
              <a:t>различия между Я и ТЫ».</a:t>
            </a:r>
          </a:p>
          <a:p>
            <a:r>
              <a:rPr lang="ru-RU" sz="3600" b="1">
                <a:solidFill>
                  <a:srgbClr val="000066"/>
                </a:solidFill>
              </a:rPr>
              <a:t>                                           Л. Фейербах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4787900" y="1557338"/>
            <a:ext cx="40894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400" b="1">
                <a:solidFill>
                  <a:srgbClr val="000066"/>
                </a:solidFill>
              </a:rPr>
              <a:t> Не надо придавать</a:t>
            </a:r>
          </a:p>
          <a:p>
            <a:r>
              <a:rPr lang="ru-RU" sz="2400" b="1">
                <a:solidFill>
                  <a:srgbClr val="000066"/>
                </a:solidFill>
              </a:rPr>
              <a:t> Значения злословью,</a:t>
            </a:r>
          </a:p>
          <a:p>
            <a:r>
              <a:rPr lang="ru-RU" sz="2400" b="1">
                <a:solidFill>
                  <a:srgbClr val="000066"/>
                </a:solidFill>
              </a:rPr>
              <a:t> Поскольку грусть всегда</a:t>
            </a:r>
          </a:p>
          <a:p>
            <a:r>
              <a:rPr lang="ru-RU" sz="2400" b="1">
                <a:solidFill>
                  <a:srgbClr val="000066"/>
                </a:solidFill>
              </a:rPr>
              <a:t> Соседствует с любовью.</a:t>
            </a:r>
          </a:p>
          <a:p>
            <a:r>
              <a:rPr lang="ru-RU" sz="2400" b="1">
                <a:solidFill>
                  <a:srgbClr val="000066"/>
                </a:solidFill>
              </a:rPr>
              <a:t> Давайте понимать</a:t>
            </a:r>
          </a:p>
          <a:p>
            <a:r>
              <a:rPr lang="ru-RU" sz="2400" b="1">
                <a:solidFill>
                  <a:srgbClr val="000066"/>
                </a:solidFill>
              </a:rPr>
              <a:t> Друг друга с полуслова,</a:t>
            </a:r>
          </a:p>
          <a:p>
            <a:r>
              <a:rPr lang="ru-RU" sz="2400" b="1">
                <a:solidFill>
                  <a:srgbClr val="000066"/>
                </a:solidFill>
              </a:rPr>
              <a:t> Чтоб, ошибившись раз,</a:t>
            </a:r>
          </a:p>
          <a:p>
            <a:r>
              <a:rPr lang="ru-RU" sz="2400" b="1">
                <a:solidFill>
                  <a:srgbClr val="000066"/>
                </a:solidFill>
              </a:rPr>
              <a:t> Не ошибиться снова.</a:t>
            </a:r>
          </a:p>
          <a:p>
            <a:r>
              <a:rPr lang="ru-RU" sz="2400" b="1">
                <a:solidFill>
                  <a:srgbClr val="000066"/>
                </a:solidFill>
              </a:rPr>
              <a:t> Давайте жить, во всём</a:t>
            </a:r>
          </a:p>
          <a:p>
            <a:r>
              <a:rPr lang="ru-RU" sz="2400" b="1">
                <a:solidFill>
                  <a:srgbClr val="000066"/>
                </a:solidFill>
              </a:rPr>
              <a:t> Друг другу потакая,</a:t>
            </a:r>
          </a:p>
          <a:p>
            <a:r>
              <a:rPr lang="ru-RU" sz="2400" b="1">
                <a:solidFill>
                  <a:srgbClr val="000066"/>
                </a:solidFill>
              </a:rPr>
              <a:t> Тем более, что жизнь</a:t>
            </a:r>
          </a:p>
          <a:p>
            <a:r>
              <a:rPr lang="ru-RU" sz="2400" b="1">
                <a:solidFill>
                  <a:srgbClr val="000066"/>
                </a:solidFill>
              </a:rPr>
              <a:t> Короткая такая...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250825" y="1557338"/>
            <a:ext cx="442912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0066"/>
                </a:solidFill>
              </a:rPr>
              <a:t>Давайте восклицать,</a:t>
            </a:r>
          </a:p>
          <a:p>
            <a:r>
              <a:rPr lang="ru-RU" sz="2400" b="1" dirty="0">
                <a:solidFill>
                  <a:srgbClr val="000066"/>
                </a:solidFill>
              </a:rPr>
              <a:t>Друг другом восхищаться,</a:t>
            </a:r>
          </a:p>
          <a:p>
            <a:r>
              <a:rPr lang="ru-RU" sz="2400" b="1" dirty="0">
                <a:solidFill>
                  <a:srgbClr val="000066"/>
                </a:solidFill>
              </a:rPr>
              <a:t>Высокопарных слов</a:t>
            </a:r>
          </a:p>
          <a:p>
            <a:r>
              <a:rPr lang="ru-RU" sz="2400" b="1" dirty="0">
                <a:solidFill>
                  <a:srgbClr val="000066"/>
                </a:solidFill>
              </a:rPr>
              <a:t>Не надо опасаться.</a:t>
            </a:r>
          </a:p>
          <a:p>
            <a:r>
              <a:rPr lang="ru-RU" sz="2400" b="1" dirty="0">
                <a:solidFill>
                  <a:srgbClr val="000066"/>
                </a:solidFill>
              </a:rPr>
              <a:t>Давайте говорить</a:t>
            </a:r>
          </a:p>
          <a:p>
            <a:r>
              <a:rPr lang="ru-RU" sz="2400" b="1" dirty="0">
                <a:solidFill>
                  <a:srgbClr val="000066"/>
                </a:solidFill>
              </a:rPr>
              <a:t>Друг другу комплименты -</a:t>
            </a:r>
          </a:p>
          <a:p>
            <a:r>
              <a:rPr lang="ru-RU" sz="2400" b="1" dirty="0">
                <a:solidFill>
                  <a:srgbClr val="000066"/>
                </a:solidFill>
              </a:rPr>
              <a:t>Ведь это всё любви</a:t>
            </a:r>
          </a:p>
          <a:p>
            <a:r>
              <a:rPr lang="ru-RU" sz="2400" b="1" dirty="0">
                <a:solidFill>
                  <a:srgbClr val="000066"/>
                </a:solidFill>
              </a:rPr>
              <a:t>Счастливые моменты.</a:t>
            </a:r>
          </a:p>
          <a:p>
            <a:r>
              <a:rPr lang="ru-RU" sz="2400" b="1" dirty="0">
                <a:solidFill>
                  <a:srgbClr val="000066"/>
                </a:solidFill>
              </a:rPr>
              <a:t>Давайте горевать</a:t>
            </a:r>
          </a:p>
          <a:p>
            <a:r>
              <a:rPr lang="ru-RU" sz="2400" b="1" dirty="0">
                <a:solidFill>
                  <a:srgbClr val="000066"/>
                </a:solidFill>
              </a:rPr>
              <a:t>И плакать откровенно,</a:t>
            </a:r>
          </a:p>
          <a:p>
            <a:r>
              <a:rPr lang="ru-RU" sz="2400" b="1" dirty="0">
                <a:solidFill>
                  <a:srgbClr val="000066"/>
                </a:solidFill>
              </a:rPr>
              <a:t>То вместе, то поврозь,</a:t>
            </a:r>
          </a:p>
          <a:p>
            <a:r>
              <a:rPr lang="ru-RU" sz="2400" b="1" dirty="0">
                <a:solidFill>
                  <a:srgbClr val="000066"/>
                </a:solidFill>
              </a:rPr>
              <a:t>А то попеременно.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80661" y="116632"/>
            <a:ext cx="5814477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+mn-cs"/>
              </a:rPr>
              <a:t>Споем вместе:</a:t>
            </a:r>
            <a:endParaRPr lang="ru-RU" sz="6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C00FF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2547185607"/>
              </p:ext>
            </p:extLst>
          </p:nvPr>
        </p:nvGraphicFramePr>
        <p:xfrm>
          <a:off x="1259632" y="1556792"/>
          <a:ext cx="7344816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386" name="Нижний колонтитул 1"/>
          <p:cNvSpPr>
            <a:spLocks noGrp="1"/>
          </p:cNvSpPr>
          <p:nvPr>
            <p:ph type="ftr" sz="quarter" idx="12"/>
          </p:nvPr>
        </p:nvSpPr>
        <p:spPr>
          <a:xfrm>
            <a:off x="1835150" y="6237288"/>
            <a:ext cx="6192838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z="1200" b="1" dirty="0">
                <a:solidFill>
                  <a:srgbClr val="990033"/>
                </a:solidFill>
                <a:cs typeface="Arial" charset="0"/>
              </a:rPr>
              <a:t>НР МОБУ "ПСОШ №2" учитель </a:t>
            </a:r>
            <a:r>
              <a:rPr lang="ru-RU" sz="1200" b="1" dirty="0" smtClean="0">
                <a:solidFill>
                  <a:srgbClr val="990033"/>
                </a:solidFill>
                <a:cs typeface="Arial" charset="0"/>
              </a:rPr>
              <a:t>английского языка</a:t>
            </a:r>
            <a:endParaRPr lang="ru-RU" sz="1200" b="1" dirty="0">
              <a:solidFill>
                <a:srgbClr val="990033"/>
              </a:solidFill>
              <a:cs typeface="Arial" charset="0"/>
            </a:endParaRPr>
          </a:p>
          <a:p>
            <a:r>
              <a:rPr lang="ru-RU" sz="1200" b="1" dirty="0">
                <a:solidFill>
                  <a:srgbClr val="990033"/>
                </a:solidFill>
                <a:cs typeface="Arial" charset="0"/>
              </a:rPr>
              <a:t> Дорофеева Светлана </a:t>
            </a:r>
            <a:r>
              <a:rPr lang="ru-RU" sz="1200" b="1" dirty="0" err="1">
                <a:solidFill>
                  <a:srgbClr val="990033"/>
                </a:solidFill>
                <a:cs typeface="Arial" charset="0"/>
              </a:rPr>
              <a:t>Гайсовна</a:t>
            </a:r>
            <a:endParaRPr lang="ru-RU" sz="1200" b="1" dirty="0">
              <a:solidFill>
                <a:srgbClr val="990033"/>
              </a:solidFill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31835" y="205830"/>
            <a:ext cx="550753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+mn-cs"/>
              </a:rPr>
              <a:t>Цель мастер-класса:</a:t>
            </a:r>
            <a:endParaRPr lang="ru-RU" sz="4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C00FF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628800"/>
            <a:ext cx="7200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0099"/>
                </a:solidFill>
              </a:rPr>
              <a:t>представление </a:t>
            </a:r>
            <a:endParaRPr lang="ru-RU" sz="3600" b="1" dirty="0" smtClean="0">
              <a:solidFill>
                <a:srgbClr val="000099"/>
              </a:solidFill>
            </a:endParaRPr>
          </a:p>
          <a:p>
            <a:r>
              <a:rPr lang="ru-RU" sz="3600" b="1" dirty="0" smtClean="0">
                <a:solidFill>
                  <a:srgbClr val="000099"/>
                </a:solidFill>
              </a:rPr>
              <a:t>приемов </a:t>
            </a:r>
            <a:r>
              <a:rPr lang="ru-RU" sz="3600" b="1" dirty="0">
                <a:solidFill>
                  <a:srgbClr val="000099"/>
                </a:solidFill>
              </a:rPr>
              <a:t>и упражнений, </a:t>
            </a:r>
            <a:endParaRPr lang="ru-RU" sz="3600" b="1" dirty="0" smtClean="0">
              <a:solidFill>
                <a:srgbClr val="000099"/>
              </a:solidFill>
            </a:endParaRPr>
          </a:p>
          <a:p>
            <a:r>
              <a:rPr lang="ru-RU" sz="3600" b="1" dirty="0" smtClean="0">
                <a:solidFill>
                  <a:srgbClr val="000099"/>
                </a:solidFill>
              </a:rPr>
              <a:t>создающих </a:t>
            </a:r>
            <a:r>
              <a:rPr lang="ru-RU" sz="3600" b="1" dirty="0">
                <a:solidFill>
                  <a:srgbClr val="000099"/>
                </a:solidFill>
              </a:rPr>
              <a:t>условия </a:t>
            </a:r>
            <a:endParaRPr lang="ru-RU" sz="3600" b="1" dirty="0" smtClean="0">
              <a:solidFill>
                <a:srgbClr val="000099"/>
              </a:solidFill>
            </a:endParaRPr>
          </a:p>
          <a:p>
            <a:r>
              <a:rPr lang="ru-RU" sz="3600" b="1" dirty="0" smtClean="0">
                <a:solidFill>
                  <a:srgbClr val="000099"/>
                </a:solidFill>
              </a:rPr>
              <a:t>для </a:t>
            </a:r>
            <a:r>
              <a:rPr lang="ru-RU" sz="3600" b="1" dirty="0">
                <a:solidFill>
                  <a:srgbClr val="000099"/>
                </a:solidFill>
              </a:rPr>
              <a:t>формирования </a:t>
            </a:r>
            <a:endParaRPr lang="ru-RU" sz="3600" b="1" dirty="0" smtClean="0">
              <a:solidFill>
                <a:srgbClr val="000099"/>
              </a:solidFill>
            </a:endParaRPr>
          </a:p>
          <a:p>
            <a:r>
              <a:rPr lang="ru-RU" sz="3600" b="1" dirty="0" smtClean="0">
                <a:solidFill>
                  <a:srgbClr val="000099"/>
                </a:solidFill>
              </a:rPr>
              <a:t>коммуникативной компетенции в </a:t>
            </a:r>
          </a:p>
          <a:p>
            <a:r>
              <a:rPr lang="ru-RU" sz="3600" b="1" dirty="0" smtClean="0">
                <a:solidFill>
                  <a:srgbClr val="000099"/>
                </a:solidFill>
              </a:rPr>
              <a:t>письменной речи.</a:t>
            </a:r>
            <a:endParaRPr lang="ru-RU" sz="36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1269076475"/>
              </p:ext>
            </p:extLst>
          </p:nvPr>
        </p:nvGraphicFramePr>
        <p:xfrm>
          <a:off x="1259632" y="1556792"/>
          <a:ext cx="770485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386" name="Нижний колонтитул 1"/>
          <p:cNvSpPr>
            <a:spLocks noGrp="1"/>
          </p:cNvSpPr>
          <p:nvPr>
            <p:ph type="ftr" sz="quarter" idx="12"/>
          </p:nvPr>
        </p:nvSpPr>
        <p:spPr>
          <a:xfrm>
            <a:off x="1835150" y="6237288"/>
            <a:ext cx="6192838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z="1200" b="1" dirty="0">
                <a:solidFill>
                  <a:srgbClr val="990033"/>
                </a:solidFill>
                <a:cs typeface="Arial" charset="0"/>
              </a:rPr>
              <a:t>НР МОБУ "ПСОШ №2" учитель </a:t>
            </a:r>
            <a:r>
              <a:rPr lang="ru-RU" sz="1200" b="1" dirty="0" smtClean="0">
                <a:solidFill>
                  <a:srgbClr val="990033"/>
                </a:solidFill>
                <a:cs typeface="Arial" charset="0"/>
              </a:rPr>
              <a:t>английского языка</a:t>
            </a:r>
            <a:endParaRPr lang="ru-RU" sz="1200" b="1" dirty="0">
              <a:solidFill>
                <a:srgbClr val="990033"/>
              </a:solidFill>
              <a:cs typeface="Arial" charset="0"/>
            </a:endParaRPr>
          </a:p>
          <a:p>
            <a:r>
              <a:rPr lang="ru-RU" sz="1200" b="1" dirty="0">
                <a:solidFill>
                  <a:srgbClr val="990033"/>
                </a:solidFill>
                <a:cs typeface="Arial" charset="0"/>
              </a:rPr>
              <a:t> Дорофеева Светлана </a:t>
            </a:r>
            <a:r>
              <a:rPr lang="ru-RU" sz="1200" b="1" dirty="0" err="1">
                <a:solidFill>
                  <a:srgbClr val="990033"/>
                </a:solidFill>
                <a:cs typeface="Arial" charset="0"/>
              </a:rPr>
              <a:t>Гайсовна</a:t>
            </a:r>
            <a:endParaRPr lang="ru-RU" sz="1200" b="1" dirty="0">
              <a:solidFill>
                <a:srgbClr val="990033"/>
              </a:solidFill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39308" y="44966"/>
            <a:ext cx="337502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+mn-cs"/>
              </a:rPr>
              <a:t>Тема занятия:</a:t>
            </a:r>
            <a:endParaRPr lang="ru-RU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C00FF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9596" y="544281"/>
            <a:ext cx="6362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0099"/>
                </a:solidFill>
              </a:rPr>
              <a:t>«Моё увлечение»</a:t>
            </a:r>
            <a:endParaRPr lang="ru-RU" sz="4800" b="1" dirty="0">
              <a:solidFill>
                <a:srgbClr val="000099"/>
              </a:solidFill>
            </a:endParaRPr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9535" y="4293096"/>
            <a:ext cx="2024913" cy="172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 descr="F:\Надежда Викторовна\Туризм, отдых\1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543903"/>
            <a:ext cx="2092355" cy="158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F:\dsc0013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431" y="1992379"/>
            <a:ext cx="1433751" cy="213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F:\ept_sports_nhl_experts-619084820-128034181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1127" y="1818167"/>
            <a:ext cx="1584176" cy="2279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 descr="F:\woman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3831" y="1992380"/>
            <a:ext cx="2795477" cy="203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9" descr="F:\Увлечение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2489" y="677605"/>
            <a:ext cx="1716342" cy="1665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0" descr="F:\Надежда Викторовна\Игра на гитаре\196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795" y="4476061"/>
            <a:ext cx="2604021" cy="219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F:\Надежда Викторовна\Вязание\d8c9bbef18bc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491922"/>
            <a:ext cx="2147319" cy="1601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14418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Нижний колонтитул 1"/>
          <p:cNvSpPr>
            <a:spLocks noGrp="1"/>
          </p:cNvSpPr>
          <p:nvPr>
            <p:ph type="ftr" sz="quarter" idx="12"/>
          </p:nvPr>
        </p:nvSpPr>
        <p:spPr>
          <a:xfrm>
            <a:off x="2339975" y="6245225"/>
            <a:ext cx="6192838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z="1200" b="1" dirty="0">
                <a:solidFill>
                  <a:srgbClr val="990033"/>
                </a:solidFill>
                <a:cs typeface="Arial" charset="0"/>
              </a:rPr>
              <a:t>НР МОБУ "ПСОШ №2" </a:t>
            </a:r>
            <a:r>
              <a:rPr lang="ru-RU" sz="1200" b="1" dirty="0" smtClean="0">
                <a:solidFill>
                  <a:srgbClr val="990033"/>
                </a:solidFill>
                <a:cs typeface="Arial" charset="0"/>
              </a:rPr>
              <a:t>учитель английского языка</a:t>
            </a:r>
            <a:endParaRPr lang="ru-RU" sz="1200" b="1" dirty="0">
              <a:solidFill>
                <a:srgbClr val="990033"/>
              </a:solidFill>
              <a:cs typeface="Arial" charset="0"/>
            </a:endParaRPr>
          </a:p>
          <a:p>
            <a:r>
              <a:rPr lang="ru-RU" sz="1200" b="1" dirty="0">
                <a:solidFill>
                  <a:srgbClr val="990033"/>
                </a:solidFill>
                <a:cs typeface="Arial" charset="0"/>
              </a:rPr>
              <a:t> Дорофеева Светлана </a:t>
            </a:r>
            <a:r>
              <a:rPr lang="ru-RU" sz="1200" b="1" dirty="0" err="1">
                <a:solidFill>
                  <a:srgbClr val="990033"/>
                </a:solidFill>
                <a:cs typeface="Arial" charset="0"/>
              </a:rPr>
              <a:t>Гайсовна</a:t>
            </a:r>
            <a:endParaRPr lang="ru-RU" sz="1200" b="1" dirty="0">
              <a:solidFill>
                <a:srgbClr val="990033"/>
              </a:solidFill>
              <a:cs typeface="Arial" charset="0"/>
            </a:endParaRPr>
          </a:p>
        </p:txBody>
      </p:sp>
      <p:sp>
        <p:nvSpPr>
          <p:cNvPr id="18434" name="Прямоугольник 2"/>
          <p:cNvSpPr>
            <a:spLocks noChangeArrowheads="1"/>
          </p:cNvSpPr>
          <p:nvPr/>
        </p:nvSpPr>
        <p:spPr bwMode="auto">
          <a:xfrm>
            <a:off x="250825" y="1468438"/>
            <a:ext cx="6913563" cy="44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CC00CC"/>
                </a:solidFill>
              </a:rPr>
              <a:t>Accepting the invitation</a:t>
            </a:r>
            <a:endParaRPr lang="ru-RU" sz="3200" b="1" dirty="0">
              <a:solidFill>
                <a:srgbClr val="CC00CC"/>
              </a:solidFill>
            </a:endParaRPr>
          </a:p>
          <a:p>
            <a:r>
              <a:rPr lang="en-US" sz="3200" b="1" dirty="0">
                <a:solidFill>
                  <a:srgbClr val="000099"/>
                </a:solidFill>
              </a:rPr>
              <a:t>I’d love to. Thanks.</a:t>
            </a:r>
            <a:endParaRPr lang="ru-RU" sz="3200" b="1" dirty="0">
              <a:solidFill>
                <a:srgbClr val="000099"/>
              </a:solidFill>
            </a:endParaRPr>
          </a:p>
          <a:p>
            <a:r>
              <a:rPr lang="en-US" sz="3200" b="1" dirty="0">
                <a:solidFill>
                  <a:srgbClr val="000099"/>
                </a:solidFill>
              </a:rPr>
              <a:t>OK.</a:t>
            </a:r>
            <a:endParaRPr lang="ru-RU" sz="3200" b="1" dirty="0">
              <a:solidFill>
                <a:srgbClr val="000099"/>
              </a:solidFill>
            </a:endParaRPr>
          </a:p>
          <a:p>
            <a:r>
              <a:rPr lang="en-US" sz="3200" b="1" dirty="0">
                <a:solidFill>
                  <a:srgbClr val="000099"/>
                </a:solidFill>
              </a:rPr>
              <a:t>All right.</a:t>
            </a:r>
            <a:endParaRPr lang="ru-RU" sz="3200" b="1" dirty="0">
              <a:solidFill>
                <a:srgbClr val="000099"/>
              </a:solidFill>
            </a:endParaRPr>
          </a:p>
          <a:p>
            <a:r>
              <a:rPr lang="en-US" sz="3200" b="1" dirty="0">
                <a:solidFill>
                  <a:srgbClr val="000099"/>
                </a:solidFill>
              </a:rPr>
              <a:t>That sounds great. </a:t>
            </a:r>
            <a:endParaRPr lang="ru-RU" sz="3200" b="1" dirty="0">
              <a:solidFill>
                <a:srgbClr val="000099"/>
              </a:solidFill>
            </a:endParaRPr>
          </a:p>
          <a:p>
            <a:r>
              <a:rPr lang="en-US" sz="3200" b="1" dirty="0">
                <a:solidFill>
                  <a:srgbClr val="CC00CC"/>
                </a:solidFill>
              </a:rPr>
              <a:t>Refusing the invitation.</a:t>
            </a:r>
            <a:endParaRPr lang="ru-RU" sz="3200" b="1" dirty="0">
              <a:solidFill>
                <a:srgbClr val="CC00CC"/>
              </a:solidFill>
            </a:endParaRPr>
          </a:p>
          <a:p>
            <a:r>
              <a:rPr lang="en-US" sz="3200" b="1" dirty="0">
                <a:solidFill>
                  <a:srgbClr val="000099"/>
                </a:solidFill>
              </a:rPr>
              <a:t>I’m afraid I can’t.</a:t>
            </a:r>
            <a:endParaRPr lang="ru-RU" sz="3200" b="1" dirty="0">
              <a:solidFill>
                <a:srgbClr val="000099"/>
              </a:solidFill>
            </a:endParaRPr>
          </a:p>
          <a:p>
            <a:r>
              <a:rPr lang="en-US" sz="3200" b="1" dirty="0">
                <a:solidFill>
                  <a:srgbClr val="000099"/>
                </a:solidFill>
              </a:rPr>
              <a:t>I’d love to, but I’m afraid I can’t.</a:t>
            </a:r>
            <a:endParaRPr lang="ru-RU" sz="3200" b="1" dirty="0">
              <a:solidFill>
                <a:srgbClr val="000099"/>
              </a:solidFill>
            </a:endParaRPr>
          </a:p>
          <a:p>
            <a:r>
              <a:rPr lang="en-US" sz="3200" b="1" dirty="0">
                <a:solidFill>
                  <a:srgbClr val="000099"/>
                </a:solidFill>
              </a:rPr>
              <a:t>I wish I could but I’m afraid I can’t.</a:t>
            </a:r>
            <a:endParaRPr lang="ru-RU" sz="3200" b="1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9313" y="302668"/>
            <a:ext cx="433009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+mn-cs"/>
              </a:rPr>
              <a:t>1. </a:t>
            </a:r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+mn-cs"/>
              </a:rPr>
              <a:t>Приглашение</a:t>
            </a:r>
            <a:r>
              <a:rPr lang="ru-RU" sz="4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+mn-cs"/>
              </a:rPr>
              <a:t>.</a:t>
            </a:r>
          </a:p>
        </p:txBody>
      </p:sp>
      <p:pic>
        <p:nvPicPr>
          <p:cNvPr id="5" name="Рисунок 4" descr="post-182234-1283586455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flipH="1">
            <a:off x="6747314" y="1689908"/>
            <a:ext cx="1986242" cy="296322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Нижний колонтитул 1"/>
          <p:cNvSpPr txBox="1">
            <a:spLocks/>
          </p:cNvSpPr>
          <p:nvPr/>
        </p:nvSpPr>
        <p:spPr bwMode="auto">
          <a:xfrm>
            <a:off x="2339975" y="6245225"/>
            <a:ext cx="61928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b="1" dirty="0">
                <a:solidFill>
                  <a:srgbClr val="990033"/>
                </a:solidFill>
              </a:rPr>
              <a:t>НР МОБУ "ПСОШ №2" </a:t>
            </a:r>
            <a:r>
              <a:rPr lang="ru-RU" sz="1200" b="1" dirty="0" smtClean="0">
                <a:solidFill>
                  <a:srgbClr val="990033"/>
                </a:solidFill>
              </a:rPr>
              <a:t>учитель</a:t>
            </a:r>
            <a:r>
              <a:rPr lang="ru-RU" sz="1200" b="1" dirty="0" smtClean="0">
                <a:solidFill>
                  <a:srgbClr val="990033"/>
                </a:solidFill>
              </a:rPr>
              <a:t> английского языка</a:t>
            </a:r>
            <a:endParaRPr lang="ru-RU" sz="1200" b="1" dirty="0">
              <a:solidFill>
                <a:srgbClr val="990033"/>
              </a:solidFill>
            </a:endParaRPr>
          </a:p>
          <a:p>
            <a:pPr algn="ctr"/>
            <a:r>
              <a:rPr lang="ru-RU" sz="1200" b="1" dirty="0">
                <a:solidFill>
                  <a:srgbClr val="990033"/>
                </a:solidFill>
              </a:rPr>
              <a:t> Дорофеева Светлана </a:t>
            </a:r>
            <a:r>
              <a:rPr lang="ru-RU" sz="1200" b="1" dirty="0" err="1">
                <a:solidFill>
                  <a:srgbClr val="990033"/>
                </a:solidFill>
              </a:rPr>
              <a:t>Гайсовна</a:t>
            </a:r>
            <a:endParaRPr lang="ru-RU" sz="1200" b="1" dirty="0">
              <a:solidFill>
                <a:srgbClr val="990033"/>
              </a:solidFill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468313" y="1557338"/>
            <a:ext cx="8424862" cy="44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3200" b="1" dirty="0">
                <a:solidFill>
                  <a:srgbClr val="000099"/>
                </a:solidFill>
              </a:rPr>
              <a:t>My hobby is</a:t>
            </a:r>
            <a:r>
              <a:rPr lang="ru-RU" sz="3200" b="1" dirty="0">
                <a:solidFill>
                  <a:srgbClr val="000099"/>
                </a:solidFill>
              </a:rPr>
              <a:t>….</a:t>
            </a:r>
          </a:p>
          <a:p>
            <a:r>
              <a:rPr lang="en-US" sz="3200" b="1" dirty="0">
                <a:solidFill>
                  <a:srgbClr val="000099"/>
                </a:solidFill>
              </a:rPr>
              <a:t>To my mind it is ….</a:t>
            </a:r>
            <a:endParaRPr lang="ru-RU" sz="3200" b="1" dirty="0">
              <a:solidFill>
                <a:srgbClr val="000099"/>
              </a:solidFill>
            </a:endParaRPr>
          </a:p>
          <a:p>
            <a:r>
              <a:rPr lang="en-US" sz="3200" b="1" dirty="0">
                <a:solidFill>
                  <a:srgbClr val="CC00CC"/>
                </a:solidFill>
              </a:rPr>
              <a:t>relaxing</a:t>
            </a:r>
            <a:endParaRPr lang="ru-RU" sz="3200" b="1" dirty="0">
              <a:solidFill>
                <a:srgbClr val="CC00CC"/>
              </a:solidFill>
            </a:endParaRPr>
          </a:p>
          <a:p>
            <a:r>
              <a:rPr lang="en-US" sz="3200" b="1" dirty="0">
                <a:solidFill>
                  <a:srgbClr val="CC00CC"/>
                </a:solidFill>
              </a:rPr>
              <a:t>dull/funny/pleasant</a:t>
            </a:r>
            <a:r>
              <a:rPr lang="ru-RU" sz="3200" b="1" dirty="0">
                <a:solidFill>
                  <a:srgbClr val="CC00CC"/>
                </a:solidFill>
              </a:rPr>
              <a:t> </a:t>
            </a:r>
            <a:r>
              <a:rPr lang="en-US" sz="3200" b="1" dirty="0">
                <a:solidFill>
                  <a:srgbClr val="CC00CC"/>
                </a:solidFill>
              </a:rPr>
              <a:t>for strong people</a:t>
            </a:r>
            <a:endParaRPr lang="ru-RU" sz="3200" b="1" dirty="0">
              <a:solidFill>
                <a:srgbClr val="CC00CC"/>
              </a:solidFill>
            </a:endParaRPr>
          </a:p>
          <a:p>
            <a:r>
              <a:rPr lang="en-US" sz="3200" b="1" dirty="0">
                <a:solidFill>
                  <a:srgbClr val="CC00CC"/>
                </a:solidFill>
              </a:rPr>
              <a:t>for intelligent people</a:t>
            </a:r>
            <a:endParaRPr lang="ru-RU" sz="3200" b="1" dirty="0">
              <a:solidFill>
                <a:srgbClr val="CC00CC"/>
              </a:solidFill>
            </a:endParaRPr>
          </a:p>
          <a:p>
            <a:r>
              <a:rPr lang="en-US" sz="3200" b="1" dirty="0">
                <a:solidFill>
                  <a:srgbClr val="CC00CC"/>
                </a:solidFill>
              </a:rPr>
              <a:t>good for your health</a:t>
            </a:r>
            <a:endParaRPr lang="ru-RU" sz="3200" b="1" dirty="0">
              <a:solidFill>
                <a:srgbClr val="CC00CC"/>
              </a:solidFill>
            </a:endParaRPr>
          </a:p>
          <a:p>
            <a:r>
              <a:rPr lang="en-US" sz="3200" b="1" dirty="0">
                <a:solidFill>
                  <a:srgbClr val="CC00CC"/>
                </a:solidFill>
              </a:rPr>
              <a:t>not easy but interesting</a:t>
            </a:r>
            <a:endParaRPr lang="ru-RU" sz="3200" b="1" dirty="0">
              <a:solidFill>
                <a:srgbClr val="CC00CC"/>
              </a:solidFill>
            </a:endParaRPr>
          </a:p>
          <a:p>
            <a:r>
              <a:rPr lang="en-US" sz="3200" b="1" dirty="0">
                <a:solidFill>
                  <a:srgbClr val="CC00CC"/>
                </a:solidFill>
              </a:rPr>
              <a:t>useful for my family</a:t>
            </a:r>
            <a:endParaRPr lang="ru-RU" sz="3200" b="1" dirty="0">
              <a:solidFill>
                <a:srgbClr val="CC00CC"/>
              </a:solidFill>
            </a:endParaRPr>
          </a:p>
          <a:p>
            <a:r>
              <a:rPr lang="en-US" sz="3200" b="1" dirty="0" err="1">
                <a:solidFill>
                  <a:srgbClr val="CC00CC"/>
                </a:solidFill>
              </a:rPr>
              <a:t>cognative</a:t>
            </a:r>
            <a:endParaRPr lang="en-US" sz="3200" b="1" dirty="0">
              <a:solidFill>
                <a:srgbClr val="CC00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302668"/>
            <a:ext cx="460356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+mn-cs"/>
              </a:rPr>
              <a:t>2. Мое увлечение</a:t>
            </a:r>
            <a:endParaRPr lang="ru-RU" sz="4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C00FF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cs typeface="+mn-cs"/>
            </a:endParaRPr>
          </a:p>
        </p:txBody>
      </p:sp>
      <p:pic>
        <p:nvPicPr>
          <p:cNvPr id="6" name="Рисунок 5" descr="365563-031573c7a788d13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93335" y="3429000"/>
            <a:ext cx="1907792" cy="2714644"/>
          </a:xfrm>
          <a:prstGeom prst="roundRect">
            <a:avLst/>
          </a:prstGeom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Нижний колонтитул 1"/>
          <p:cNvSpPr>
            <a:spLocks noGrp="1"/>
          </p:cNvSpPr>
          <p:nvPr>
            <p:ph type="ftr" sz="quarter" idx="12"/>
          </p:nvPr>
        </p:nvSpPr>
        <p:spPr>
          <a:xfrm>
            <a:off x="2484438" y="6165850"/>
            <a:ext cx="6192837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z="1200" b="1" dirty="0">
                <a:solidFill>
                  <a:srgbClr val="990033"/>
                </a:solidFill>
                <a:cs typeface="Arial" charset="0"/>
              </a:rPr>
              <a:t>НР МОБУ "ПСОШ №2" </a:t>
            </a:r>
            <a:r>
              <a:rPr lang="ru-RU" sz="1200" b="1" dirty="0" smtClean="0">
                <a:solidFill>
                  <a:srgbClr val="990033"/>
                </a:solidFill>
                <a:cs typeface="Arial" charset="0"/>
              </a:rPr>
              <a:t>учитель английского языка</a:t>
            </a:r>
            <a:endParaRPr lang="ru-RU" sz="1200" b="1" dirty="0">
              <a:solidFill>
                <a:srgbClr val="990033"/>
              </a:solidFill>
              <a:cs typeface="Arial" charset="0"/>
            </a:endParaRPr>
          </a:p>
          <a:p>
            <a:r>
              <a:rPr lang="ru-RU" sz="1200" b="1" dirty="0">
                <a:solidFill>
                  <a:srgbClr val="990033"/>
                </a:solidFill>
                <a:cs typeface="Arial" charset="0"/>
              </a:rPr>
              <a:t> Дорофеева Светлана </a:t>
            </a:r>
            <a:r>
              <a:rPr lang="ru-RU" sz="1200" b="1" dirty="0" err="1">
                <a:solidFill>
                  <a:srgbClr val="990033"/>
                </a:solidFill>
                <a:cs typeface="Arial" charset="0"/>
              </a:rPr>
              <a:t>Гайсовна</a:t>
            </a:r>
            <a:endParaRPr lang="ru-RU" sz="1200" b="1" dirty="0">
              <a:solidFill>
                <a:srgbClr val="990033"/>
              </a:solidFill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7342" y="260648"/>
            <a:ext cx="7519174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+mn-cs"/>
              </a:rPr>
              <a:t>3. Увлечение и характер человека</a:t>
            </a:r>
            <a:endParaRPr lang="ru-RU" sz="3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C00FF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cs typeface="+mn-cs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89667" y="1850256"/>
            <a:ext cx="3258482" cy="1107458"/>
            <a:chOff x="395536" y="2658505"/>
            <a:chExt cx="3258482" cy="1107458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9941918">
              <a:off x="2073589" y="2710299"/>
              <a:ext cx="1580429" cy="1055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395536" y="2658505"/>
              <a:ext cx="213391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>
                  <a:solidFill>
                    <a:srgbClr val="000099"/>
                  </a:solidFill>
                </a:rPr>
                <a:t>romantic</a:t>
              </a:r>
              <a:endParaRPr lang="ru-RU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269731" y="1595736"/>
            <a:ext cx="3463181" cy="1404041"/>
            <a:chOff x="5069282" y="1981695"/>
            <a:chExt cx="3463181" cy="1404041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246447">
              <a:off x="6791306" y="2187413"/>
              <a:ext cx="1741157" cy="1198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5069282" y="1981695"/>
              <a:ext cx="192873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>
                  <a:solidFill>
                    <a:srgbClr val="000099"/>
                  </a:solidFill>
                </a:rPr>
                <a:t>creative</a:t>
              </a:r>
              <a:endParaRPr lang="ru-RU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5953266" y="3105258"/>
            <a:ext cx="2961181" cy="1706879"/>
            <a:chOff x="6033649" y="3472119"/>
            <a:chExt cx="2961181" cy="1706879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2526" r="29415"/>
            <a:stretch/>
          </p:blipFill>
          <p:spPr bwMode="auto">
            <a:xfrm>
              <a:off x="7646089" y="3697515"/>
              <a:ext cx="1348741" cy="1481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6033649" y="3472119"/>
              <a:ext cx="180049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>
                  <a:solidFill>
                    <a:srgbClr val="000099"/>
                  </a:solidFill>
                </a:rPr>
                <a:t>athletic</a:t>
              </a:r>
              <a:endParaRPr lang="ru-RU" dirty="0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402532" y="4185188"/>
            <a:ext cx="2031325" cy="1299030"/>
            <a:chOff x="5402532" y="4071935"/>
            <a:chExt cx="2031325" cy="1299030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0093"/>
            <a:stretch/>
          </p:blipFill>
          <p:spPr bwMode="auto">
            <a:xfrm>
              <a:off x="5645378" y="4071935"/>
              <a:ext cx="1756501" cy="959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5402532" y="4724634"/>
              <a:ext cx="203132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>
                  <a:solidFill>
                    <a:srgbClr val="000099"/>
                  </a:solidFill>
                </a:rPr>
                <a:t>sociable</a:t>
              </a:r>
              <a:endParaRPr lang="ru-RU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2998487" y="2358019"/>
            <a:ext cx="2812411" cy="1808833"/>
            <a:chOff x="2737657" y="2638898"/>
            <a:chExt cx="2812411" cy="1808833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7810" t="13442" b="15088"/>
            <a:stretch/>
          </p:blipFill>
          <p:spPr bwMode="auto">
            <a:xfrm>
              <a:off x="3808699" y="2638898"/>
              <a:ext cx="1741369" cy="1331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 rot="20517466">
              <a:off x="2737657" y="3801400"/>
              <a:ext cx="185178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>
                  <a:solidFill>
                    <a:srgbClr val="000099"/>
                  </a:solidFill>
                </a:rPr>
                <a:t>friendly</a:t>
              </a:r>
              <a:endParaRPr lang="ru-RU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275088" y="2724567"/>
            <a:ext cx="2192046" cy="1407712"/>
            <a:chOff x="104497" y="3279648"/>
            <a:chExt cx="2192046" cy="1407712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139" t="5118" r="18242" b="20199"/>
            <a:stretch/>
          </p:blipFill>
          <p:spPr bwMode="auto">
            <a:xfrm>
              <a:off x="104497" y="3279648"/>
              <a:ext cx="1201019" cy="13569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752531" y="4041029"/>
              <a:ext cx="154401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>
                  <a:solidFill>
                    <a:srgbClr val="000099"/>
                  </a:solidFill>
                </a:rPr>
                <a:t>handy</a:t>
              </a:r>
              <a:endParaRPr lang="ru-RU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0" y="4477821"/>
            <a:ext cx="2614854" cy="1132045"/>
            <a:chOff x="444754" y="4637828"/>
            <a:chExt cx="2614854" cy="1132045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465" r="12629"/>
            <a:stretch/>
          </p:blipFill>
          <p:spPr bwMode="auto">
            <a:xfrm>
              <a:off x="1835696" y="4637828"/>
              <a:ext cx="1223912" cy="11219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444754" y="5123542"/>
              <a:ext cx="185178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3600" b="1" dirty="0">
                  <a:solidFill>
                    <a:srgbClr val="000099"/>
                  </a:solidFill>
                </a:rPr>
                <a:t>curious</a:t>
              </a:r>
              <a:endParaRPr lang="ru-RU" sz="3600" b="1" dirty="0">
                <a:solidFill>
                  <a:srgbClr val="000099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2709268" y="4477821"/>
            <a:ext cx="3718074" cy="1608847"/>
            <a:chOff x="2987170" y="4484191"/>
            <a:chExt cx="3718074" cy="1608847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2987170" y="5446707"/>
              <a:ext cx="371807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rgbClr val="000099"/>
                  </a:solidFill>
                </a:rPr>
                <a:t>understanding</a:t>
              </a:r>
              <a:endParaRPr lang="ru-RU" dirty="0"/>
            </a:p>
          </p:txBody>
        </p:sp>
        <p:pic>
          <p:nvPicPr>
            <p:cNvPr id="22" name="Picture 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1779" y="4484191"/>
              <a:ext cx="1459853" cy="1088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52267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Нижний колонтитул 1"/>
          <p:cNvSpPr>
            <a:spLocks noGrp="1"/>
          </p:cNvSpPr>
          <p:nvPr>
            <p:ph type="ftr" sz="quarter" idx="12"/>
          </p:nvPr>
        </p:nvSpPr>
        <p:spPr>
          <a:xfrm>
            <a:off x="2484438" y="6165850"/>
            <a:ext cx="6192837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z="1200" b="1" dirty="0">
                <a:solidFill>
                  <a:srgbClr val="990033"/>
                </a:solidFill>
                <a:cs typeface="Arial" charset="0"/>
              </a:rPr>
              <a:t>НР МОБУ "ПСОШ №2" </a:t>
            </a:r>
            <a:r>
              <a:rPr lang="ru-RU" sz="1200" b="1" dirty="0" smtClean="0">
                <a:solidFill>
                  <a:srgbClr val="990033"/>
                </a:solidFill>
                <a:cs typeface="Arial" charset="0"/>
              </a:rPr>
              <a:t>учитель английского языка</a:t>
            </a:r>
            <a:endParaRPr lang="ru-RU" sz="1200" b="1" dirty="0">
              <a:solidFill>
                <a:srgbClr val="990033"/>
              </a:solidFill>
              <a:cs typeface="Arial" charset="0"/>
            </a:endParaRPr>
          </a:p>
          <a:p>
            <a:r>
              <a:rPr lang="ru-RU" sz="1200" b="1" dirty="0">
                <a:solidFill>
                  <a:srgbClr val="990033"/>
                </a:solidFill>
                <a:cs typeface="Arial" charset="0"/>
              </a:rPr>
              <a:t> Дорофеева Светлана </a:t>
            </a:r>
            <a:r>
              <a:rPr lang="ru-RU" sz="1200" b="1" dirty="0" err="1">
                <a:solidFill>
                  <a:srgbClr val="990033"/>
                </a:solidFill>
                <a:cs typeface="Arial" charset="0"/>
              </a:rPr>
              <a:t>Гайсовна</a:t>
            </a:r>
            <a:endParaRPr lang="ru-RU" sz="1200" b="1" dirty="0">
              <a:solidFill>
                <a:srgbClr val="990033"/>
              </a:solidFill>
              <a:cs typeface="Arial" charset="0"/>
            </a:endParaRPr>
          </a:p>
        </p:txBody>
      </p:sp>
      <p:graphicFrame>
        <p:nvGraphicFramePr>
          <p:cNvPr id="20519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12140042"/>
              </p:ext>
            </p:extLst>
          </p:nvPr>
        </p:nvGraphicFramePr>
        <p:xfrm>
          <a:off x="250825" y="1484784"/>
          <a:ext cx="8893175" cy="3931920"/>
        </p:xfrm>
        <a:graphic>
          <a:graphicData uri="http://schemas.openxmlformats.org/drawingml/2006/table">
            <a:tbl>
              <a:tblPr/>
              <a:tblGrid>
                <a:gridCol w="1441450"/>
                <a:gridCol w="2303463"/>
                <a:gridCol w="1439862"/>
                <a:gridCol w="3708400"/>
              </a:tblGrid>
              <a:tr h="179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would like to make friends with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sociable 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understanding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romantic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creative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athletic               people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friendly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handy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curious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because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like to communicate.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they have a lot of interesting ideas.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’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 fond of sports too.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we have common interests.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can share secrets with them.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they know a lot.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75656" y="296726"/>
            <a:ext cx="7519174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+mn-cs"/>
              </a:rPr>
              <a:t>3. Увлечение и характер человека</a:t>
            </a:r>
            <a:endParaRPr lang="ru-RU" sz="3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C00FF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Нижний колонтитул 1"/>
          <p:cNvSpPr>
            <a:spLocks noGrp="1"/>
          </p:cNvSpPr>
          <p:nvPr>
            <p:ph type="ftr" sz="quarter" idx="12"/>
          </p:nvPr>
        </p:nvSpPr>
        <p:spPr>
          <a:xfrm>
            <a:off x="2339975" y="6245225"/>
            <a:ext cx="6192838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z="1200" b="1" dirty="0">
                <a:solidFill>
                  <a:srgbClr val="990033"/>
                </a:solidFill>
                <a:cs typeface="Arial" charset="0"/>
              </a:rPr>
              <a:t>НР МОБУ "ПСОШ №2" </a:t>
            </a:r>
            <a:r>
              <a:rPr lang="ru-RU" sz="1200" b="1" dirty="0" smtClean="0">
                <a:solidFill>
                  <a:srgbClr val="990033"/>
                </a:solidFill>
                <a:cs typeface="Arial" charset="0"/>
              </a:rPr>
              <a:t>учитель английского языка</a:t>
            </a:r>
            <a:endParaRPr lang="ru-RU" sz="1200" b="1" dirty="0">
              <a:solidFill>
                <a:srgbClr val="990033"/>
              </a:solidFill>
              <a:cs typeface="Arial" charset="0"/>
            </a:endParaRPr>
          </a:p>
          <a:p>
            <a:r>
              <a:rPr lang="ru-RU" sz="1200" b="1" dirty="0">
                <a:solidFill>
                  <a:srgbClr val="990033"/>
                </a:solidFill>
                <a:cs typeface="Arial" charset="0"/>
              </a:rPr>
              <a:t> Дорофеева Светлана </a:t>
            </a:r>
            <a:r>
              <a:rPr lang="ru-RU" sz="1200" b="1" dirty="0" err="1">
                <a:solidFill>
                  <a:srgbClr val="990033"/>
                </a:solidFill>
                <a:cs typeface="Arial" charset="0"/>
              </a:rPr>
              <a:t>Гайсовна</a:t>
            </a:r>
            <a:endParaRPr lang="ru-RU" sz="1200" b="1" dirty="0">
              <a:solidFill>
                <a:srgbClr val="990033"/>
              </a:solidFill>
              <a:cs typeface="Arial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73063" y="1628775"/>
            <a:ext cx="8770937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1">
                <a:solidFill>
                  <a:srgbClr val="000099"/>
                </a:solidFill>
              </a:rPr>
              <a:t>I spent all the evening alone and it’s good because</a:t>
            </a:r>
            <a:endParaRPr lang="ru-RU" sz="2800">
              <a:solidFill>
                <a:srgbClr val="000099"/>
              </a:solidFill>
            </a:endParaRPr>
          </a:p>
          <a:p>
            <a:r>
              <a:rPr lang="en-US" sz="2800" b="1">
                <a:solidFill>
                  <a:srgbClr val="000099"/>
                </a:solidFill>
              </a:rPr>
              <a:t>1)… </a:t>
            </a:r>
            <a:endParaRPr lang="ru-RU" sz="2800">
              <a:solidFill>
                <a:srgbClr val="000099"/>
              </a:solidFill>
            </a:endParaRPr>
          </a:p>
          <a:p>
            <a:r>
              <a:rPr lang="en-US" sz="2800" b="1">
                <a:solidFill>
                  <a:srgbClr val="000099"/>
                </a:solidFill>
              </a:rPr>
              <a:t>2)…</a:t>
            </a:r>
            <a:endParaRPr lang="ru-RU" sz="2800">
              <a:solidFill>
                <a:srgbClr val="000099"/>
              </a:solidFill>
            </a:endParaRPr>
          </a:p>
          <a:p>
            <a:r>
              <a:rPr lang="en-US" sz="2800" b="1">
                <a:solidFill>
                  <a:srgbClr val="000099"/>
                </a:solidFill>
              </a:rPr>
              <a:t>3)…</a:t>
            </a:r>
            <a:endParaRPr lang="ru-RU" sz="2800">
              <a:solidFill>
                <a:srgbClr val="000099"/>
              </a:solidFill>
            </a:endParaRPr>
          </a:p>
          <a:p>
            <a:r>
              <a:rPr lang="en-US" sz="2800" b="1">
                <a:solidFill>
                  <a:srgbClr val="000099"/>
                </a:solidFill>
              </a:rPr>
              <a:t>I had a lot of time to think about …</a:t>
            </a:r>
            <a:endParaRPr lang="ru-RU" sz="2800">
              <a:solidFill>
                <a:srgbClr val="000099"/>
              </a:solidFill>
            </a:endParaRPr>
          </a:p>
          <a:p>
            <a:r>
              <a:rPr lang="en-US" sz="2800" b="1">
                <a:solidFill>
                  <a:srgbClr val="000099"/>
                </a:solidFill>
              </a:rPr>
              <a:t>I managed to read …    </a:t>
            </a:r>
            <a:endParaRPr lang="ru-RU" sz="2800">
              <a:solidFill>
                <a:srgbClr val="000099"/>
              </a:solidFill>
            </a:endParaRPr>
          </a:p>
          <a:p>
            <a:r>
              <a:rPr lang="en-US" sz="2800" b="1">
                <a:solidFill>
                  <a:srgbClr val="000099"/>
                </a:solidFill>
              </a:rPr>
              <a:t>I wanted to finish …   long ago</a:t>
            </a:r>
            <a:endParaRPr lang="ru-RU" sz="2800">
              <a:solidFill>
                <a:srgbClr val="000099"/>
              </a:solidFill>
            </a:endParaRPr>
          </a:p>
          <a:p>
            <a:r>
              <a:rPr lang="en-US" sz="2800" b="1">
                <a:solidFill>
                  <a:srgbClr val="000099"/>
                </a:solidFill>
              </a:rPr>
              <a:t>I could concentrate …</a:t>
            </a:r>
            <a:endParaRPr lang="ru-RU" sz="2800">
              <a:solidFill>
                <a:srgbClr val="000099"/>
              </a:solidFill>
            </a:endParaRPr>
          </a:p>
          <a:p>
            <a:r>
              <a:rPr lang="en-US" sz="2800" b="1">
                <a:solidFill>
                  <a:srgbClr val="000099"/>
                </a:solidFill>
              </a:rPr>
              <a:t>Nobody saw me …</a:t>
            </a:r>
            <a:endParaRPr lang="ru-RU" sz="2800">
              <a:solidFill>
                <a:srgbClr val="000099"/>
              </a:solidFill>
            </a:endParaRPr>
          </a:p>
          <a:p>
            <a:r>
              <a:rPr lang="en-US" sz="2800" b="1">
                <a:solidFill>
                  <a:srgbClr val="000099"/>
                </a:solidFill>
              </a:rPr>
              <a:t>I had a chance …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12567" y="116632"/>
            <a:ext cx="759633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+mn-cs"/>
              </a:rPr>
              <a:t>4. Что можно сделать, чтобы интересно провести свободное время, </a:t>
            </a:r>
          </a:p>
          <a:p>
            <a:pPr algn="ctr">
              <a:defRPr/>
            </a:pPr>
            <a:r>
              <a:rPr lang="ru-RU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+mn-cs"/>
              </a:rPr>
              <a:t>когда рядом нет друзей</a:t>
            </a:r>
            <a:endParaRPr lang="ru-RU" sz="2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C00FF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cs typeface="+mn-cs"/>
            </a:endParaRPr>
          </a:p>
        </p:txBody>
      </p:sp>
      <p:pic>
        <p:nvPicPr>
          <p:cNvPr id="6" name="Picture 4" descr="258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516217" y="3068960"/>
            <a:ext cx="2384244" cy="269117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ижний колонтитул 1"/>
          <p:cNvSpPr txBox="1">
            <a:spLocks noGrp="1"/>
          </p:cNvSpPr>
          <p:nvPr/>
        </p:nvSpPr>
        <p:spPr bwMode="auto">
          <a:xfrm>
            <a:off x="2339975" y="6245225"/>
            <a:ext cx="61928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b="1" dirty="0">
                <a:solidFill>
                  <a:srgbClr val="990033"/>
                </a:solidFill>
              </a:rPr>
              <a:t>НР МОБУ "ПСОШ №2" </a:t>
            </a:r>
            <a:r>
              <a:rPr lang="ru-RU" sz="1200" b="1" dirty="0" smtClean="0">
                <a:solidFill>
                  <a:srgbClr val="990033"/>
                </a:solidFill>
              </a:rPr>
              <a:t>учитель</a:t>
            </a:r>
            <a:r>
              <a:rPr lang="ru-RU" sz="1200" b="1" dirty="0" smtClean="0">
                <a:solidFill>
                  <a:srgbClr val="990033"/>
                </a:solidFill>
              </a:rPr>
              <a:t> английского языка</a:t>
            </a:r>
            <a:endParaRPr lang="ru-RU" sz="1200" b="1" dirty="0">
              <a:solidFill>
                <a:srgbClr val="990033"/>
              </a:solidFill>
            </a:endParaRPr>
          </a:p>
          <a:p>
            <a:pPr algn="ctr"/>
            <a:r>
              <a:rPr lang="ru-RU" sz="1200" b="1" dirty="0">
                <a:solidFill>
                  <a:srgbClr val="990033"/>
                </a:solidFill>
              </a:rPr>
              <a:t> Дорофеева Светлана </a:t>
            </a:r>
            <a:r>
              <a:rPr lang="ru-RU" sz="1200" b="1" dirty="0" err="1">
                <a:solidFill>
                  <a:srgbClr val="990033"/>
                </a:solidFill>
              </a:rPr>
              <a:t>Гайсовна</a:t>
            </a:r>
            <a:endParaRPr lang="ru-RU" sz="1200" b="1" dirty="0">
              <a:solidFill>
                <a:srgbClr val="990033"/>
              </a:solidFill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250825" y="1557338"/>
            <a:ext cx="8632825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1">
                <a:solidFill>
                  <a:srgbClr val="000099"/>
                </a:solidFill>
              </a:rPr>
              <a:t>I spent all the evening alone and it’s bad because </a:t>
            </a:r>
            <a:endParaRPr lang="ru-RU" sz="2800" b="1">
              <a:solidFill>
                <a:srgbClr val="000099"/>
              </a:solidFill>
            </a:endParaRPr>
          </a:p>
          <a:p>
            <a:r>
              <a:rPr lang="en-US" sz="2800" b="1">
                <a:solidFill>
                  <a:srgbClr val="000099"/>
                </a:solidFill>
              </a:rPr>
              <a:t>1)…</a:t>
            </a:r>
            <a:endParaRPr lang="ru-RU" sz="2800" b="1">
              <a:solidFill>
                <a:srgbClr val="000099"/>
              </a:solidFill>
            </a:endParaRPr>
          </a:p>
          <a:p>
            <a:r>
              <a:rPr lang="en-US" sz="2800" b="1">
                <a:solidFill>
                  <a:srgbClr val="000099"/>
                </a:solidFill>
              </a:rPr>
              <a:t>2)… </a:t>
            </a:r>
            <a:endParaRPr lang="ru-RU" sz="2800" b="1">
              <a:solidFill>
                <a:srgbClr val="000099"/>
              </a:solidFill>
            </a:endParaRPr>
          </a:p>
          <a:p>
            <a:r>
              <a:rPr lang="en-US" sz="2800" b="1">
                <a:solidFill>
                  <a:srgbClr val="000099"/>
                </a:solidFill>
              </a:rPr>
              <a:t>3)…</a:t>
            </a:r>
            <a:endParaRPr lang="ru-RU" sz="2800" b="1">
              <a:solidFill>
                <a:srgbClr val="000099"/>
              </a:solidFill>
            </a:endParaRPr>
          </a:p>
          <a:p>
            <a:r>
              <a:rPr lang="en-US" sz="2800" b="1">
                <a:solidFill>
                  <a:srgbClr val="000099"/>
                </a:solidFill>
              </a:rPr>
              <a:t>I have always been afraid of …</a:t>
            </a:r>
            <a:endParaRPr lang="ru-RU" sz="2800" b="1">
              <a:solidFill>
                <a:srgbClr val="000099"/>
              </a:solidFill>
            </a:endParaRPr>
          </a:p>
          <a:p>
            <a:r>
              <a:rPr lang="en-US" sz="2800" b="1">
                <a:solidFill>
                  <a:srgbClr val="000099"/>
                </a:solidFill>
              </a:rPr>
              <a:t>I had nobody to …</a:t>
            </a:r>
            <a:endParaRPr lang="ru-RU" sz="2800" b="1">
              <a:solidFill>
                <a:srgbClr val="000099"/>
              </a:solidFill>
            </a:endParaRPr>
          </a:p>
          <a:p>
            <a:r>
              <a:rPr lang="en-US" sz="2800" b="1">
                <a:solidFill>
                  <a:srgbClr val="000099"/>
                </a:solidFill>
              </a:rPr>
              <a:t>I hate when …</a:t>
            </a:r>
            <a:endParaRPr lang="ru-RU" sz="2800" b="1">
              <a:solidFill>
                <a:srgbClr val="000099"/>
              </a:solidFill>
            </a:endParaRPr>
          </a:p>
          <a:p>
            <a:r>
              <a:rPr lang="en-US" sz="2800" b="1">
                <a:solidFill>
                  <a:srgbClr val="000099"/>
                </a:solidFill>
              </a:rPr>
              <a:t>I felt blue…</a:t>
            </a:r>
            <a:endParaRPr lang="ru-RU" sz="2800" b="1">
              <a:solidFill>
                <a:srgbClr val="000099"/>
              </a:solidFill>
            </a:endParaRPr>
          </a:p>
          <a:p>
            <a:r>
              <a:rPr lang="en-US" sz="2800" b="1">
                <a:solidFill>
                  <a:srgbClr val="000099"/>
                </a:solidFill>
              </a:rPr>
              <a:t>… never again did I stay home alone.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12567" y="116632"/>
            <a:ext cx="759633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+mn-cs"/>
              </a:rPr>
              <a:t>4. Что можно сделать, чтобы интересно провести свободное время, </a:t>
            </a:r>
          </a:p>
          <a:p>
            <a:pPr algn="ctr">
              <a:defRPr/>
            </a:pPr>
            <a:r>
              <a:rPr lang="ru-RU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+mn-cs"/>
              </a:rPr>
              <a:t>когда рядом нет друзей</a:t>
            </a:r>
            <a:endParaRPr lang="ru-RU" sz="2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C00FF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cs typeface="+mn-cs"/>
            </a:endParaRPr>
          </a:p>
        </p:txBody>
      </p:sp>
      <p:pic>
        <p:nvPicPr>
          <p:cNvPr id="6" name="Picture 9" descr="center0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1880"/>
          <a:stretch>
            <a:fillRect/>
          </a:stretch>
        </p:blipFill>
        <p:spPr bwMode="auto">
          <a:xfrm flipH="1">
            <a:off x="5755680" y="3140968"/>
            <a:ext cx="3127969" cy="278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u gray back">
  <a:themeElements>
    <a:clrScheme name="Edu blue lin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du blue lin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u blue 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blue 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blue 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blue 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blue 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blue 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blue 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blue 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blue 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blue 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blue 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blue 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Edu gray back</Template>
  <TotalTime>279</TotalTime>
  <Words>790</Words>
  <Application>Microsoft Office PowerPoint</Application>
  <PresentationFormat>Экран (4:3)</PresentationFormat>
  <Paragraphs>197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Edu gray back</vt:lpstr>
      <vt:lpstr>Мастер-класс: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Методист</dc:creator>
  <cp:lastModifiedBy>User</cp:lastModifiedBy>
  <cp:revision>70</cp:revision>
  <dcterms:created xsi:type="dcterms:W3CDTF">2012-02-13T05:11:13Z</dcterms:created>
  <dcterms:modified xsi:type="dcterms:W3CDTF">2013-01-25T15:21:01Z</dcterms:modified>
</cp:coreProperties>
</file>