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8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9.xml" ContentType="application/vnd.openxmlformats-officedocument.themeOverrid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50" r:id="rId2"/>
    <p:sldMasterId id="2147483774" r:id="rId3"/>
    <p:sldMasterId id="2147483786" r:id="rId4"/>
    <p:sldMasterId id="2147483798" r:id="rId5"/>
    <p:sldMasterId id="2147483810" r:id="rId6"/>
    <p:sldMasterId id="2147483822" r:id="rId7"/>
    <p:sldMasterId id="2147483834" r:id="rId8"/>
    <p:sldMasterId id="2147483846" r:id="rId9"/>
  </p:sldMasterIdLst>
  <p:notesMasterIdLst>
    <p:notesMasterId r:id="rId47"/>
  </p:notesMasterIdLst>
  <p:sldIdLst>
    <p:sldId id="257" r:id="rId10"/>
    <p:sldId id="259" r:id="rId11"/>
    <p:sldId id="282" r:id="rId12"/>
    <p:sldId id="262" r:id="rId13"/>
    <p:sldId id="268" r:id="rId14"/>
    <p:sldId id="284" r:id="rId15"/>
    <p:sldId id="265" r:id="rId16"/>
    <p:sldId id="285" r:id="rId17"/>
    <p:sldId id="267" r:id="rId18"/>
    <p:sldId id="286" r:id="rId19"/>
    <p:sldId id="269" r:id="rId20"/>
    <p:sldId id="264" r:id="rId21"/>
    <p:sldId id="281" r:id="rId22"/>
    <p:sldId id="279" r:id="rId23"/>
    <p:sldId id="278" r:id="rId24"/>
    <p:sldId id="287" r:id="rId25"/>
    <p:sldId id="283" r:id="rId26"/>
    <p:sldId id="280" r:id="rId27"/>
    <p:sldId id="297" r:id="rId28"/>
    <p:sldId id="298" r:id="rId29"/>
    <p:sldId id="299" r:id="rId30"/>
    <p:sldId id="266" r:id="rId31"/>
    <p:sldId id="295" r:id="rId32"/>
    <p:sldId id="296" r:id="rId33"/>
    <p:sldId id="294" r:id="rId34"/>
    <p:sldId id="293" r:id="rId35"/>
    <p:sldId id="292" r:id="rId36"/>
    <p:sldId id="270" r:id="rId37"/>
    <p:sldId id="302" r:id="rId38"/>
    <p:sldId id="303" r:id="rId39"/>
    <p:sldId id="290" r:id="rId40"/>
    <p:sldId id="304" r:id="rId41"/>
    <p:sldId id="306" r:id="rId42"/>
    <p:sldId id="305" r:id="rId43"/>
    <p:sldId id="277" r:id="rId44"/>
    <p:sldId id="307" r:id="rId45"/>
    <p:sldId id="288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74" d="100"/>
          <a:sy n="74" d="100"/>
        </p:scale>
        <p:origin x="-108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B3C28E7-7AFC-494E-8771-228BF7AA995A}" type="datetimeFigureOut">
              <a:rPr lang="ru-RU"/>
              <a:pPr>
                <a:defRPr/>
              </a:pPr>
              <a:t>05.08.2013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F9C458E-3784-4A8F-86FE-A16A35844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17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7C79B0E-0304-4E14-9EA1-381ED0A5418A}" type="slidenum">
              <a:rPr lang="ru-RU"/>
              <a:pPr eaLnBrk="1" hangingPunct="1"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34E8A-3985-4D5B-8160-96D04B3BB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10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5F5E-3697-4D16-AFF0-6360F4A03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6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DF60-61E2-4889-A024-AB0CEA468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3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7D92-062C-4135-9F58-91D0D2757445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9671-BD80-4B81-820C-8F5B49A6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70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F427D7-5A8C-412E-B577-877313857C1B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A8291D-4D48-46CE-87AB-DAF49AB2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99356"/>
      </p:ext>
    </p:extLst>
  </p:cSld>
  <p:clrMapOvr>
    <a:masterClrMapping/>
  </p:clrMapOvr>
  <p:transition spd="med">
    <p:wheel spokes="2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B0A-84D8-46B2-BFE4-7C3D9D22DDC6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3D17-ED1D-47BF-8A6D-E5F687C03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07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A8D6-03B1-4571-9494-14E7B9E56D6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97DA-70EE-4325-8EE5-9FA5E7F4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23390"/>
      </p:ext>
    </p:extLst>
  </p:cSld>
  <p:clrMapOvr>
    <a:masterClrMapping/>
  </p:clrMapOvr>
  <p:transition spd="med"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1753-BF53-4234-908C-1EE41110CB5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58A6-F449-41B4-A599-B1F7362C0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11506"/>
      </p:ext>
    </p:extLst>
  </p:cSld>
  <p:clrMapOvr>
    <a:masterClrMapping/>
  </p:clrMapOvr>
  <p:transition spd="med">
    <p:wheel spokes="2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9F7553-247F-4788-93F5-2B3DB54913F3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A786CE-61C5-40AD-A6EB-73DACAF0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8192"/>
      </p:ext>
    </p:extLst>
  </p:cSld>
  <p:clrMapOvr>
    <a:masterClrMapping/>
  </p:clrMapOvr>
  <p:transition spd="med">
    <p:wheel spokes="2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DE90-031B-4A86-8F08-22A300FF68F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0792-1D9E-40D0-B879-49637AB7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82363"/>
      </p:ext>
    </p:extLst>
  </p:cSld>
  <p:clrMapOvr>
    <a:masterClrMapping/>
  </p:clrMapOvr>
  <p:transition spd="med">
    <p:wheel spokes="2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2CEABF-399F-4808-A4F0-29EEE0348E4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7392EE-A6E3-49C5-B681-D92D8CC1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12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547363-196A-44FE-A99F-0EACAB8F1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00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8E53FE-750F-4D52-854B-91EF7AF3E159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DDCA9C-C92A-4ACF-9254-D757790A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47101"/>
      </p:ext>
    </p:extLst>
  </p:cSld>
  <p:clrMapOvr>
    <a:masterClrMapping/>
  </p:clrMapOvr>
  <p:transition spd="med">
    <p:wheel spokes="2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64A-BBAF-40BD-90E3-0B0B3599D28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B87B-D50D-4A2A-B2E4-2A706127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6079"/>
      </p:ext>
    </p:extLst>
  </p:cSld>
  <p:clrMapOvr>
    <a:masterClrMapping/>
  </p:clrMapOvr>
  <p:transition spd="med">
    <p:wheel spokes="2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6804-B1E2-4BCE-9476-4B45502A82E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03F1-5A29-4CB0-B443-96A3048BB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46359"/>
      </p:ext>
    </p:extLst>
  </p:cSld>
  <p:clrMapOvr>
    <a:masterClrMapping/>
  </p:clrMapOvr>
  <p:transition spd="med">
    <p:wheel spokes="2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7D92-062C-4135-9F58-91D0D2757445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9671-BD80-4B81-820C-8F5B49A6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5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F427D7-5A8C-412E-B577-877313857C1B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A8291D-4D48-46CE-87AB-DAF49AB2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46258"/>
      </p:ext>
    </p:extLst>
  </p:cSld>
  <p:clrMapOvr>
    <a:masterClrMapping/>
  </p:clrMapOvr>
  <p:transition spd="med">
    <p:wheel spokes="2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B0A-84D8-46B2-BFE4-7C3D9D22DDC6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3D17-ED1D-47BF-8A6D-E5F687C03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2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A8D6-03B1-4571-9494-14E7B9E56D6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97DA-70EE-4325-8EE5-9FA5E7F4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85708"/>
      </p:ext>
    </p:extLst>
  </p:cSld>
  <p:clrMapOvr>
    <a:masterClrMapping/>
  </p:clrMapOvr>
  <p:transition spd="med">
    <p:wheel spokes="2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1753-BF53-4234-908C-1EE41110CB5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58A6-F449-41B4-A599-B1F7362C0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23696"/>
      </p:ext>
    </p:extLst>
  </p:cSld>
  <p:clrMapOvr>
    <a:masterClrMapping/>
  </p:clrMapOvr>
  <p:transition spd="med">
    <p:wheel spokes="2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9F7553-247F-4788-93F5-2B3DB54913F3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A786CE-61C5-40AD-A6EB-73DACAF0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45585"/>
      </p:ext>
    </p:extLst>
  </p:cSld>
  <p:clrMapOvr>
    <a:masterClrMapping/>
  </p:clrMapOvr>
  <p:transition spd="med">
    <p:wheel spokes="2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DE90-031B-4A86-8F08-22A300FF68F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0792-1D9E-40D0-B879-49637AB7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82815"/>
      </p:ext>
    </p:extLst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BD75-F41E-4191-A88B-F17918478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3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2CEABF-399F-4808-A4F0-29EEE0348E4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7392EE-A6E3-49C5-B681-D92D8CC1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8E53FE-750F-4D52-854B-91EF7AF3E159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DDCA9C-C92A-4ACF-9254-D757790A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6356"/>
      </p:ext>
    </p:extLst>
  </p:cSld>
  <p:clrMapOvr>
    <a:masterClrMapping/>
  </p:clrMapOvr>
  <p:transition spd="med">
    <p:wheel spokes="2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64A-BBAF-40BD-90E3-0B0B3599D28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B87B-D50D-4A2A-B2E4-2A706127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10768"/>
      </p:ext>
    </p:extLst>
  </p:cSld>
  <p:clrMapOvr>
    <a:masterClrMapping/>
  </p:clrMapOvr>
  <p:transition spd="med">
    <p:wheel spokes="2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6804-B1E2-4BCE-9476-4B45502A82E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03F1-5A29-4CB0-B443-96A3048BB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29682"/>
      </p:ext>
    </p:extLst>
  </p:cSld>
  <p:clrMapOvr>
    <a:masterClrMapping/>
  </p:clrMapOvr>
  <p:transition spd="med">
    <p:wheel spokes="2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7D92-062C-4135-9F58-91D0D2757445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9671-BD80-4B81-820C-8F5B49A6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97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F427D7-5A8C-412E-B577-877313857C1B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A8291D-4D48-46CE-87AB-DAF49AB2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29065"/>
      </p:ext>
    </p:extLst>
  </p:cSld>
  <p:clrMapOvr>
    <a:masterClrMapping/>
  </p:clrMapOvr>
  <p:transition spd="med">
    <p:wheel spokes="2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B0A-84D8-46B2-BFE4-7C3D9D22DDC6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3D17-ED1D-47BF-8A6D-E5F687C03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51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A8D6-03B1-4571-9494-14E7B9E56D6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97DA-70EE-4325-8EE5-9FA5E7F4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4"/>
      </p:ext>
    </p:extLst>
  </p:cSld>
  <p:clrMapOvr>
    <a:masterClrMapping/>
  </p:clrMapOvr>
  <p:transition spd="med">
    <p:wheel spokes="2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1753-BF53-4234-908C-1EE41110CB5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58A6-F449-41B4-A599-B1F7362C0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13140"/>
      </p:ext>
    </p:extLst>
  </p:cSld>
  <p:clrMapOvr>
    <a:masterClrMapping/>
  </p:clrMapOvr>
  <p:transition spd="med">
    <p:wheel spokes="2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9F7553-247F-4788-93F5-2B3DB54913F3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A786CE-61C5-40AD-A6EB-73DACAF0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00175"/>
      </p:ext>
    </p:extLst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7395-62C1-43BF-803F-B3FEFC026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3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DE90-031B-4A86-8F08-22A300FF68F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0792-1D9E-40D0-B879-49637AB7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00402"/>
      </p:ext>
    </p:extLst>
  </p:cSld>
  <p:clrMapOvr>
    <a:masterClrMapping/>
  </p:clrMapOvr>
  <p:transition spd="med">
    <p:wheel spokes="2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2CEABF-399F-4808-A4F0-29EEE0348E4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7392EE-A6E3-49C5-B681-D92D8CC1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7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8E53FE-750F-4D52-854B-91EF7AF3E159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DDCA9C-C92A-4ACF-9254-D757790A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50985"/>
      </p:ext>
    </p:extLst>
  </p:cSld>
  <p:clrMapOvr>
    <a:masterClrMapping/>
  </p:clrMapOvr>
  <p:transition spd="med">
    <p:wheel spokes="2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64A-BBAF-40BD-90E3-0B0B3599D28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B87B-D50D-4A2A-B2E4-2A706127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87933"/>
      </p:ext>
    </p:extLst>
  </p:cSld>
  <p:clrMapOvr>
    <a:masterClrMapping/>
  </p:clrMapOvr>
  <p:transition spd="med">
    <p:wheel spokes="2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6804-B1E2-4BCE-9476-4B45502A82E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03F1-5A29-4CB0-B443-96A3048BB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5265"/>
      </p:ext>
    </p:extLst>
  </p:cSld>
  <p:clrMapOvr>
    <a:masterClrMapping/>
  </p:clrMapOvr>
  <p:transition spd="med">
    <p:wheel spokes="2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7D92-062C-4135-9F58-91D0D2757445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9671-BD80-4B81-820C-8F5B49A6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19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F427D7-5A8C-412E-B577-877313857C1B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A8291D-4D48-46CE-87AB-DAF49AB2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54358"/>
      </p:ext>
    </p:extLst>
  </p:cSld>
  <p:clrMapOvr>
    <a:masterClrMapping/>
  </p:clrMapOvr>
  <p:transition spd="med">
    <p:wheel spokes="2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B0A-84D8-46B2-BFE4-7C3D9D22DDC6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3D17-ED1D-47BF-8A6D-E5F687C03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02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A8D6-03B1-4571-9494-14E7B9E56D6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97DA-70EE-4325-8EE5-9FA5E7F4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88779"/>
      </p:ext>
    </p:extLst>
  </p:cSld>
  <p:clrMapOvr>
    <a:masterClrMapping/>
  </p:clrMapOvr>
  <p:transition spd="med">
    <p:wheel spokes="2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1753-BF53-4234-908C-1EE41110CB5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58A6-F449-41B4-A599-B1F7362C0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62432"/>
      </p:ext>
    </p:extLst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742B-2F60-490E-A4A1-B63C2FF87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17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9F7553-247F-4788-93F5-2B3DB54913F3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A786CE-61C5-40AD-A6EB-73DACAF0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85944"/>
      </p:ext>
    </p:extLst>
  </p:cSld>
  <p:clrMapOvr>
    <a:masterClrMapping/>
  </p:clrMapOvr>
  <p:transition spd="med">
    <p:wheel spokes="2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DE90-031B-4A86-8F08-22A300FF68F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0792-1D9E-40D0-B879-49637AB7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45344"/>
      </p:ext>
    </p:extLst>
  </p:cSld>
  <p:clrMapOvr>
    <a:masterClrMapping/>
  </p:clrMapOvr>
  <p:transition spd="med">
    <p:wheel spokes="2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2CEABF-399F-4808-A4F0-29EEE0348E4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7392EE-A6E3-49C5-B681-D92D8CC1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6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8E53FE-750F-4D52-854B-91EF7AF3E159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DDCA9C-C92A-4ACF-9254-D757790A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72465"/>
      </p:ext>
    </p:extLst>
  </p:cSld>
  <p:clrMapOvr>
    <a:masterClrMapping/>
  </p:clrMapOvr>
  <p:transition spd="med">
    <p:wheel spokes="2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64A-BBAF-40BD-90E3-0B0B3599D28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B87B-D50D-4A2A-B2E4-2A706127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15098"/>
      </p:ext>
    </p:extLst>
  </p:cSld>
  <p:clrMapOvr>
    <a:masterClrMapping/>
  </p:clrMapOvr>
  <p:transition spd="med">
    <p:wheel spokes="2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6804-B1E2-4BCE-9476-4B45502A82E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03F1-5A29-4CB0-B443-96A3048BB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27442"/>
      </p:ext>
    </p:extLst>
  </p:cSld>
  <p:clrMapOvr>
    <a:masterClrMapping/>
  </p:clrMapOvr>
  <p:transition spd="med">
    <p:wheel spokes="2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7D92-062C-4135-9F58-91D0D2757445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9671-BD80-4B81-820C-8F5B49A6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8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F427D7-5A8C-412E-B577-877313857C1B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A8291D-4D48-46CE-87AB-DAF49AB2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91735"/>
      </p:ext>
    </p:extLst>
  </p:cSld>
  <p:clrMapOvr>
    <a:masterClrMapping/>
  </p:clrMapOvr>
  <p:transition spd="med">
    <p:wheel spokes="2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B0A-84D8-46B2-BFE4-7C3D9D22DDC6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3D17-ED1D-47BF-8A6D-E5F687C03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57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A8D6-03B1-4571-9494-14E7B9E56D6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97DA-70EE-4325-8EE5-9FA5E7F4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83377"/>
      </p:ext>
    </p:extLst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9D00AC-4E79-438B-93D3-0C84D2BC4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17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1753-BF53-4234-908C-1EE41110CB5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58A6-F449-41B4-A599-B1F7362C0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47972"/>
      </p:ext>
    </p:extLst>
  </p:cSld>
  <p:clrMapOvr>
    <a:masterClrMapping/>
  </p:clrMapOvr>
  <p:transition spd="med">
    <p:wheel spokes="2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9F7553-247F-4788-93F5-2B3DB54913F3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A786CE-61C5-40AD-A6EB-73DACAF0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30356"/>
      </p:ext>
    </p:extLst>
  </p:cSld>
  <p:clrMapOvr>
    <a:masterClrMapping/>
  </p:clrMapOvr>
  <p:transition spd="med">
    <p:wheel spokes="2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DE90-031B-4A86-8F08-22A300FF68F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0792-1D9E-40D0-B879-49637AB7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11350"/>
      </p:ext>
    </p:extLst>
  </p:cSld>
  <p:clrMapOvr>
    <a:masterClrMapping/>
  </p:clrMapOvr>
  <p:transition spd="med">
    <p:wheel spokes="2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2CEABF-399F-4808-A4F0-29EEE0348E4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7392EE-A6E3-49C5-B681-D92D8CC1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44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8E53FE-750F-4D52-854B-91EF7AF3E159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DDCA9C-C92A-4ACF-9254-D757790A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05382"/>
      </p:ext>
    </p:extLst>
  </p:cSld>
  <p:clrMapOvr>
    <a:masterClrMapping/>
  </p:clrMapOvr>
  <p:transition spd="med">
    <p:wheel spokes="2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64A-BBAF-40BD-90E3-0B0B3599D28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B87B-D50D-4A2A-B2E4-2A706127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4678"/>
      </p:ext>
    </p:extLst>
  </p:cSld>
  <p:clrMapOvr>
    <a:masterClrMapping/>
  </p:clrMapOvr>
  <p:transition spd="med">
    <p:wheel spokes="2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6804-B1E2-4BCE-9476-4B45502A82E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03F1-5A29-4CB0-B443-96A3048BB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76527"/>
      </p:ext>
    </p:extLst>
  </p:cSld>
  <p:clrMapOvr>
    <a:masterClrMapping/>
  </p:clrMapOvr>
  <p:transition spd="med">
    <p:wheel spokes="2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7D92-062C-4135-9F58-91D0D2757445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9671-BD80-4B81-820C-8F5B49A6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9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F427D7-5A8C-412E-B577-877313857C1B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A8291D-4D48-46CE-87AB-DAF49AB2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9063"/>
      </p:ext>
    </p:extLst>
  </p:cSld>
  <p:clrMapOvr>
    <a:masterClrMapping/>
  </p:clrMapOvr>
  <p:transition spd="med">
    <p:wheel spokes="2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B0A-84D8-46B2-BFE4-7C3D9D22DDC6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3D17-ED1D-47BF-8A6D-E5F687C03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41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8243-50B1-4C7C-8FF5-B0662A4BA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01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A8D6-03B1-4571-9494-14E7B9E56D6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97DA-70EE-4325-8EE5-9FA5E7F4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09785"/>
      </p:ext>
    </p:extLst>
  </p:cSld>
  <p:clrMapOvr>
    <a:masterClrMapping/>
  </p:clrMapOvr>
  <p:transition spd="med">
    <p:wheel spokes="2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1753-BF53-4234-908C-1EE41110CB5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58A6-F449-41B4-A599-B1F7362C0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15946"/>
      </p:ext>
    </p:extLst>
  </p:cSld>
  <p:clrMapOvr>
    <a:masterClrMapping/>
  </p:clrMapOvr>
  <p:transition spd="med">
    <p:wheel spokes="2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9F7553-247F-4788-93F5-2B3DB54913F3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A786CE-61C5-40AD-A6EB-73DACAF0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78570"/>
      </p:ext>
    </p:extLst>
  </p:cSld>
  <p:clrMapOvr>
    <a:masterClrMapping/>
  </p:clrMapOvr>
  <p:transition spd="med">
    <p:wheel spokes="2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DE90-031B-4A86-8F08-22A300FF68F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0792-1D9E-40D0-B879-49637AB7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5522"/>
      </p:ext>
    </p:extLst>
  </p:cSld>
  <p:clrMapOvr>
    <a:masterClrMapping/>
  </p:clrMapOvr>
  <p:transition spd="med">
    <p:wheel spokes="2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2CEABF-399F-4808-A4F0-29EEE0348E4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7392EE-A6E3-49C5-B681-D92D8CC1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8E53FE-750F-4D52-854B-91EF7AF3E159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DDCA9C-C92A-4ACF-9254-D757790A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4330"/>
      </p:ext>
    </p:extLst>
  </p:cSld>
  <p:clrMapOvr>
    <a:masterClrMapping/>
  </p:clrMapOvr>
  <p:transition spd="med">
    <p:wheel spokes="2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64A-BBAF-40BD-90E3-0B0B3599D28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B87B-D50D-4A2A-B2E4-2A706127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74524"/>
      </p:ext>
    </p:extLst>
  </p:cSld>
  <p:clrMapOvr>
    <a:masterClrMapping/>
  </p:clrMapOvr>
  <p:transition spd="med">
    <p:wheel spokes="2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6804-B1E2-4BCE-9476-4B45502A82E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03F1-5A29-4CB0-B443-96A3048BB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85669"/>
      </p:ext>
    </p:extLst>
  </p:cSld>
  <p:clrMapOvr>
    <a:masterClrMapping/>
  </p:clrMapOvr>
  <p:transition spd="med">
    <p:wheel spokes="2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7D92-062C-4135-9F58-91D0D2757445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9671-BD80-4B81-820C-8F5B49A6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69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F427D7-5A8C-412E-B577-877313857C1B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A8291D-4D48-46CE-87AB-DAF49AB2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01829"/>
      </p:ext>
    </p:extLst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510CA9-3824-426A-8246-253758F4E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8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B0A-84D8-46B2-BFE4-7C3D9D22DDC6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3D17-ED1D-47BF-8A6D-E5F687C03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60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A8D6-03B1-4571-9494-14E7B9E56D6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97DA-70EE-4325-8EE5-9FA5E7F4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02361"/>
      </p:ext>
    </p:extLst>
  </p:cSld>
  <p:clrMapOvr>
    <a:masterClrMapping/>
  </p:clrMapOvr>
  <p:transition spd="med">
    <p:wheel spokes="2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1753-BF53-4234-908C-1EE41110CB5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58A6-F449-41B4-A599-B1F7362C0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77069"/>
      </p:ext>
    </p:extLst>
  </p:cSld>
  <p:clrMapOvr>
    <a:masterClrMapping/>
  </p:clrMapOvr>
  <p:transition spd="med">
    <p:wheel spokes="2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9F7553-247F-4788-93F5-2B3DB54913F3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A786CE-61C5-40AD-A6EB-73DACAF0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05757"/>
      </p:ext>
    </p:extLst>
  </p:cSld>
  <p:clrMapOvr>
    <a:masterClrMapping/>
  </p:clrMapOvr>
  <p:transition spd="med">
    <p:wheel spokes="2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DE90-031B-4A86-8F08-22A300FF68F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0792-1D9E-40D0-B879-49637AB7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24066"/>
      </p:ext>
    </p:extLst>
  </p:cSld>
  <p:clrMapOvr>
    <a:masterClrMapping/>
  </p:clrMapOvr>
  <p:transition spd="med">
    <p:wheel spokes="2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2CEABF-399F-4808-A4F0-29EEE0348E4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7392EE-A6E3-49C5-B681-D92D8CC1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7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8E53FE-750F-4D52-854B-91EF7AF3E159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DDCA9C-C92A-4ACF-9254-D757790A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69030"/>
      </p:ext>
    </p:extLst>
  </p:cSld>
  <p:clrMapOvr>
    <a:masterClrMapping/>
  </p:clrMapOvr>
  <p:transition spd="med">
    <p:wheel spokes="2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64A-BBAF-40BD-90E3-0B0B3599D28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B87B-D50D-4A2A-B2E4-2A706127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27396"/>
      </p:ext>
    </p:extLst>
  </p:cSld>
  <p:clrMapOvr>
    <a:masterClrMapping/>
  </p:clrMapOvr>
  <p:transition spd="med">
    <p:wheel spokes="2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6804-B1E2-4BCE-9476-4B45502A82E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03F1-5A29-4CB0-B443-96A3048BB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08216"/>
      </p:ext>
    </p:extLst>
  </p:cSld>
  <p:clrMapOvr>
    <a:masterClrMapping/>
  </p:clrMapOvr>
  <p:transition spd="med">
    <p:wheel spokes="2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7D92-062C-4135-9F58-91D0D2757445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9671-BD80-4B81-820C-8F5B49A6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55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4EF4BB-D568-4146-BC6D-5585E4A41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684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F427D7-5A8C-412E-B577-877313857C1B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A8291D-4D48-46CE-87AB-DAF49AB2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9843"/>
      </p:ext>
    </p:extLst>
  </p:cSld>
  <p:clrMapOvr>
    <a:masterClrMapping/>
  </p:clrMapOvr>
  <p:transition spd="med">
    <p:wheel spokes="2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B0A-84D8-46B2-BFE4-7C3D9D22DDC6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3D17-ED1D-47BF-8A6D-E5F687C03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4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A8D6-03B1-4571-9494-14E7B9E56D6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97DA-70EE-4325-8EE5-9FA5E7F4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25394"/>
      </p:ext>
    </p:extLst>
  </p:cSld>
  <p:clrMapOvr>
    <a:masterClrMapping/>
  </p:clrMapOvr>
  <p:transition spd="med">
    <p:wheel spokes="2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1753-BF53-4234-908C-1EE41110CB5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58A6-F449-41B4-A599-B1F7362C0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98116"/>
      </p:ext>
    </p:extLst>
  </p:cSld>
  <p:clrMapOvr>
    <a:masterClrMapping/>
  </p:clrMapOvr>
  <p:transition spd="med">
    <p:wheel spokes="2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9F7553-247F-4788-93F5-2B3DB54913F3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A786CE-61C5-40AD-A6EB-73DACAF0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21838"/>
      </p:ext>
    </p:extLst>
  </p:cSld>
  <p:clrMapOvr>
    <a:masterClrMapping/>
  </p:clrMapOvr>
  <p:transition spd="med">
    <p:wheel spokes="2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DE90-031B-4A86-8F08-22A300FF68F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0792-1D9E-40D0-B879-49637AB7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64603"/>
      </p:ext>
    </p:extLst>
  </p:cSld>
  <p:clrMapOvr>
    <a:masterClrMapping/>
  </p:clrMapOvr>
  <p:transition spd="med">
    <p:wheel spokes="2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2CEABF-399F-4808-A4F0-29EEE0348E4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7392EE-A6E3-49C5-B681-D92D8CC1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73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8E53FE-750F-4D52-854B-91EF7AF3E159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DDCA9C-C92A-4ACF-9254-D757790A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5428"/>
      </p:ext>
    </p:extLst>
  </p:cSld>
  <p:clrMapOvr>
    <a:masterClrMapping/>
  </p:clrMapOvr>
  <p:transition spd="med">
    <p:wheel spokes="2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64A-BBAF-40BD-90E3-0B0B3599D28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B87B-D50D-4A2A-B2E4-2A706127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80136"/>
      </p:ext>
    </p:extLst>
  </p:cSld>
  <p:clrMapOvr>
    <a:masterClrMapping/>
  </p:clrMapOvr>
  <p:transition spd="med">
    <p:wheel spokes="2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6804-B1E2-4BCE-9476-4B45502A82E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03F1-5A29-4CB0-B443-96A3048BB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6394"/>
      </p:ext>
    </p:extLst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9B51B5-DAD1-48FF-AEE5-8E6AB9AB2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39" r:id="rId4"/>
    <p:sldLayoutId id="2147483740" r:id="rId5"/>
    <p:sldLayoutId id="2147483747" r:id="rId6"/>
    <p:sldLayoutId id="2147483741" r:id="rId7"/>
    <p:sldLayoutId id="2147483748" r:id="rId8"/>
    <p:sldLayoutId id="2147483749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6C5037-8AC0-4E08-BF37-7A1F84721F54}" type="datetimeFigureOut">
              <a:rPr lang="ru-RU">
                <a:solidFill>
                  <a:srgbClr val="575F6D"/>
                </a:solidFill>
                <a:latin typeface="Arial" charset="0"/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D89702-84AC-4910-8F15-7B066E755457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8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6C5037-8AC0-4E08-BF37-7A1F84721F54}" type="datetimeFigureOut">
              <a:rPr lang="ru-RU">
                <a:solidFill>
                  <a:srgbClr val="575F6D"/>
                </a:solidFill>
                <a:latin typeface="Arial" charset="0"/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D89702-84AC-4910-8F15-7B066E755457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7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6C5037-8AC0-4E08-BF37-7A1F84721F54}" type="datetimeFigureOut">
              <a:rPr lang="ru-RU">
                <a:solidFill>
                  <a:srgbClr val="575F6D"/>
                </a:solidFill>
                <a:latin typeface="Arial" charset="0"/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D89702-84AC-4910-8F15-7B066E755457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1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6C5037-8AC0-4E08-BF37-7A1F84721F54}" type="datetimeFigureOut">
              <a:rPr lang="ru-RU">
                <a:solidFill>
                  <a:srgbClr val="575F6D"/>
                </a:solidFill>
                <a:latin typeface="Arial" charset="0"/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D89702-84AC-4910-8F15-7B066E755457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5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6C5037-8AC0-4E08-BF37-7A1F84721F54}" type="datetimeFigureOut">
              <a:rPr lang="ru-RU">
                <a:solidFill>
                  <a:srgbClr val="575F6D"/>
                </a:solidFill>
                <a:latin typeface="Arial" charset="0"/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D89702-84AC-4910-8F15-7B066E755457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4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6C5037-8AC0-4E08-BF37-7A1F84721F54}" type="datetimeFigureOut">
              <a:rPr lang="ru-RU">
                <a:solidFill>
                  <a:srgbClr val="575F6D"/>
                </a:solidFill>
                <a:latin typeface="Arial" charset="0"/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D89702-84AC-4910-8F15-7B066E755457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0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6C5037-8AC0-4E08-BF37-7A1F84721F54}" type="datetimeFigureOut">
              <a:rPr lang="ru-RU">
                <a:solidFill>
                  <a:srgbClr val="575F6D"/>
                </a:solidFill>
                <a:latin typeface="Arial" charset="0"/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D89702-84AC-4910-8F15-7B066E755457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1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6C5037-8AC0-4E08-BF37-7A1F84721F54}" type="datetimeFigureOut">
              <a:rPr lang="ru-RU">
                <a:solidFill>
                  <a:srgbClr val="575F6D"/>
                </a:solidFill>
                <a:latin typeface="Arial" charset="0"/>
              </a:rPr>
              <a:pPr>
                <a:defRPr/>
              </a:pPr>
              <a:t>05.08.2013</a:t>
            </a:fld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D89702-84AC-4910-8F15-7B066E755457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1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2286000"/>
            <a:ext cx="6457950" cy="2500313"/>
          </a:xfr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92400"/>
                </a:solidFill>
                <a:latin typeface="Tahoma" charset="0"/>
              </a:rPr>
              <a:t>С ДРЕВНИХ ВРЕМЁН ЦВЕТЫ ЗАНИМАЮТ ОСОБОЕ МЕСТО В ТВОРЧЕСТВЕ ПОЭТОВ И ПИСАТЕЛЕЙ ВСЕГО МИРА. В ОДНОЙ БИБЛЕЙСКОЙ ЛЕГЕНДЕ УПОМИНАЕТСЯ, НАПРИМЕР, О ЛИЛИИ ВЫРОСШЕЙ ИЗ СЛЁЗ ЕВЫ, ИЗГНАННОЙ ИЗ РАЯ. В </a:t>
            </a:r>
            <a:r>
              <a:rPr lang="ru-RU" sz="1400" b="1" dirty="0" smtClean="0">
                <a:solidFill>
                  <a:srgbClr val="292400"/>
                </a:solidFill>
                <a:latin typeface="Tahoma" charset="0"/>
              </a:rPr>
              <a:t>  ДРЕВНЕРУССКОМ </a:t>
            </a:r>
            <a:r>
              <a:rPr lang="ru-RU" sz="1400" b="1" dirty="0">
                <a:solidFill>
                  <a:srgbClr val="292400"/>
                </a:solidFill>
                <a:latin typeface="Tahoma" charset="0"/>
              </a:rPr>
              <a:t>СКАЗАНИИ О НОВГОРОДСКОМ КУПЦЕ САДКО, ГОВОРИТСЯ ОБ ОТВЕРГНУТОЙ ИМ МОРСКОЙ ЦАРЕВНЕ, ИЗ СЛЁЗ КОТОРОЙ ПОЯВИЛИСЬ ЛАНДЫШИ. А ОДИН ИЗ ГРЕЧЕСКИХ МИФОВ ПОВЕСТВУЕТ О ЮНОШЕ НАРЦИССЕ И ЦВЕТКЕ НАЗВАННЫМ ЕГО ИМЕНЕМ.</a:t>
            </a:r>
            <a:r>
              <a:rPr lang="ru-RU" sz="1400" b="1" dirty="0">
                <a:solidFill>
                  <a:srgbClr val="000000"/>
                </a:solidFill>
                <a:latin typeface="Tahoma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ahoma" charset="0"/>
              </a:rPr>
            </a:br>
            <a:endParaRPr lang="ru-RU" sz="14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0"/>
            <a:ext cx="5357851" cy="1754326"/>
          </a:xfrm>
          <a:prstGeom prst="rect">
            <a:avLst/>
          </a:prstGeom>
          <a:noFill/>
          <a:scene3d>
            <a:camera prst="obliqueTopRight"/>
            <a:lightRig rig="glow" dir="t">
              <a:rot lat="0" lon="0" rev="3600000"/>
            </a:lightRig>
          </a:scene3d>
          <a:sp3d>
            <a:bevelT w="114300" prst="artDeco"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+mn-lt"/>
              </a:rPr>
              <a:t>Цветы в литературе</a:t>
            </a:r>
          </a:p>
        </p:txBody>
      </p:sp>
      <p:pic>
        <p:nvPicPr>
          <p:cNvPr id="8196" name="Рисунок 5" descr="2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19351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9" descr="flower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3714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1" descr="3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72063"/>
            <a:ext cx="1828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7" descr="4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885">
            <a:off x="7199313" y="4595813"/>
            <a:ext cx="1352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214290"/>
            <a:ext cx="44087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Шиповник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4143404" cy="2585323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Постарайся </a:t>
            </a:r>
            <a:r>
              <a:rPr lang="ru-RU" dirty="0"/>
              <a:t>угадать,</a:t>
            </a:r>
          </a:p>
          <a:p>
            <a:pPr>
              <a:defRPr/>
            </a:pPr>
            <a:r>
              <a:rPr lang="ru-RU" dirty="0"/>
              <a:t> кто такие братьев пять?</a:t>
            </a:r>
          </a:p>
          <a:p>
            <a:pPr>
              <a:defRPr/>
            </a:pPr>
            <a:r>
              <a:rPr lang="ru-RU" dirty="0"/>
              <a:t> Двое бородаты, двое </a:t>
            </a:r>
            <a:r>
              <a:rPr lang="ru-RU" dirty="0" smtClean="0"/>
              <a:t>- без </a:t>
            </a:r>
            <a:r>
              <a:rPr lang="ru-RU" dirty="0"/>
              <a:t>бороды,</a:t>
            </a:r>
          </a:p>
          <a:p>
            <a:pPr>
              <a:defRPr/>
            </a:pPr>
            <a:r>
              <a:rPr lang="ru-RU" dirty="0"/>
              <a:t> а последний, пятый,</a:t>
            </a:r>
          </a:p>
          <a:p>
            <a:pPr>
              <a:defRPr/>
            </a:pPr>
            <a:r>
              <a:rPr lang="ru-RU" dirty="0"/>
              <a:t> выглядит уродом:</a:t>
            </a:r>
          </a:p>
          <a:p>
            <a:pPr>
              <a:defRPr/>
            </a:pPr>
            <a:r>
              <a:rPr lang="ru-RU" dirty="0"/>
              <a:t> только справа борода,</a:t>
            </a:r>
          </a:p>
          <a:p>
            <a:pPr>
              <a:defRPr/>
            </a:pPr>
            <a:r>
              <a:rPr lang="ru-RU" dirty="0"/>
              <a:t> слева нету и следа.</a:t>
            </a:r>
          </a:p>
          <a:p>
            <a:pPr>
              <a:defRPr/>
            </a:pPr>
            <a:r>
              <a:rPr lang="ru-RU" dirty="0"/>
              <a:t>Перевод с лат.</a:t>
            </a:r>
          </a:p>
          <a:p>
            <a:pPr>
              <a:defRPr/>
            </a:pPr>
            <a:r>
              <a:rPr lang="ru-RU" dirty="0"/>
              <a:t> (А. В. Цвингера).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2611438"/>
            <a:ext cx="4572000" cy="42465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Кто не знает этот детский стишок загадку? Но мало кто догадывается, что оригинал сего сочинения был написан в незапамятные времена по-латыни, а уж с нее переведен на русский и другие языки. Стишки с теми же самыми словами есть и по-английски, и по-немецки. А разгадка у них довольно странная - это цветок розы, у которого под пятью нежными лепестками расположены пять жестких чашелистиков, два из которых по краю перисто рассечены, два - с ровным гладким краем, а один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с боковыми перышками только по одной </a:t>
            </a:r>
            <a:r>
              <a:rPr lang="ru-RU" dirty="0" smtClean="0">
                <a:solidFill>
                  <a:schemeClr val="tx1"/>
                </a:solidFill>
              </a:rPr>
              <a:t>стороне.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3" y="1143000"/>
            <a:ext cx="3805237" cy="2522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219978_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3" y="3643313"/>
            <a:ext cx="3819525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41" y="428604"/>
            <a:ext cx="6500859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Хризантемы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0" y="2500313"/>
            <a:ext cx="4286250" cy="17541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К</a:t>
            </a:r>
            <a:r>
              <a:rPr lang="ru-RU" i="1">
                <a:latin typeface="Arial" charset="0"/>
              </a:rPr>
              <a:t>ак тает иней, павший на цветы</a:t>
            </a:r>
            <a:br>
              <a:rPr lang="ru-RU" i="1">
                <a:latin typeface="Arial" charset="0"/>
              </a:rPr>
            </a:br>
            <a:r>
              <a:rPr lang="ru-RU" i="1">
                <a:latin typeface="Arial" charset="0"/>
              </a:rPr>
              <a:t>Той хризантемы, что растет у дома, где я живу.</a:t>
            </a:r>
            <a:br>
              <a:rPr lang="ru-RU" i="1">
                <a:latin typeface="Arial" charset="0"/>
              </a:rPr>
            </a:br>
            <a:r>
              <a:rPr lang="ru-RU" i="1">
                <a:latin typeface="Arial" charset="0"/>
              </a:rPr>
              <a:t>Так, жизнь, растаешь ты,</a:t>
            </a:r>
            <a:br>
              <a:rPr lang="ru-RU" i="1">
                <a:latin typeface="Arial" charset="0"/>
              </a:rPr>
            </a:br>
            <a:r>
              <a:rPr lang="ru-RU" i="1">
                <a:latin typeface="Arial" charset="0"/>
              </a:rPr>
              <a:t>Исполненная нежною любовью !</a:t>
            </a:r>
            <a:br>
              <a:rPr lang="ru-RU" i="1">
                <a:latin typeface="Arial" charset="0"/>
              </a:rPr>
            </a:br>
            <a:r>
              <a:rPr lang="ru-RU" i="1">
                <a:latin typeface="Arial" charset="0"/>
              </a:rPr>
              <a:t>                                            (Томонори).</a:t>
            </a:r>
            <a:endParaRPr lang="ru-RU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46" y="1357299"/>
            <a:ext cx="4643455" cy="41088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2000" endA="300" endPos="35000" dir="5400000" sy="-100000" algn="bl" rotWithShape="0"/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В 1920 году в нашу страну приехал американский писатель Герберт Уэллс. «Россия во мгле»- так назвал Уэллс   свою книгу о тех днях.</a:t>
            </a:r>
          </a:p>
          <a:p>
            <a:pPr>
              <a:defRPr/>
            </a:pPr>
            <a:r>
              <a:rPr lang="ru-RU" sz="1400" dirty="0"/>
              <a:t>И всё-таки Уэллс, при всём своём скептицизме, не мог не заметить, как в трудное и голодное время русские люди тянулись к красоте. «Во всём Петрограде,- писал он,- осталось, пожалуй,  всего с полдюжины  магазинов. Есть государственный магазин фарфора, где за 700 или 800 рублей я купил как сувенир тарелку, и несколько цветочных магазинов. Поразительно, что цветы до сих пор продаются  и покупаются в этом городе,  где,  большинство  оставшихся  жителей  почти  умирает  с голоду, и вряд ли у кого-нибудь найдётся второй костюм или смена изношенного и залатанного  белья.  За  5000 рублей -  примерно 7 шиллингов по теперешнему    курсу- можно купить очень красивый букет больших хризантем».</a:t>
            </a:r>
          </a:p>
        </p:txBody>
      </p:sp>
      <p:pic>
        <p:nvPicPr>
          <p:cNvPr id="7" name="Рисунок 6" descr="1891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357166"/>
            <a:ext cx="2590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52925.jpg"/>
          <p:cNvPicPr>
            <a:picLocks noChangeAspect="1"/>
          </p:cNvPicPr>
          <p:nvPr/>
        </p:nvPicPr>
        <p:blipFill>
          <a:blip r:embed="rId5"/>
          <a:srcRect l="7500" t="2290" r="12812" b="3816"/>
          <a:stretch>
            <a:fillRect/>
          </a:stretch>
        </p:blipFill>
        <p:spPr>
          <a:xfrm>
            <a:off x="928663" y="4239167"/>
            <a:ext cx="2714644" cy="2618833"/>
          </a:xfrm>
          <a:prstGeom prst="bevel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81600" y="152400"/>
            <a:ext cx="310213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Мимоза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29523"/>
            <a:ext cx="4572000" cy="4224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9A3D01"/>
                </a:solidFill>
                <a:latin typeface="+mj-lt"/>
              </a:rPr>
              <a:t>Мимоза- предсказатель судьбы героев.</a:t>
            </a:r>
          </a:p>
          <a:p>
            <a:pPr>
              <a:defRPr/>
            </a:pPr>
            <a:r>
              <a:rPr lang="ru-RU" dirty="0" smtClean="0">
                <a:solidFill>
                  <a:srgbClr val="9A3D01"/>
                </a:solidFill>
              </a:rPr>
              <a:t>«</a:t>
            </a:r>
            <a:r>
              <a:rPr lang="ru-RU" dirty="0" smtClean="0">
                <a:solidFill>
                  <a:srgbClr val="9A3D01"/>
                </a:solidFill>
              </a:rPr>
              <a:t>Она </a:t>
            </a:r>
            <a:r>
              <a:rPr lang="ru-RU" dirty="0">
                <a:solidFill>
                  <a:srgbClr val="9A3D01"/>
                </a:solidFill>
              </a:rPr>
              <a:t>несла в руках отвратительные, тревожные жёлтые цветы.</a:t>
            </a:r>
          </a:p>
          <a:p>
            <a:pPr>
              <a:defRPr/>
            </a:pPr>
            <a:r>
              <a:rPr lang="ru-RU" dirty="0">
                <a:solidFill>
                  <a:srgbClr val="9A3D01"/>
                </a:solidFill>
              </a:rPr>
              <a:t> Чёрт их знает, как их зовут, но они первые почему-то появляются в </a:t>
            </a:r>
            <a:r>
              <a:rPr lang="ru-RU" dirty="0" smtClean="0">
                <a:solidFill>
                  <a:srgbClr val="9A3D01"/>
                </a:solidFill>
              </a:rPr>
              <a:t>Москве».</a:t>
            </a:r>
            <a:endParaRPr lang="ru-RU" dirty="0">
              <a:solidFill>
                <a:srgbClr val="9A3D01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9A3D01"/>
                </a:solidFill>
              </a:rPr>
              <a:t>Так описывает герой знаменитого романа М. Булгакова- «Мастер и Маргарита»- свою первую встречу с Маргаритой.</a:t>
            </a:r>
          </a:p>
          <a:p>
            <a:pPr>
              <a:defRPr/>
            </a:pPr>
            <a:r>
              <a:rPr lang="ru-RU" dirty="0">
                <a:solidFill>
                  <a:srgbClr val="9A3D01"/>
                </a:solidFill>
              </a:rPr>
              <a:t>Дотошные литературоведы выяснили: Маргарита несла </a:t>
            </a:r>
            <a:r>
              <a:rPr lang="ru-RU" dirty="0" smtClean="0">
                <a:solidFill>
                  <a:srgbClr val="9A3D01"/>
                </a:solidFill>
              </a:rPr>
              <a:t>«мимозу</a:t>
            </a:r>
            <a:r>
              <a:rPr lang="ru-RU" dirty="0" smtClean="0">
                <a:solidFill>
                  <a:srgbClr val="9A3D01"/>
                </a:solidFill>
              </a:rPr>
              <a:t>»</a:t>
            </a:r>
            <a:r>
              <a:rPr lang="ru-RU" dirty="0" smtClean="0">
                <a:solidFill>
                  <a:srgbClr val="9A3D01"/>
                </a:solidFill>
              </a:rPr>
              <a:t>. </a:t>
            </a:r>
            <a:r>
              <a:rPr lang="ru-RU" dirty="0">
                <a:solidFill>
                  <a:srgbClr val="9A3D01"/>
                </a:solidFill>
              </a:rPr>
              <a:t>Ведь именно этот цветок появляется</a:t>
            </a:r>
          </a:p>
          <a:p>
            <a:pPr>
              <a:defRPr/>
            </a:pPr>
            <a:r>
              <a:rPr lang="ru-RU" dirty="0">
                <a:solidFill>
                  <a:srgbClr val="9A3D01"/>
                </a:solidFill>
              </a:rPr>
              <a:t> в Москве в первые дни </a:t>
            </a:r>
            <a:r>
              <a:rPr lang="ru-RU" dirty="0" smtClean="0">
                <a:solidFill>
                  <a:srgbClr val="9A3D01"/>
                </a:solidFill>
              </a:rPr>
              <a:t>весны</a:t>
            </a:r>
            <a:endParaRPr lang="ru-RU" dirty="0">
              <a:solidFill>
                <a:srgbClr val="9A3D01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Рисунок 6" descr="47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9323">
            <a:off x="4817346" y="1370707"/>
            <a:ext cx="3857652" cy="53149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14281" y="285730"/>
            <a:ext cx="3071835" cy="2031325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Да если бы я умел рассказывать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Сказки, я бы о каждой травинке,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О каждом каком-нибудь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Незаметном маленьком лютике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Или колоске порассказал бы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Такое, что все старые добрые 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сказочники мне бы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позавидовали…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К. Г. Паустовский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9" y="2928935"/>
            <a:ext cx="3143272" cy="3393236"/>
          </a:xfrm>
          <a:prstGeom prst="rect">
            <a:avLst/>
          </a:prstGeom>
          <a:ln w="76200">
            <a:solidFill>
              <a:srgbClr val="FF66FF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 У писательницы Агаты Кристи в одном из рассказов написано, что в доме английского аристократа был званый обед. По какой-то ошибке слуги вместе с шалфеем для салата нарвали  много наперстянки. Зелень смешали с луком,  нафаршировали уток, падали к столу. Все гости заболели, некоторые серьёзно, а одна девушка даже умерла.</a:t>
            </a:r>
          </a:p>
        </p:txBody>
      </p:sp>
      <p:pic>
        <p:nvPicPr>
          <p:cNvPr id="7" name="Рисунок 6" descr="naperstynka.jpg"/>
          <p:cNvPicPr>
            <a:picLocks noChangeAspect="1"/>
          </p:cNvPicPr>
          <p:nvPr/>
        </p:nvPicPr>
        <p:blipFill>
          <a:blip r:embed="rId2"/>
          <a:srcRect l="21093" r="24219"/>
          <a:stretch>
            <a:fillRect/>
          </a:stretch>
        </p:blipFill>
        <p:spPr>
          <a:xfrm>
            <a:off x="4286249" y="1143008"/>
            <a:ext cx="4000528" cy="54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00431" y="214290"/>
            <a:ext cx="50674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rtDeco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>
                  <a:solidFill>
                    <a:srgbClr val="FF66FF"/>
                  </a:solidFill>
                </a:ln>
                <a:solidFill>
                  <a:srgbClr val="FF66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Наперстянка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85720" y="214291"/>
            <a:ext cx="3929091" cy="1323439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Лютик – простенький цветочек,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Всюду он цветёт: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На лугах и между кочек посреди болот.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Н.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Холодковский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1" y="1714489"/>
            <a:ext cx="3929091" cy="2554545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 prst="divot"/>
            <a:contourClr>
              <a:schemeClr val="lt1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Печальную историю Ромео  и Джульетты, известную ныне всему миру, Шекспиру помог поведать известный английский ботаник </a:t>
            </a:r>
            <a:r>
              <a:rPr lang="ru-RU" sz="1600" dirty="0" err="1"/>
              <a:t>Шерард</a:t>
            </a:r>
            <a:r>
              <a:rPr lang="ru-RU" sz="1600" dirty="0"/>
              <a:t>, который увлекался разведением лютиков.</a:t>
            </a:r>
          </a:p>
          <a:p>
            <a:pPr>
              <a:defRPr/>
            </a:pPr>
            <a:r>
              <a:rPr lang="ru-RU" sz="1600" dirty="0"/>
              <a:t>«Яды лютиков, - утверждал он, - совсем не опасны, и если умело использовать их силу, то яд можно обратить себе на пользу».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4" y="0"/>
            <a:ext cx="410721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Лютик</a:t>
            </a:r>
          </a:p>
        </p:txBody>
      </p:sp>
      <p:pic>
        <p:nvPicPr>
          <p:cNvPr id="7" name="Рисунок 6" descr="10189.jpg"/>
          <p:cNvPicPr>
            <a:picLocks noChangeAspect="1"/>
          </p:cNvPicPr>
          <p:nvPr/>
        </p:nvPicPr>
        <p:blipFill>
          <a:blip r:embed="rId2"/>
          <a:srcRect l="18750" t="10000" r="13750" b="5000"/>
          <a:stretch>
            <a:fillRect/>
          </a:stretch>
        </p:blipFill>
        <p:spPr>
          <a:xfrm>
            <a:off x="4286249" y="1428736"/>
            <a:ext cx="4614055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38293.jpg"/>
          <p:cNvPicPr>
            <a:picLocks noChangeAspect="1"/>
          </p:cNvPicPr>
          <p:nvPr/>
        </p:nvPicPr>
        <p:blipFill>
          <a:blip r:embed="rId3"/>
          <a:srcRect l="11622" t="6570" r="9930" b="7186"/>
          <a:stretch>
            <a:fillRect/>
          </a:stretch>
        </p:blipFill>
        <p:spPr>
          <a:xfrm>
            <a:off x="1714480" y="4286232"/>
            <a:ext cx="192882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5" y="0"/>
            <a:ext cx="4233600" cy="1446550"/>
          </a:xfrm>
          <a:prstGeom prst="rect">
            <a:avLst/>
          </a:prstGeom>
          <a:noFill/>
          <a:ln>
            <a:solidFill>
              <a:srgbClr val="99FF99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>
                  <a:solidFill>
                    <a:schemeClr val="bg1"/>
                  </a:solidFill>
                </a:ln>
                <a:solidFill>
                  <a:srgbClr val="33CC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Лавр</a:t>
            </a: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85721" y="357167"/>
            <a:ext cx="3286116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i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Там лавр растёт, жестколист и трезв…</a:t>
            </a:r>
            <a:endParaRPr lang="ru-RU" sz="160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sz="1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    М. Цветаева</a:t>
            </a:r>
            <a:endParaRPr lang="ru-RU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928813"/>
            <a:ext cx="3357562" cy="40909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Историк </a:t>
            </a:r>
            <a:r>
              <a:rPr lang="ru-RU" sz="2000" dirty="0" err="1"/>
              <a:t>Светоний</a:t>
            </a:r>
            <a:r>
              <a:rPr lang="ru-RU" sz="2000" dirty="0"/>
              <a:t> пишет, что Юлий Цезарь ни одну из своих наград не ценил так высоко, как лавровый венок.</a:t>
            </a:r>
          </a:p>
          <a:p>
            <a:pPr>
              <a:defRPr/>
            </a:pPr>
            <a:r>
              <a:rPr lang="ru-RU" sz="2000" dirty="0"/>
              <a:t>Лавр может убивать. Мёд, который собирают дикие пчёлы в лавровых кущах, для человека смертелен. Это его упоминал А. М. Горький в рассказе «Рождение человека». </a:t>
            </a:r>
          </a:p>
        </p:txBody>
      </p:sp>
      <p:pic>
        <p:nvPicPr>
          <p:cNvPr id="7" name="Рисунок 6" descr="0_e9c8_d19d0e5_XL.jpg"/>
          <p:cNvPicPr>
            <a:picLocks noChangeAspect="1"/>
          </p:cNvPicPr>
          <p:nvPr/>
        </p:nvPicPr>
        <p:blipFill>
          <a:blip r:embed="rId2"/>
          <a:srcRect l="15625" t="3007" r="17187" b="1832"/>
          <a:stretch>
            <a:fillRect/>
          </a:stretch>
        </p:blipFill>
        <p:spPr>
          <a:xfrm>
            <a:off x="3929059" y="1571612"/>
            <a:ext cx="5005925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214290"/>
            <a:ext cx="3171061" cy="1446550"/>
          </a:xfrm>
          <a:prstGeom prst="rect">
            <a:avLst/>
          </a:prstGeom>
          <a:ln>
            <a:solidFill>
              <a:srgbClr val="99FF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olSlant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8800" b="1" spc="150" dirty="0">
                <a:ln w="11430"/>
                <a:solidFill>
                  <a:srgbClr val="00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Алоэ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71500" y="357188"/>
            <a:ext cx="3571875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Рощи пальм и заросли алоэ,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r>
              <a:rPr lang="ru-RU" sz="16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Серебристо - матовый ручей,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r>
              <a:rPr lang="ru-RU" sz="16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Небо, бесконечно голубое, 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r>
              <a:rPr lang="ru-RU" sz="16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Небо золотое от лучей…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r>
              <a:rPr lang="ru-RU" sz="1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Н. Гумилев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2362200"/>
            <a:ext cx="3519487" cy="2678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smtClean="0"/>
              <a:t>О том, </a:t>
            </a:r>
            <a:r>
              <a:rPr lang="ru-RU" sz="2400" dirty="0"/>
              <a:t>что столетник цветёт лишь однажды, когда достигает ста лет, писал Гейне в очерках « Путешествие на Гарц».</a:t>
            </a:r>
          </a:p>
        </p:txBody>
      </p:sp>
      <p:pic>
        <p:nvPicPr>
          <p:cNvPr id="5" name="Рисунок 4" descr="012f010ba8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428868"/>
            <a:ext cx="4857784" cy="3648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4625" y="285728"/>
            <a:ext cx="4806123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990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spc="200" dirty="0">
                <a:ln w="29210">
                  <a:solidFill>
                    <a:srgbClr val="33CC33"/>
                  </a:solidFill>
                </a:ln>
                <a:solidFill>
                  <a:srgbClr val="99FF99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Папоротник</a:t>
            </a: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09846" y="1597518"/>
            <a:ext cx="3429000" cy="1362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i="1" dirty="0">
                <a:cs typeface="Times New Roman" pitchFamily="18" charset="0"/>
              </a:rPr>
              <a:t>Накануне Иванова дня</a:t>
            </a:r>
            <a:endParaRPr lang="ru-RU" sz="1600" dirty="0"/>
          </a:p>
          <a:p>
            <a:pPr eaLnBrk="0" hangingPunct="0">
              <a:defRPr/>
            </a:pPr>
            <a:r>
              <a:rPr lang="ru-RU" sz="1600" i="1" dirty="0">
                <a:cs typeface="Times New Roman" pitchFamily="18" charset="0"/>
              </a:rPr>
              <a:t>Собирал я душистые травы,</a:t>
            </a:r>
            <a:endParaRPr lang="ru-RU" sz="1600" dirty="0"/>
          </a:p>
          <a:p>
            <a:pPr eaLnBrk="0" hangingPunct="0">
              <a:defRPr/>
            </a:pPr>
            <a:r>
              <a:rPr lang="ru-RU" sz="1600" i="1" dirty="0">
                <a:cs typeface="Times New Roman" pitchFamily="18" charset="0"/>
              </a:rPr>
              <a:t>Я почуял, что ниже меня</a:t>
            </a:r>
            <a:endParaRPr lang="ru-RU" sz="1600" dirty="0"/>
          </a:p>
          <a:p>
            <a:pPr eaLnBrk="0" hangingPunct="0">
              <a:defRPr/>
            </a:pPr>
            <a:r>
              <a:rPr lang="ru-RU" sz="1600" i="1" dirty="0">
                <a:cs typeface="Times New Roman" pitchFamily="18" charset="0"/>
              </a:rPr>
              <a:t>Ароматом душевной отравы…</a:t>
            </a:r>
            <a:endParaRPr lang="ru-RU" sz="1600" dirty="0"/>
          </a:p>
          <a:p>
            <a:pPr eaLnBrk="0" hangingPunct="0">
              <a:defRPr/>
            </a:pPr>
            <a:r>
              <a:rPr lang="ru-RU" sz="1600" dirty="0">
                <a:cs typeface="Times New Roman" pitchFamily="18" charset="0"/>
              </a:rPr>
              <a:t>     А. Блок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212976"/>
            <a:ext cx="3857620" cy="3046988"/>
          </a:xfrm>
          <a:prstGeom prst="rect">
            <a:avLst/>
          </a:prstGeom>
          <a:ln w="76200">
            <a:solidFill>
              <a:srgbClr val="0099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Гоголь писал: « Глядь, краснеет маленькая цветочная почка и, как будто живая, движется. В самом деле, чудо! Движется и становится всё больше, больше и краснеет, как горячий уголь. Вспыхнула звёздочка, что-то тихо затрещало, и цветок развернулся… словно пламя, осветив и другие возле себя…». Предания утверждали, что в это время растения приобретают магическую, колдовскую силу.</a:t>
            </a:r>
          </a:p>
        </p:txBody>
      </p:sp>
      <p:pic>
        <p:nvPicPr>
          <p:cNvPr id="7" name="Рисунок 6" descr="1258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285860"/>
            <a:ext cx="3587744" cy="269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1513152.jpg"/>
          <p:cNvPicPr>
            <a:picLocks noChangeAspect="1"/>
          </p:cNvPicPr>
          <p:nvPr/>
        </p:nvPicPr>
        <p:blipFill>
          <a:blip r:embed="rId3"/>
          <a:srcRect t="7500" r="13437"/>
          <a:stretch>
            <a:fillRect/>
          </a:stretch>
        </p:blipFill>
        <p:spPr>
          <a:xfrm>
            <a:off x="4357687" y="4000504"/>
            <a:ext cx="3617820" cy="2665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14281" y="285728"/>
            <a:ext cx="2786051" cy="156966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i="1" dirty="0">
                <a:latin typeface="Arial" pitchFamily="34" charset="0"/>
                <a:ea typeface="Times New Roman" pitchFamily="18" charset="0"/>
              </a:rPr>
              <a:t>В день троицын, когда народ</a:t>
            </a:r>
            <a:endParaRPr lang="ru-RU" sz="16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i="1" dirty="0">
                <a:latin typeface="Arial" pitchFamily="34" charset="0"/>
                <a:ea typeface="Times New Roman" pitchFamily="18" charset="0"/>
              </a:rPr>
              <a:t>Зевая, слушает молебен,</a:t>
            </a:r>
            <a:endParaRPr lang="ru-RU" sz="16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i="1" dirty="0">
                <a:latin typeface="Arial" pitchFamily="34" charset="0"/>
                <a:ea typeface="Times New Roman" pitchFamily="18" charset="0"/>
              </a:rPr>
              <a:t>Умильно на пучок зари*</a:t>
            </a:r>
            <a:endParaRPr lang="ru-RU" sz="16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i="1" dirty="0">
                <a:latin typeface="Arial" pitchFamily="34" charset="0"/>
                <a:ea typeface="Times New Roman" pitchFamily="18" charset="0"/>
              </a:rPr>
              <a:t>Они роняли слёзки три…</a:t>
            </a:r>
            <a:endParaRPr lang="ru-RU" sz="16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dirty="0">
                <a:latin typeface="Arial" pitchFamily="34" charset="0"/>
                <a:ea typeface="Times New Roman" pitchFamily="18" charset="0"/>
              </a:rPr>
              <a:t>А. С. Пушкин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85721" y="2071678"/>
            <a:ext cx="3857620" cy="46166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cs typeface="Times New Roman" pitchFamily="18" charset="0"/>
              </a:rPr>
              <a:t>Пушкин превосходно знал народные обряды и не случайно упомянул о </a:t>
            </a:r>
            <a:r>
              <a:rPr lang="ru-RU" sz="1400" dirty="0" err="1">
                <a:cs typeface="Times New Roman" pitchFamily="18" charset="0"/>
              </a:rPr>
              <a:t>троицином</a:t>
            </a:r>
            <a:r>
              <a:rPr lang="ru-RU" sz="1400" dirty="0">
                <a:cs typeface="Times New Roman" pitchFamily="18" charset="0"/>
              </a:rPr>
              <a:t>  цветке, когда описывал в романе « Евгений Онегин» патриархальный быт Лариных. В дневнике известного русского этнографа и цензора И. М. Снегирева осталась такая запись от 24 сентября 1826 года: «Был А. Пушкин, </a:t>
            </a:r>
            <a:r>
              <a:rPr lang="ru-RU" sz="1400" dirty="0" err="1">
                <a:cs typeface="Times New Roman" pitchFamily="18" charset="0"/>
              </a:rPr>
              <a:t>котор</a:t>
            </a:r>
            <a:r>
              <a:rPr lang="ru-RU" sz="1400" dirty="0">
                <a:cs typeface="Times New Roman" pitchFamily="18" charset="0"/>
              </a:rPr>
              <a:t>. Привёз мне как цензору свою пьесу « Онегин», ч. п. … Сказывал мне,  что здесь в некоторых местах обычай Троицкими цветами обметать  гробы родителей, чтобы прочистить им глаза…»</a:t>
            </a:r>
            <a:endParaRPr lang="ru-RU" sz="1400" dirty="0"/>
          </a:p>
          <a:p>
            <a:pPr eaLnBrk="0" hangingPunct="0">
              <a:defRPr/>
            </a:pPr>
            <a:r>
              <a:rPr lang="ru-RU" sz="1400" dirty="0">
                <a:cs typeface="Times New Roman" pitchFamily="18" charset="0"/>
              </a:rPr>
              <a:t>Куприн называл именем этого цветка  один из своих рассказов - «Ночная фиалка». «Есть в средней России, - пишет Куприн,- такой удивительный цветок, который цветёт только по ночам в сырых болотистых местах и отличается прелестным кадильным ароматом…» Это о том же милом цветке </a:t>
            </a:r>
            <a:r>
              <a:rPr lang="ru-RU" sz="1400" dirty="0" err="1">
                <a:cs typeface="Times New Roman" pitchFamily="18" charset="0"/>
              </a:rPr>
              <a:t>любке</a:t>
            </a:r>
            <a:r>
              <a:rPr lang="ru-RU" sz="1400" dirty="0"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3373" y="285728"/>
            <a:ext cx="3286148" cy="110799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Любка</a:t>
            </a:r>
          </a:p>
        </p:txBody>
      </p:sp>
      <p:pic>
        <p:nvPicPr>
          <p:cNvPr id="6" name="Рисунок 5" descr="redflora1.jpg"/>
          <p:cNvPicPr>
            <a:picLocks noChangeAspect="1"/>
          </p:cNvPicPr>
          <p:nvPr/>
        </p:nvPicPr>
        <p:blipFill>
          <a:blip r:embed="rId2"/>
          <a:srcRect t="-2044" r="12262"/>
          <a:stretch>
            <a:fillRect/>
          </a:stretch>
        </p:blipFill>
        <p:spPr>
          <a:xfrm>
            <a:off x="4143374" y="1857364"/>
            <a:ext cx="4792263" cy="3567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28" y="357166"/>
            <a:ext cx="2983958" cy="923330"/>
          </a:xfrm>
          <a:prstGeom prst="rect">
            <a:avLst/>
          </a:prstGeom>
          <a:gradFill flip="none" rotWithShape="1">
            <a:gsLst>
              <a:gs pos="65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3500">
                  <a:solidFill>
                    <a:srgbClr val="FE863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E863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Arial" charset="0"/>
              </a:rPr>
              <a:t>Жасмин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1497" y="716615"/>
            <a:ext cx="3786198" cy="8617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Лес замирает, млеет в зоне,</a:t>
            </a:r>
          </a:p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Но тем пышней цветёт жасмин…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И. Бунин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14348" y="1913500"/>
            <a:ext cx="4000496" cy="37548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дневнике (1951) М. М. Пришвина читаем: «20 июня.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Среда.  Именины  Л.  Жасмин цветёт…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жасмин  теперь пахнет о том,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чего не было, и я теперь нюхаю это и радуюсь,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у меня теперь есть  что-то своё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что даже самый жасмин вырос  из  нашей  любви.</a:t>
            </a:r>
          </a:p>
          <a:p>
            <a:pPr eaLnBrk="0" hangingPunct="0">
              <a:defRPr/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Он вырос как приманка сделать что-то своё из того,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чего не было».</a:t>
            </a:r>
          </a:p>
          <a:p>
            <a:pPr eaLnBrk="0" hangingPunct="0">
              <a:defRPr/>
            </a:pP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у Б. Пастернака: 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от тебя устаю: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прячешь губы в снег жасмина,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чую на моих тот снег,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тает на моих во сне.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8" name="Рисунок 7" descr="jas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643050"/>
            <a:ext cx="3219450" cy="4295775"/>
          </a:xfrm>
          <a:prstGeom prst="round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8012998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>
                <a:latin typeface="Arial" charset="0"/>
              </a:rPr>
              <a:t>Цель </a:t>
            </a:r>
            <a:r>
              <a:rPr lang="ru-RU" sz="3200" dirty="0">
                <a:latin typeface="Arial" charset="0"/>
              </a:rPr>
              <a:t>работы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: выяснить, какую роль играют цветы в литературе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>
                <a:latin typeface="Arial" charset="0"/>
              </a:rPr>
              <a:t>Задача: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1. Собрать и проанализировать информацию по теме «Цветы в литературе».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2. Оформить собранную информацию на диске « Цветы в литературе».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6044540" cy="923330"/>
          </a:xfrm>
          <a:prstGeom prst="rect">
            <a:avLst/>
          </a:prstGeom>
          <a:noFill/>
          <a:ln w="28575">
            <a:solidFill>
              <a:srgbClr val="FF6600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rgbClr val="FE8637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Мать-и-мачеха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4000512" cy="132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Как бодрит и </a:t>
            </a:r>
            <a:r>
              <a:rPr lang="ru-RU" sz="1600" i="1" dirty="0" err="1">
                <a:solidFill>
                  <a:prstClr val="black"/>
                </a:solidFill>
              </a:rPr>
              <a:t>веснодействует</a:t>
            </a:r>
            <a:endParaRPr lang="ru-RU" sz="1600" i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Цвет мать-мачехи ярчайший!</a:t>
            </a:r>
          </a:p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Синеву мы пьём небесную из глубокой  </a:t>
            </a:r>
            <a:r>
              <a:rPr lang="ru-RU" sz="1600" i="1" dirty="0" err="1">
                <a:solidFill>
                  <a:prstClr val="black"/>
                </a:solidFill>
              </a:rPr>
              <a:t>весночаши</a:t>
            </a:r>
            <a:r>
              <a:rPr lang="ru-RU" sz="1600" i="1" dirty="0">
                <a:solidFill>
                  <a:prstClr val="black"/>
                </a:solidFill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В.  Боков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500438"/>
            <a:ext cx="4572000" cy="228601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« Мать-мачеха хлопает по ветру своими бледно-зелёными листьями.  Снизу они белы, пушисты и мягки, как прикосновение материнской руки.  Сверху зелёны  и холодны, это - мачеха… - замечал В. Г. Короленко.- похожи её листья на копытный след, и блестящий верхней стороной холодят, а нижней войлочной – согревают…».</a:t>
            </a:r>
          </a:p>
        </p:txBody>
      </p:sp>
      <p:pic>
        <p:nvPicPr>
          <p:cNvPr id="7" name="Рисунок 6" descr="0_ba93_a83b0e79_XL.jpg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>
          <a:blip r:embed="rId2"/>
          <a:srcRect l="42189" t="1448" r="8592" b="-1274"/>
          <a:stretch>
            <a:fillRect/>
          </a:stretch>
        </p:blipFill>
        <p:spPr>
          <a:xfrm>
            <a:off x="4643406" y="1142984"/>
            <a:ext cx="4500594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8324283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0"/>
            <a:ext cx="4259499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rgbClr val="F5CD2D">
                        <a:tint val="70000"/>
                        <a:satMod val="200000"/>
                      </a:srgbClr>
                    </a:gs>
                    <a:gs pos="40000">
                      <a:srgbClr val="F5CD2D">
                        <a:tint val="90000"/>
                        <a:satMod val="130000"/>
                      </a:srgbClr>
                    </a:gs>
                    <a:gs pos="50000">
                      <a:srgbClr val="F5CD2D">
                        <a:tint val="90000"/>
                        <a:satMod val="130000"/>
                      </a:srgbClr>
                    </a:gs>
                    <a:gs pos="68000">
                      <a:srgbClr val="F5CD2D">
                        <a:tint val="90000"/>
                        <a:satMod val="130000"/>
                      </a:srgbClr>
                    </a:gs>
                    <a:gs pos="100000">
                      <a:srgbClr val="F5CD2D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glow rad="63500">
                    <a:srgbClr val="F5CD2D">
                      <a:satMod val="175000"/>
                      <a:alpha val="40000"/>
                    </a:srgbClr>
                  </a:glow>
                  <a:outerShdw blurRad="88000" dist="50800" dir="5040000" algn="tl">
                    <a:srgbClr val="F5CD2D">
                      <a:tint val="80000"/>
                      <a:satMod val="250000"/>
                      <a:alpha val="4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Одуванчик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3286132" cy="2554545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Одуванчик, одуванчик,</a:t>
            </a:r>
          </a:p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Ты горюешь над овражком:</a:t>
            </a:r>
          </a:p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Кто понежит, кто понянчит,</a:t>
            </a:r>
          </a:p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Где уснуть цветам-бедняжкам?</a:t>
            </a:r>
          </a:p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Ветер, дует, рвёт былинки,</a:t>
            </a:r>
          </a:p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Пух с головушки срывает,</a:t>
            </a:r>
          </a:p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Серебристые пушинки</a:t>
            </a:r>
          </a:p>
          <a:p>
            <a:pPr>
              <a:defRPr/>
            </a:pPr>
            <a:r>
              <a:rPr lang="ru-RU" sz="1600" i="1" dirty="0">
                <a:solidFill>
                  <a:prstClr val="black"/>
                </a:solidFill>
              </a:rPr>
              <a:t>В чёрном поле развивает…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                    </a:t>
            </a:r>
            <a:r>
              <a:rPr lang="ru-RU" sz="1600" dirty="0" err="1">
                <a:solidFill>
                  <a:prstClr val="black"/>
                </a:solidFill>
              </a:rPr>
              <a:t>С.Нерис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444" y="3057522"/>
            <a:ext cx="4214810" cy="3429024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Быль, рассказанная Михаилом Пришвиным: «Мы жили в деревне, перед окном у нас был луг, весь золотой от множества цветущих одуванчиков. Это было очень красиво. Все говорили: «Очень красиво! Луг – золотой. Одуванчик стал для нас одним из самых интересных цветов, потому что спать одуванчики ложились вместе с нами. Детьми, и вместе с нами вставали…»</a:t>
            </a:r>
          </a:p>
        </p:txBody>
      </p:sp>
      <p:pic>
        <p:nvPicPr>
          <p:cNvPr id="8" name="Рисунок 7" descr="0_5f5f_c79622b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410" y="814369"/>
            <a:ext cx="3135401" cy="6000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929634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1" y="285728"/>
            <a:ext cx="352051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Нарцисс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9" y="214313"/>
            <a:ext cx="3929063" cy="452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/>
              <a:t>Иван Сергеевич Тургенев написал в 1867 году в альбоме Полины Виардо, какой цветок ему больше нравится- нарцисс.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/>
              <a:t>Нарцисс- символ любви счастливого брака.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/>
              <a:t>       Им также восхищался Шекспир, очаровательно описавший его в своей трагедии «Буря», Эдгар По, описавший его, как один из цветков той « долины многоцветных трав», где ему удалось испытать райскую любовь, а Шелли в его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«Мимозе» мы находим такое его описание:</a:t>
            </a:r>
            <a:endParaRPr lang="ru-RU" sz="1600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«Любовью тюльпан и горчинка зажглись,</a:t>
            </a:r>
            <a:b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И дивный красавец, влюбленный Нарцисс,</a:t>
            </a:r>
            <a:b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Расцвел над ручьем и глядит на себя,</a:t>
            </a:r>
            <a:b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Пока не умрет, бесконечно любя…»</a:t>
            </a:r>
          </a:p>
        </p:txBody>
      </p:sp>
      <p:pic>
        <p:nvPicPr>
          <p:cNvPr id="7" name="Рисунок 6" descr="1413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60896"/>
            <a:ext cx="4138624" cy="5497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3640740" cy="92333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rgbClr val="FE8637">
                          <a:shade val="25000"/>
                          <a:satMod val="190000"/>
                        </a:srgbClr>
                      </a:gs>
                      <a:gs pos="80000">
                        <a:srgbClr val="FE8637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32C16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entury Schoolbook"/>
              </a:rPr>
              <a:t>Гвоздика</a:t>
            </a:r>
          </a:p>
        </p:txBody>
      </p:sp>
      <p:pic>
        <p:nvPicPr>
          <p:cNvPr id="6" name="Рисунок 5" descr="20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714884"/>
            <a:ext cx="2571768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 rot="21263649">
            <a:off x="357158" y="1093429"/>
            <a:ext cx="4572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Первые упоминания гвоздики встречаются в восточной литературе периода Хан в Китае под названием </a:t>
            </a:r>
            <a:r>
              <a:rPr lang="ru-RU" dirty="0" smtClean="0">
                <a:solidFill>
                  <a:prstClr val="black"/>
                </a:solidFill>
              </a:rPr>
              <a:t>«специя </a:t>
            </a:r>
            <a:r>
              <a:rPr lang="ru-RU" dirty="0">
                <a:solidFill>
                  <a:prstClr val="black"/>
                </a:solidFill>
              </a:rPr>
              <a:t>куриного </a:t>
            </a:r>
            <a:r>
              <a:rPr lang="ru-RU" dirty="0" smtClean="0">
                <a:solidFill>
                  <a:prstClr val="black"/>
                </a:solidFill>
              </a:rPr>
              <a:t>языка». </a:t>
            </a: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«Всех глаз прекрасней, всех звёзд светлее»,- писал о гвоздике Гёте.</a:t>
            </a: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 Гете говорит: «Гвоздики! Как вы прелестны! Но все вы </a:t>
            </a:r>
            <a:r>
              <a:rPr lang="ru-RU" dirty="0" smtClean="0">
                <a:solidFill>
                  <a:prstClr val="black"/>
                </a:solidFill>
              </a:rPr>
              <a:t>схожи, </a:t>
            </a:r>
            <a:r>
              <a:rPr lang="ru-RU" dirty="0">
                <a:solidFill>
                  <a:prstClr val="black"/>
                </a:solidFill>
              </a:rPr>
              <a:t>едва отличишь одну от другой, и я не знаю, какую выбрать</a:t>
            </a:r>
            <a:r>
              <a:rPr lang="ru-RU" dirty="0" smtClean="0">
                <a:solidFill>
                  <a:prstClr val="black"/>
                </a:solidFill>
              </a:rPr>
              <a:t>» </a:t>
            </a: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Рисунок 8" descr="31ef564a53de286f5f60f41012c742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2496">
            <a:off x="4892786" y="3355575"/>
            <a:ext cx="4059071" cy="3255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Gvozd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501">
            <a:off x="5968401" y="296999"/>
            <a:ext cx="2058791" cy="2762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44779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0042"/>
            <a:ext cx="2840939" cy="92333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scene3d>
            <a:camera prst="obliqueTopRight"/>
            <a:lightRig rig="threePt" dir="t"/>
          </a:scene3d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>
                  <a:solidFill>
                    <a:srgbClr val="009900"/>
                  </a:solidFill>
                </a:ln>
                <a:solidFill>
                  <a:srgbClr val="33CC33"/>
                </a:solidFill>
                <a:effectLst>
                  <a:glow rad="101600">
                    <a:srgbClr val="AEBAD5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latin typeface="Arial" charset="0"/>
              </a:rPr>
              <a:t>Мята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57166"/>
            <a:ext cx="2857520" cy="1077218"/>
          </a:xfrm>
          <a:prstGeom prst="rect">
            <a:avLst/>
          </a:prstGeom>
          <a:solidFill>
            <a:srgbClr val="66FF99"/>
          </a:solidFill>
          <a:ln w="28575">
            <a:solidFill>
              <a:srgbClr val="0099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По горбику тесной  межи 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Иду и дышу ароматом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 И мяты, и зреющей  ржи.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В. Брюсов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643050"/>
            <a:ext cx="3786198" cy="1077218"/>
          </a:xfrm>
          <a:prstGeom prst="rect">
            <a:avLst/>
          </a:prstGeom>
          <a:ln>
            <a:solidFill>
              <a:srgbClr val="33CC33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«Напоили его мятой, там бузиной, к вечеру ещё малиной и продержали три дня в постели…» - писал  Гончаров  в романе «Обломова».</a:t>
            </a:r>
          </a:p>
        </p:txBody>
      </p:sp>
      <p:pic>
        <p:nvPicPr>
          <p:cNvPr id="8" name="Рисунок 7" descr="my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571612"/>
            <a:ext cx="3867385" cy="4945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m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86124"/>
            <a:ext cx="4049401" cy="3028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914996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3448" y="961707"/>
            <a:ext cx="3567910" cy="1714512"/>
          </a:xfrm>
          <a:ln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800" dirty="0" smtClean="0"/>
              <a:t>Ветер спросил: «Лотос, скажи,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800" dirty="0" smtClean="0"/>
              <a:t>В чём твоя суть тайная?»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800" dirty="0" smtClean="0"/>
              <a:t>Лотос сказал: «В том моя суть,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800" dirty="0" smtClean="0"/>
              <a:t>Что для себя - тайная я».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rot="238262">
            <a:off x="4500562" y="500042"/>
            <a:ext cx="297068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glow rad="101600">
                    <a:srgbClr val="FE8637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</a:rPr>
              <a:t>лотос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21303172">
            <a:off x="115701" y="3459448"/>
            <a:ext cx="414340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Древнем Египте лотос считали цветком богини плодородия Изиды и бога солнца Озириса. « Много лотоса в </a:t>
            </a:r>
            <a:r>
              <a:rPr lang="ru-RU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Ниле - </a:t>
            </a:r>
            <a:r>
              <a:rPr lang="ru-RU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 урожаю», - говорили жрецы. </a:t>
            </a:r>
            <a:r>
              <a:rPr lang="ru-RU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Скипетр - </a:t>
            </a:r>
            <a:r>
              <a:rPr lang="ru-RU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 власти египетских фараонов- делался в виде цветка лотоса на длинном стебле, цветок и бутоны лотоса чеканились на монетах. На гербе Египта видим и сейчас пять цветков лотоса.</a:t>
            </a:r>
            <a:endParaRPr lang="ru-RU" dirty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2" name="Рисунок 11" descr="50f064e3488d6f387e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69" y="2000240"/>
            <a:ext cx="4873631" cy="3655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477944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/>
              <a:t>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289543">
            <a:off x="57150" y="1331913"/>
            <a:ext cx="2686050" cy="14001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dirty="0" smtClean="0"/>
              <a:t>Колокольчики мои,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dirty="0" smtClean="0"/>
              <a:t>Цветики степные!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dirty="0" smtClean="0"/>
              <a:t>Что глядите на меня,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dirty="0" smtClean="0"/>
              <a:t>Тёмно-голубые?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46" y="0"/>
            <a:ext cx="592935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Колокольчик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 rot="207356">
            <a:off x="3553655" y="1091609"/>
            <a:ext cx="5500726" cy="3139321"/>
          </a:xfrm>
          <a:prstGeom prst="rect">
            <a:avLst/>
          </a:prstGeom>
          <a:ln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«…запах колокольчика, простого, дикого, белого колокольчика, и я вижу: вдали идут мальчик и девочка в белой панамке, и у неё длинные чёрные ресницы. Но ведь и я в них, в этих детях, и моё чувство пространства, космоса тоже в них. Вот что такое запах колокольчика в моём воображении».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Эту запись оставил много лет назад в своём дневнике академик Виктор Николаевич Филипьев, крупнейший 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учёный-кибернетик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. Человек может увидеть огромный мир в маленькой песчинке и небо- в чашечке колокольчика. 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Рисунок 5" descr="228826_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929066"/>
            <a:ext cx="3571900" cy="27546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DSCN44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4500563"/>
            <a:ext cx="3143250" cy="2357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8614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0811136">
            <a:off x="211138" y="1722438"/>
            <a:ext cx="6329362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Лилия получила свое название от древне галльского слова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Ли-Ли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»,что значит «белый-белый»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библейской легенде ,этот цветок вырос из слез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Евы,изгнанной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рая.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Руси лилия считалась символом чистоты и невинности . Ее дарили невесте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лилий нарвала прекрасных и душистых,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Стыдливо-замкнутых, как дев невинных рой,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их лепестков, дрожащих и росистых,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Пила я аромат и счастье , и покой.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сердце трепетно сжималось, как от боли,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бледные цветы качали головой,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вновь мечтала я о той далекой воле,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той стране, где я была с тобой.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. Ахматова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912175"/>
            <a:ext cx="40719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</a:rPr>
              <a:t>лилия</a:t>
            </a:r>
          </a:p>
        </p:txBody>
      </p:sp>
      <p:pic>
        <p:nvPicPr>
          <p:cNvPr id="5" name="Рисунок 4" descr="92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198">
            <a:off x="4183948" y="3476891"/>
            <a:ext cx="4239462" cy="2925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187470918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12" y="188640"/>
            <a:ext cx="2520281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089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66586">
            <a:off x="19750" y="302166"/>
            <a:ext cx="373692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perspectiveHeroicExtremeRightFacing"/>
            <a:lightRig rig="threePt" dir="t"/>
          </a:scene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" charset="0"/>
              </a:rPr>
              <a:t>Бальзамин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 rot="21376347">
            <a:off x="316572" y="1642987"/>
            <a:ext cx="4500563" cy="3293209"/>
          </a:xfrm>
          <a:prstGeom prst="rect">
            <a:avLst/>
          </a:prstGeom>
          <a:ln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ТРАВЕ, МЕЖ ДИКИХ БАЛЬЗАМИНОВ…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Пастернак</a:t>
            </a:r>
          </a:p>
          <a:p>
            <a:pPr eaLnBrk="0" hangingPunct="0"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Упоминание о нём можно найти в литературе.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пьесе А. Н. Островского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пойдёшь,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 и найдёшь» главный герой носит фамилию Бальзаминов.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Достоевский в повести «Бедные люди»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начинает рассказывать грустную историю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Макара Девушкина с письма: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«Вижу, уголочек занавески у окна вашего загнут и прицеплен к горшку с бальзамином…»                                                                                                                                                                                            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Он многим светил в ночи, этот цветок - огонёк.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7" name="Рисунок 6" descr="balz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14290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normal_impatiens_waleriana_ham.jpg"/>
          <p:cNvPicPr>
            <a:picLocks noChangeAspect="1"/>
          </p:cNvPicPr>
          <p:nvPr/>
        </p:nvPicPr>
        <p:blipFill>
          <a:blip r:embed="rId3"/>
          <a:srcRect l="17500" t="9287" r="18749" b="14578"/>
          <a:stretch>
            <a:fillRect/>
          </a:stretch>
        </p:blipFill>
        <p:spPr>
          <a:xfrm>
            <a:off x="4786315" y="3071811"/>
            <a:ext cx="3857652" cy="3555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01578" y="1216520"/>
            <a:ext cx="3971924" cy="1400172"/>
          </a:xfrm>
          <a:ln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Я только тот люблю цветок,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Который врос корнями в землю,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его люблю я и приемлю,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как северный наш василёк…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9980" y="141302"/>
            <a:ext cx="517481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Вася-василёк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254022">
            <a:off x="197988" y="4999596"/>
            <a:ext cx="6215074" cy="1631216"/>
          </a:xfrm>
          <a:prstGeom prst="rect">
            <a:avLst/>
          </a:prstGeom>
          <a:ln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Повесть Льва Толстого «Хаджи Мурат» начинается с описания букета полевых цветов. Об краски васильков писатель замечает: «…ярко-синие на солнце и в молодости и голубые и краснеющие вечером и под старость…»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394" name="Рисунок 6" descr="f8909c04323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75310">
            <a:off x="1090344" y="1644546"/>
            <a:ext cx="3714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6393" name="Рисунок 8" descr="e3bf0214dd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751">
            <a:off x="5328080" y="2927065"/>
            <a:ext cx="320675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0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sz="quarter" idx="1"/>
          </p:nvPr>
        </p:nvSpPr>
        <p:spPr>
          <a:xfrm>
            <a:off x="357188" y="2357438"/>
            <a:ext cx="4286250" cy="3500437"/>
          </a:xfrm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400" dirty="0" smtClean="0">
                <a:latin typeface="Arial" charset="0"/>
              </a:rPr>
              <a:t>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4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Цветы-сама жизнь. Они сопровождают человека от рождения до смерти. Цветы- символ любви и воспоминаний. Не случайно монумент, названный «Цветком жизни», установлен под Санкт</a:t>
            </a:r>
            <a:r>
              <a:rPr lang="en-US" sz="2000" dirty="0" smtClean="0">
                <a:latin typeface="Arial" charset="0"/>
              </a:rPr>
              <a:t>-</a:t>
            </a:r>
            <a:r>
              <a:rPr lang="ru-RU" sz="2000" dirty="0" smtClean="0">
                <a:latin typeface="Arial" charset="0"/>
              </a:rPr>
              <a:t> Петербургом, в память о детях, погибших во время блокады</a:t>
            </a:r>
            <a:r>
              <a:rPr lang="ru-RU" sz="1400" dirty="0" smtClean="0">
                <a:latin typeface="Arial" charset="0"/>
              </a:rPr>
              <a:t>.</a:t>
            </a:r>
          </a:p>
        </p:txBody>
      </p:sp>
      <p:pic>
        <p:nvPicPr>
          <p:cNvPr id="47108" name="Picture 5" descr="get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421" y="142852"/>
            <a:ext cx="4343580" cy="620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3" y="214290"/>
            <a:ext cx="44291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Цветок Жизни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181577">
            <a:off x="2181225" y="2335213"/>
            <a:ext cx="6983413" cy="40449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/>
              <a:t>Поэт Николай Рубцов сложил об этих цветах такие стихи: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По утрам умывались росой,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Как цвели они! Как красовались!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Но упали они под косой.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И спросил я: «а как назывались?»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И мерещилось многие дни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Что-то тайное  в этой развязке: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Слишком грустно и нежно они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dirty="0" smtClean="0"/>
              <a:t>Назывались- «анютины глазки».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 rot="349469">
            <a:off x="2603381" y="244569"/>
            <a:ext cx="670247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Анютины глазки</a:t>
            </a:r>
          </a:p>
        </p:txBody>
      </p:sp>
      <p:pic>
        <p:nvPicPr>
          <p:cNvPr id="5" name="Рисунок 4" descr="1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7612">
            <a:off x="159634" y="626180"/>
            <a:ext cx="2937254" cy="19207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i-2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26126">
            <a:off x="151301" y="4004123"/>
            <a:ext cx="2090057" cy="1313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58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71480"/>
            <a:ext cx="3605474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Камелия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67376"/>
            <a:ext cx="4143372" cy="52629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solidFill>
                  <a:prstClr val="white"/>
                </a:solidFill>
              </a:rPr>
              <a:t>Камелия, этот чудный по своей форме, по красоте своих, как бы из воска сделанных, лепестков и своих гладких, блестящих, темно-зеленых толстых листьев цветок, имеет какой-то безжизненный вид, вид как бы искусственно сделанного растения. Он в одно и то же время прельщает и отталкивает. Его считают все красивым, но бездушным- эмблемой тех красивых, но бессердечных женщин, которые не любя, завлекают, разоряют и губят молодежь и которых потому называют его именем. Название это впрочем происходит не прямо от цветка, а от героини известного романа А.Дюма-сына «Дама с камелиями.» Рассказ этот и назван романом, но в основе своей имеет истинную историю, где скажем кстати, наш цветок играл не последнюю роль. Мари </a:t>
            </a:r>
            <a:r>
              <a:rPr lang="ru-RU" sz="1400" dirty="0" err="1">
                <a:solidFill>
                  <a:prstClr val="white"/>
                </a:solidFill>
              </a:rPr>
              <a:t>Дюплесси</a:t>
            </a:r>
            <a:r>
              <a:rPr lang="ru-RU" sz="1400" dirty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- </a:t>
            </a:r>
            <a:r>
              <a:rPr lang="ru-RU" sz="1400" dirty="0">
                <a:solidFill>
                  <a:prstClr val="white"/>
                </a:solidFill>
              </a:rPr>
              <a:t>выдающаяся красавица, которой увлекался весь Париж и которую знали даже люди не имевшие к ней никакого отношения, по букету чудных камелий, без которого она никогда не появлялась в дни первых представителей в театрах. При этом камелии не всегда были одинакового цвета. Двадцать пять дней в месяце они были белые, и пять дней красные. Какая тому была причина, никто не знал и она так и осталась тайной, которую Мари </a:t>
            </a:r>
            <a:r>
              <a:rPr lang="ru-RU" sz="1400" dirty="0" err="1">
                <a:solidFill>
                  <a:prstClr val="white"/>
                </a:solidFill>
              </a:rPr>
              <a:t>Дюплесси</a:t>
            </a:r>
            <a:r>
              <a:rPr lang="ru-RU" sz="1400" dirty="0">
                <a:solidFill>
                  <a:prstClr val="white"/>
                </a:solidFill>
              </a:rPr>
              <a:t> унесла с собой в могилу… </a:t>
            </a:r>
          </a:p>
        </p:txBody>
      </p:sp>
      <p:pic>
        <p:nvPicPr>
          <p:cNvPr id="8" name="Рисунок 7" descr="629941413081.jpg"/>
          <p:cNvPicPr>
            <a:picLocks noChangeAspect="1"/>
          </p:cNvPicPr>
          <p:nvPr/>
        </p:nvPicPr>
        <p:blipFill>
          <a:blip r:embed="rId2"/>
          <a:srcRect l="-3516" t="21127" r="41406" b="-30283"/>
          <a:stretch>
            <a:fillRect/>
          </a:stretch>
        </p:blipFill>
        <p:spPr>
          <a:xfrm>
            <a:off x="5000628" y="3429000"/>
            <a:ext cx="3786214" cy="4429156"/>
          </a:xfrm>
          <a:prstGeom prst="bevel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6" descr="146_camelia-white.jpg"/>
          <p:cNvPicPr>
            <a:picLocks noChangeAspect="1"/>
          </p:cNvPicPr>
          <p:nvPr/>
        </p:nvPicPr>
        <p:blipFill>
          <a:blip r:embed="rId3"/>
          <a:srcRect l="8750" t="11250" r="21875" b="5000"/>
          <a:stretch>
            <a:fillRect/>
          </a:stretch>
        </p:blipFill>
        <p:spPr>
          <a:xfrm>
            <a:off x="5072066" y="428604"/>
            <a:ext cx="3313870" cy="3000396"/>
          </a:xfrm>
          <a:prstGeom prst="bevel">
            <a:avLst/>
          </a:prstGeom>
        </p:spPr>
      </p:pic>
    </p:spTree>
    <p:extLst>
      <p:ext uri="{BB962C8B-B14F-4D97-AF65-F5344CB8AC3E}">
        <p14:creationId xmlns:p14="http://schemas.microsoft.com/office/powerpoint/2010/main" val="358246603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357166"/>
            <a:ext cx="3953583" cy="923330"/>
          </a:xfrm>
          <a:prstGeom prst="rect">
            <a:avLst/>
          </a:prstGeom>
          <a:effectLst>
            <a:outerShdw blurRad="50800" dist="20000" dir="5400000" rotWithShape="0">
              <a:srgbClr val="000000">
                <a:alpha val="42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Подсолнух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428596" y="661971"/>
            <a:ext cx="3279308" cy="2246769"/>
          </a:xfrm>
          <a:prstGeom prst="rect">
            <a:avLst/>
          </a:prstGeom>
          <a:ln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ЦВЕТОК СОЛНЦА</a:t>
            </a:r>
          </a:p>
          <a:p>
            <a:pPr eaLnBrk="0" hangingPunct="0"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ежовых сотах,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Семечками полных,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Жёсткий стан прикрыв,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 тыквами цветёт,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Король-подсолнух,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Зубцы короны к солнцу обратив..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Катаев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" name="Рисунок 5" descr="sm_io_018_18-07-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279" y="1988840"/>
            <a:ext cx="4762500" cy="318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_0115_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3285"/>
            <a:ext cx="4357686" cy="3268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0471823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285728"/>
            <a:ext cx="2599302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Вереск</a:t>
            </a: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85720" y="500042"/>
            <a:ext cx="335758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Здесь вереск цвёл, гуденье пчёл</a:t>
            </a:r>
            <a:endParaRPr lang="ru-RU" sz="16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sz="1600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Стояло над просторами,</a:t>
            </a:r>
            <a:endParaRPr lang="ru-RU" sz="16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sz="1600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Им старая Шотландия</a:t>
            </a:r>
            <a:endParaRPr lang="ru-RU" sz="16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sz="1600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Волынки звуком вторила…</a:t>
            </a:r>
            <a:endParaRPr lang="ru-RU" sz="16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sz="16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Р. Бёрнс</a:t>
            </a: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14282" y="2071678"/>
            <a:ext cx="3714744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Когда-то из верескового мёда делали чудодейственный напиток, тайна приготовления которого теперь утеряна. Легенду об этом рассказал нам шотландский писатель и поэт Роберт Стивенсон.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Из вереска напиток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Забыт давным-давно.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 был он слаще мёда,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Пьянее, чем вино.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 котлах его варили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И пили всей семьёй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Малютки- медовары 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 пещерах под землёй…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3196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3530080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214290"/>
            <a:ext cx="4336444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33CC33"/>
                  </a:solidFill>
                </a:ln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Сон - трава</a:t>
            </a: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85720" y="285728"/>
            <a:ext cx="2714644" cy="1815882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i="1" dirty="0">
                <a:latin typeface="Arial" pitchFamily="34" charset="0"/>
                <a:ea typeface="Times New Roman" pitchFamily="18" charset="0"/>
              </a:rPr>
              <a:t>Завела сон- трава-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Arial" pitchFamily="34" charset="0"/>
                <a:ea typeface="Times New Roman" pitchFamily="18" charset="0"/>
              </a:rPr>
              <a:t>Зашатались дерева,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Arial" pitchFamily="34" charset="0"/>
                <a:ea typeface="Times New Roman" pitchFamily="18" charset="0"/>
              </a:rPr>
              <a:t>Белки головы попрятали,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Arial" pitchFamily="34" charset="0"/>
                <a:ea typeface="Times New Roman" pitchFamily="18" charset="0"/>
              </a:rPr>
              <a:t>Дожди в обморок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Arial" pitchFamily="34" charset="0"/>
                <a:ea typeface="Times New Roman" pitchFamily="18" charset="0"/>
              </a:rPr>
              <a:t>Попадали…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Arial" pitchFamily="34" charset="0"/>
                <a:ea typeface="Times New Roman" pitchFamily="18" charset="0"/>
              </a:rPr>
              <a:t>Тихий сон. Дивный сон.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Arial" pitchFamily="34" charset="0"/>
                <a:ea typeface="Times New Roman" pitchFamily="18" charset="0"/>
              </a:rPr>
              <a:t>От травы - синий звон…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 Т. </a:t>
            </a:r>
            <a:r>
              <a:rPr lang="ru-RU" sz="1400" dirty="0" err="1">
                <a:latin typeface="Arial" pitchFamily="34" charset="0"/>
                <a:ea typeface="Times New Roman" pitchFamily="18" charset="0"/>
              </a:rPr>
              <a:t>Смертина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3571900" cy="3754874"/>
          </a:xfrm>
          <a:prstGeom prst="rect">
            <a:avLst/>
          </a:prstGeom>
          <a:ln w="28575">
            <a:solidFill>
              <a:srgbClr val="0099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 «Все скаты гор покрываются подснежными тюльпанами, называемыми сон</a:t>
            </a:r>
            <a:r>
              <a:rPr lang="ru-RU" sz="1400" dirty="0" smtClean="0"/>
              <a:t>…» - </a:t>
            </a:r>
            <a:r>
              <a:rPr lang="ru-RU" sz="1400" dirty="0"/>
              <a:t>это писал С.Т.Аксаков в «Детских годах Багрова-внука».  </a:t>
            </a:r>
          </a:p>
          <a:p>
            <a:pPr>
              <a:defRPr/>
            </a:pPr>
            <a:r>
              <a:rPr lang="ru-RU" sz="1400" dirty="0"/>
              <a:t>«Киево-Печерский патерик»- древнерусский литературный памятник – рассказывает и другое. Ходит будто бы по храму бес в образе воина и лепок в ленивых монахов бросает. К какому  цветок пристанет, тот про службу забывает и сразу засыпает. Словом, бесовский цветок…</a:t>
            </a:r>
          </a:p>
          <a:p>
            <a:pPr>
              <a:defRPr/>
            </a:pPr>
            <a:r>
              <a:rPr lang="ru-RU" sz="1400" dirty="0"/>
              <a:t> И ещё предание – уже из скандинавского эпоса «Эдда»: «Положили под голову </a:t>
            </a:r>
            <a:r>
              <a:rPr lang="ru-RU" sz="1400" dirty="0" err="1"/>
              <a:t>Брунгильды</a:t>
            </a:r>
            <a:r>
              <a:rPr lang="ru-RU" sz="1400" dirty="0"/>
              <a:t> сон – траву, она тут же и заснула…»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85926"/>
            <a:ext cx="44767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7849791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6314" y="214291"/>
            <a:ext cx="3350527" cy="132343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Рута</a:t>
            </a: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28597" y="357167"/>
            <a:ext cx="3286116" cy="830997"/>
          </a:xfrm>
          <a:prstGeom prst="rect">
            <a:avLst/>
          </a:prstGeom>
          <a:ln>
            <a:headEnd/>
            <a:tailEnd/>
          </a:ln>
          <a:effectLst>
            <a:outerShdw blurRad="39000" dist="25400" dir="5400000" rotWithShape="0">
              <a:schemeClr val="accent4">
                <a:shade val="33000"/>
                <a:alpha val="83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И пахло рутой, и пахло мятой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От твоего лица и рук…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А.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Венцлова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5" y="2000240"/>
            <a:ext cx="3429008" cy="2308324"/>
          </a:xfrm>
          <a:prstGeom prst="rect">
            <a:avLst/>
          </a:prstGeom>
          <a:effectLst>
            <a:outerShdw blurRad="39000" dist="25400" dir="5400000" rotWithShape="0">
              <a:schemeClr val="accent4">
                <a:shade val="33000"/>
                <a:alpha val="83000"/>
              </a:scheme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« Гамлете»  Шекспир рассказывал: утратившая рассудок Офелия, раздавая всем цветы, оставляет себе руту как символ скорбной памяти и – последней надежды,  с которой не в силах расстаться.</a:t>
            </a:r>
          </a:p>
        </p:txBody>
      </p:sp>
      <p:pic>
        <p:nvPicPr>
          <p:cNvPr id="8" name="Рисунок 7" descr="c89bbb924f7af0c2efd658e30418c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1928803"/>
            <a:ext cx="4143375" cy="4448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читать книгу Аленький цветочек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3836987" cy="5694363"/>
          </a:xfrm>
          <a:noFill/>
        </p:spPr>
      </p:pic>
      <p:pic>
        <p:nvPicPr>
          <p:cNvPr id="72710" name="Picture 6" descr="i?id=68031931&amp;tov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375"/>
            <a:ext cx="2159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572000" y="3443288"/>
            <a:ext cx="403225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dirty="0"/>
              <a:t>Сказка «Аленький цветочек» была написана </a:t>
            </a:r>
            <a:r>
              <a:rPr lang="ru-RU" dirty="0" err="1"/>
              <a:t>С.Т.Аксаковым</a:t>
            </a:r>
            <a:r>
              <a:rPr lang="ru-RU" dirty="0"/>
              <a:t> для внучки </a:t>
            </a:r>
            <a:r>
              <a:rPr lang="ru-RU" dirty="0" smtClean="0"/>
              <a:t>Оленьки.</a:t>
            </a:r>
            <a:endParaRPr lang="ru-RU" dirty="0"/>
          </a:p>
          <a:p>
            <a:pPr algn="ctr"/>
            <a:r>
              <a:rPr lang="ru-RU" dirty="0"/>
              <a:t>Сюжет сказки о заколдованном юноше и о девушке, которая силой самоотверженной любви спасает его, — один из самых распространённых фольклорных сюжетов. Полевую гвоздику исстари называли «аленьким цветочком». </a:t>
            </a:r>
          </a:p>
        </p:txBody>
      </p:sp>
    </p:spTree>
    <p:extLst>
      <p:ext uri="{BB962C8B-B14F-4D97-AF65-F5344CB8AC3E}">
        <p14:creationId xmlns:p14="http://schemas.microsoft.com/office/powerpoint/2010/main" val="2671148298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9073768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0" cy="689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2483768" y="5657850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Остаться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можно в памяти людской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 циклами стихов и не томами прозы,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 лишь одной-единственной строкой: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«Как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хороши, как свежи были розы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2123728" y="18864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/>
              <a:t>Люди живут и умирают. А цветы, пока ими любуются и восхищаются — вечны. И как сказал Яков </a:t>
            </a:r>
            <a:r>
              <a:rPr lang="ru-RU" sz="1600" b="1" dirty="0" err="1"/>
              <a:t>Хелемский</a:t>
            </a:r>
            <a:r>
              <a:rPr lang="ru-RU" sz="1600" b="1" dirty="0"/>
              <a:t> о русском поэте Иване </a:t>
            </a:r>
            <a:r>
              <a:rPr lang="ru-RU" sz="1600" b="1" dirty="0" err="1"/>
              <a:t>Мятлёве</a:t>
            </a:r>
            <a:r>
              <a:rPr lang="ru-RU" sz="1600" b="1" dirty="0"/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5" y="357166"/>
            <a:ext cx="79784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+mn-lt"/>
              </a:rPr>
              <a:t>Роза-царица цветков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0113" y="1714500"/>
            <a:ext cx="2957512" cy="2586038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 любовь сама себе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Свой цветок выбирает,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Что ей путь на земле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Красотой озаряет,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То должна тогда,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тем всем согласится,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Одна роза царицей цветов</a:t>
            </a:r>
            <a:endParaRPr lang="ru-RU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Называется</a:t>
            </a:r>
            <a:r>
              <a:rPr lang="ru-RU" dirty="0">
                <a:solidFill>
                  <a:srgbClr val="FFFFFF"/>
                </a:solidFill>
                <a:latin typeface="Arial" charset="0"/>
              </a:rPr>
              <a:t> .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        Сафо</a:t>
            </a:r>
          </a:p>
        </p:txBody>
      </p:sp>
      <p:pic>
        <p:nvPicPr>
          <p:cNvPr id="11268" name="Рисунок 9" descr="b3b6402453c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7041">
            <a:off x="636588" y="4267200"/>
            <a:ext cx="35607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10" descr="1192113571_af_06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274">
            <a:off x="6310313" y="4724400"/>
            <a:ext cx="20050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7687" y="1571612"/>
            <a:ext cx="4572000" cy="32147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«Благоухая,  розы  рассказывают  сказки», -писал  Гейне.  « Живая  молния!» — воскликнул    Блок,  когда  увидел  среди  кустов  пунцовую  розу.  «Как  луч  зари», — назвал  Лермонтов  раскрывшийся  на  рассвете  алый  бутон.  «Расцвела  роза  в  роще,  и  с  ее  появлением  все цветы  получили  новую  жизнь...» —  замечал  Грибоедов.  «Ярко-радостными»  показались  молодому  Брюсову  цветы  после  майской  грозы.  «Пусть  роза  сорвана —  она  еще  цветет...» —  это Надсон.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56036">
            <a:off x="5024011" y="85675"/>
            <a:ext cx="399660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charset="0"/>
              </a:rPr>
              <a:t>Фиалка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 rot="269798">
            <a:off x="148290" y="927523"/>
            <a:ext cx="4786312" cy="4870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rgbClr val="800080"/>
                </a:solidFill>
                <a:latin typeface="Arial" charset="0"/>
              </a:rPr>
              <a:t>И.С.Тургенев преподносил своим друзьям только фиалки. Фиалка была любимым цветком М.Н.Ермоловой. Горячо любил и воспевал фиалки А.А.Блок. Ночное благоухание фиалок,  признавался Ф.И.Тютчев, наполняло его душу «невыразимым чувством таинственности и погружало в состояние благоговейной сосредоточенности».  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sz="1600" dirty="0">
                <a:solidFill>
                  <a:srgbClr val="800080"/>
                </a:solidFill>
                <a:latin typeface="Arial" charset="0"/>
              </a:rPr>
              <a:t>    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Цветики убогие северной весны, 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Веете вы кротостью мирной тишины. 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Ландыш клонит жемчуг 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Крупных белых слез, 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Синий колокольчик спит в тени берез. 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Белая фиалка высится стройна, 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Белая ромашка в зелени видна. 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Здесь иван-да-марья, одуванчик там, 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Желтенькие звезды всюду по полям. 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                              В.Брюсов </a:t>
            </a:r>
          </a:p>
        </p:txBody>
      </p:sp>
      <p:pic>
        <p:nvPicPr>
          <p:cNvPr id="8" name="Рисунок 7" descr="2556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9" y="2428869"/>
            <a:ext cx="3976691" cy="3813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35718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214942" y="357166"/>
            <a:ext cx="3257544" cy="1185858"/>
          </a:xfrm>
          <a:ln>
            <a:miter lim="800000"/>
            <a:headEnd/>
            <a:tailEnd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ландыш! Из-под снега</a:t>
            </a:r>
            <a:b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просишь солнечных лучей;</a:t>
            </a:r>
            <a:b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девственная нега</a:t>
            </a:r>
            <a:b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душистой чистоте твоей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А.А.Фет .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«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Первый ландыш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»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28596" y="1393582"/>
            <a:ext cx="3714776" cy="3139321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63000"/>
                  <a:satMod val="165000"/>
                </a:schemeClr>
              </a:gs>
              <a:gs pos="30000">
                <a:schemeClr val="accent6">
                  <a:shade val="58000"/>
                  <a:satMod val="165000"/>
                </a:schemeClr>
              </a:gs>
              <a:gs pos="75000">
                <a:schemeClr val="accent6">
                  <a:shade val="30000"/>
                  <a:satMod val="175000"/>
                </a:schemeClr>
              </a:gs>
              <a:gs pos="100000">
                <a:schemeClr val="accent6">
                  <a:shade val="15000"/>
                  <a:satMod val="1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>
            <a:outerShdw blurRad="50800" dist="20000" dir="5400000" rotWithShape="0">
              <a:srgbClr val="000000">
                <a:alpha val="42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</a:rPr>
              <a:t>По древнерусской легенде морская царевна Волхова полюбила юношу Садко, </a:t>
            </a:r>
            <a:r>
              <a:rPr lang="ru-RU" sz="1400" dirty="0" smtClean="0">
                <a:solidFill>
                  <a:schemeClr val="bg1"/>
                </a:solidFill>
                <a:latin typeface="Verdana" pitchFamily="34" charset="0"/>
              </a:rPr>
              <a:t>он 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</a:rPr>
              <a:t>же отдал свое сердце Любаве. Опечаленная Волхова вышла на берег и стала плакать.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 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</a:rPr>
              <a:t>и там, где упали слезинки царевны, выросли </a:t>
            </a:r>
            <a:r>
              <a:rPr lang="ru-RU" sz="1400" dirty="0" smtClean="0">
                <a:solidFill>
                  <a:schemeClr val="bg1"/>
                </a:solidFill>
                <a:latin typeface="Verdana" pitchFamily="34" charset="0"/>
              </a:rPr>
              <a:t>ландыши - 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</a:rPr>
              <a:t>символ чистой и беззаветной любви. </a:t>
            </a:r>
          </a:p>
          <a:p>
            <a:pPr eaLnBrk="0" hangingPunct="0">
              <a:defRPr/>
            </a:pPr>
            <a:r>
              <a:rPr lang="ru-RU" sz="1400" dirty="0" smtClean="0">
                <a:solidFill>
                  <a:schemeClr val="bg1"/>
                </a:solidFill>
                <a:latin typeface="Verdana" pitchFamily="34" charset="0"/>
              </a:rPr>
              <a:t>Ландыши 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</a:rPr>
              <a:t>были любимыми цветами П.И.Чайковского, Н.М.Карамзина, И.А.Бунина, А.И.Куприна, и И. Е. 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</a:rPr>
              <a:t>Р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</a:rPr>
              <a:t>епина, и Софьи Ковалевской…</a:t>
            </a:r>
            <a:endParaRPr lang="ru-RU" sz="1400" dirty="0">
              <a:solidFill>
                <a:srgbClr val="008080"/>
              </a:solidFill>
              <a:latin typeface="Arial"/>
            </a:endParaRPr>
          </a:p>
          <a:p>
            <a:pPr eaLnBrk="0" hangingPunct="0">
              <a:defRPr/>
            </a:pPr>
            <a:r>
              <a:rPr lang="ru-RU" sz="1400" dirty="0">
                <a:solidFill>
                  <a:srgbClr val="008080"/>
                </a:solidFill>
                <a:latin typeface="Verdana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" name="Рисунок 5" descr="405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785925"/>
            <a:ext cx="3357566" cy="4476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37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500570"/>
            <a:ext cx="2857520" cy="2181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214290"/>
            <a:ext cx="4044697" cy="110799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Ландыш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1768475" y="657225"/>
            <a:ext cx="7375525" cy="1019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3507692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Тюльпан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643063"/>
            <a:ext cx="4572000" cy="4832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/>
              <a:t>Французский </a:t>
            </a:r>
            <a:r>
              <a:rPr lang="ru-RU" sz="1400" b="1" dirty="0"/>
              <a:t>поэт XVIII столетия </a:t>
            </a:r>
            <a:r>
              <a:rPr lang="ru-RU" sz="1400" b="1" dirty="0" err="1"/>
              <a:t>Буажолен</a:t>
            </a:r>
            <a:r>
              <a:rPr lang="ru-RU" sz="1400" b="1" dirty="0"/>
              <a:t> написал о </a:t>
            </a:r>
            <a:r>
              <a:rPr lang="ru-RU" sz="1400" b="1" dirty="0" smtClean="0"/>
              <a:t>тюльпане </a:t>
            </a:r>
            <a:r>
              <a:rPr lang="ru-RU" sz="1400" b="1" dirty="0"/>
              <a:t>целую поэму: «Метаморфоза Тюльпана», где он воспевает, подражая </a:t>
            </a:r>
            <a:r>
              <a:rPr lang="ru-RU" sz="1400" b="1" dirty="0" err="1"/>
              <a:t>Хафизу</a:t>
            </a:r>
            <a:r>
              <a:rPr lang="ru-RU" sz="1400" b="1" dirty="0"/>
              <a:t>, чудную, обворожительную девушку, повелительницу его сердца; а Александр Дюма-отец  — поэтический роман «Черный Тюльпан», в котором изображает роль этого цветка в Голландии.</a:t>
            </a:r>
            <a:endParaRPr lang="ru-RU" sz="1400" dirty="0"/>
          </a:p>
          <a:p>
            <a:pPr>
              <a:defRPr/>
            </a:pPr>
            <a:r>
              <a:rPr lang="ru-RU" sz="1400" b="1" dirty="0"/>
              <a:t>Но немецкие писатели смотрят на него как на цветок без души, цветок внешней красоты, эмблему пустой, гоняющейся только за нарядами, женщины. </a:t>
            </a:r>
            <a:r>
              <a:rPr lang="ru-RU" sz="1400" b="1" dirty="0" err="1"/>
              <a:t>Афшпрунг</a:t>
            </a:r>
            <a:r>
              <a:rPr lang="ru-RU" sz="1400" b="1" dirty="0"/>
              <a:t> говорит о гордой красавице:</a:t>
            </a:r>
            <a:r>
              <a:rPr lang="ru-RU" sz="1400" b="1" i="1" dirty="0"/>
              <a:t> </a:t>
            </a:r>
            <a:endParaRPr lang="ru-RU" sz="1400" dirty="0"/>
          </a:p>
          <a:p>
            <a:pPr>
              <a:defRPr/>
            </a:pPr>
            <a:r>
              <a:rPr lang="ru-RU" sz="1400" b="1" i="1" dirty="0"/>
              <a:t>«Как тюльпан, ты прелестна лицом,</a:t>
            </a:r>
            <a:br>
              <a:rPr lang="ru-RU" sz="1400" b="1" i="1" dirty="0"/>
            </a:br>
            <a:r>
              <a:rPr lang="ru-RU" sz="1400" b="1" i="1" dirty="0"/>
              <a:t> Но и как тюльпан, ты пуста».</a:t>
            </a:r>
            <a:r>
              <a:rPr lang="ru-RU" sz="1400" b="1" dirty="0"/>
              <a:t> </a:t>
            </a:r>
            <a:endParaRPr lang="ru-RU" sz="1400" dirty="0"/>
          </a:p>
          <a:p>
            <a:pPr>
              <a:defRPr/>
            </a:pPr>
            <a:r>
              <a:rPr lang="ru-RU" sz="1400" b="1" dirty="0"/>
              <a:t>Клейст в своем стихотворении «Весна» относится к нему дружелюбнее, но Гёте говорит о тюльпане так: «Не благоговей никогда перед пустым призраком». Герою романа М. Шолохова «Тихий дон»  виделся в роковую для него весну тюльпан багряно-чёрного цвета.</a:t>
            </a:r>
            <a:endParaRPr lang="ru-RU" sz="1400" dirty="0"/>
          </a:p>
        </p:txBody>
      </p:sp>
      <p:pic>
        <p:nvPicPr>
          <p:cNvPr id="10" name="Рисунок 9" descr="post-3419-11774992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7" y="333354"/>
            <a:ext cx="4143404" cy="6524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3339481" cy="92333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Below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Гиацинт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2844" y="1857364"/>
            <a:ext cx="5072098" cy="3323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Многие поэты упоминали гиацинт в своих стихах.  Так, знаменитый поэт Фирдоуси сравнивал волосы  персидских красавец с лепестками гиацинта:</a:t>
            </a:r>
          </a:p>
          <a:p>
            <a:pPr eaLnBrk="0" hangingPunct="0">
              <a:defRPr/>
            </a:pP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Её уста благоухали лучше, чем лёгкий ветерок,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1400" i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гиацинтоподобные</a:t>
            </a:r>
            <a:r>
              <a:rPr lang="ru-RU" sz="14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волосы приятней, чем скифский мускус…</a:t>
            </a:r>
          </a:p>
          <a:p>
            <a:pPr eaLnBrk="0" hangingPunct="0">
              <a:defRPr/>
            </a:pP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Н.  Бараташвили есть стихотворение « Гиацинт и странник», которое начинается словами:</a:t>
            </a:r>
          </a:p>
          <a:p>
            <a:pPr eaLnBrk="0" hangingPunct="0">
              <a:defRPr/>
            </a:pP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Гиацинт, где былая яркость твоя?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 ли, </a:t>
            </a:r>
            <a:r>
              <a:rPr lang="ru-RU" sz="1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ночь - </a:t>
            </a:r>
            <a:r>
              <a:rPr lang="ru-RU" sz="14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всё пред ней забывалось на свете,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поляну дурманившая струя</a:t>
            </a:r>
            <a:endParaRPr lang="ru-RU" sz="14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Аромата, которым дышали соцветья?</a:t>
            </a:r>
            <a:endParaRPr lang="ru-RU" sz="1400" dirty="0">
              <a:latin typeface="Arial" pitchFamily="34" charset="0"/>
            </a:endParaRPr>
          </a:p>
        </p:txBody>
      </p:sp>
      <p:pic>
        <p:nvPicPr>
          <p:cNvPr id="11" name="Рисунок 10" descr="0_8174_17f6b05f_XL.jpg"/>
          <p:cNvPicPr>
            <a:picLocks noChangeAspect="1"/>
          </p:cNvPicPr>
          <p:nvPr/>
        </p:nvPicPr>
        <p:blipFill>
          <a:blip r:embed="rId3"/>
          <a:srcRect l="11112" r="8811" b="-1149"/>
          <a:stretch>
            <a:fillRect/>
          </a:stretch>
        </p:blipFill>
        <p:spPr>
          <a:xfrm>
            <a:off x="5072066" y="0"/>
            <a:ext cx="4071934" cy="6858000"/>
          </a:xfrm>
          <a:prstGeom prst="bevel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89" y="500042"/>
            <a:ext cx="2929007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Сирень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1" y="285750"/>
            <a:ext cx="4214813" cy="15700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“Расцвела сирень - черемуха в саду.</a:t>
            </a:r>
            <a:br>
              <a:rPr lang="ru-RU" sz="1600" dirty="0"/>
            </a:br>
            <a:r>
              <a:rPr lang="ru-RU" sz="1600" dirty="0"/>
              <a:t>На мое несчастье, на мою беду.</a:t>
            </a:r>
            <a:br>
              <a:rPr lang="ru-RU" sz="1600" dirty="0"/>
            </a:br>
            <a:r>
              <a:rPr lang="ru-RU" sz="1600" dirty="0"/>
              <a:t>Я хожу, хожу, хожу,</a:t>
            </a:r>
            <a:br>
              <a:rPr lang="ru-RU" sz="1600" dirty="0"/>
            </a:br>
            <a:r>
              <a:rPr lang="ru-RU" sz="1600" dirty="0"/>
              <a:t>Я на цветы гляжу, гляжу,</a:t>
            </a:r>
            <a:br>
              <a:rPr lang="ru-RU" sz="1600" dirty="0"/>
            </a:br>
            <a:r>
              <a:rPr lang="ru-RU" sz="1600" dirty="0"/>
              <a:t>Я лучше тех цветов, цветов</a:t>
            </a:r>
          </a:p>
          <a:p>
            <a:pPr>
              <a:defRPr/>
            </a:pPr>
            <a:r>
              <a:rPr lang="ru-RU" sz="1600" dirty="0"/>
              <a:t>Я милой не найду..”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046" y="2564904"/>
            <a:ext cx="4062412" cy="3539430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0" scaled="1"/>
            <a:tileRect/>
          </a:gradFill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Особенно прекрасна сирень в сумерки, которые выявляют разнообразие ее оттенков. </a:t>
            </a:r>
            <a:endParaRPr lang="ru-RU" sz="1400" i="1" dirty="0"/>
          </a:p>
          <a:p>
            <a:pPr>
              <a:defRPr/>
            </a:pPr>
            <a:r>
              <a:rPr lang="ru-RU" sz="1400" i="1" dirty="0"/>
              <a:t>В. Набоков</a:t>
            </a:r>
            <a:r>
              <a:rPr lang="ru-RU" sz="1400" dirty="0"/>
              <a:t>: </a:t>
            </a:r>
            <a:r>
              <a:rPr lang="ru-RU" sz="1400" dirty="0" smtClean="0"/>
              <a:t>«На </a:t>
            </a:r>
            <a:r>
              <a:rPr lang="ru-RU" sz="1400" dirty="0"/>
              <a:t>крайней дорожке парка </a:t>
            </a:r>
            <a:r>
              <a:rPr lang="ru-RU" sz="1400" dirty="0" err="1"/>
              <a:t>лиловщина</a:t>
            </a:r>
            <a:r>
              <a:rPr lang="ru-RU" sz="1400" dirty="0"/>
              <a:t> сирени... переходила в рыхлую </a:t>
            </a:r>
            <a:r>
              <a:rPr lang="ru-RU" sz="1400" dirty="0" err="1"/>
              <a:t>пепельность</a:t>
            </a:r>
            <a:r>
              <a:rPr lang="ru-RU" sz="1400" dirty="0"/>
              <a:t> по мере медленного угасания дня... никогда не изнывал я от таких колдовских чувств, как перед сереющей </a:t>
            </a:r>
            <a:r>
              <a:rPr lang="ru-RU" sz="1400" dirty="0" smtClean="0"/>
              <a:t>сиренью». 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Один из писателей сказал: </a:t>
            </a:r>
            <a:r>
              <a:rPr lang="ru-RU" sz="1400" dirty="0" smtClean="0"/>
              <a:t>«Цвет </a:t>
            </a:r>
            <a:r>
              <a:rPr lang="ru-RU" sz="1400" dirty="0"/>
              <a:t>времени начала ХХ века приобретает сиреневый оттенок. Что-то таинственное кроется в сирени: с одной стороны, сирень </a:t>
            </a:r>
            <a:r>
              <a:rPr lang="ru-RU" sz="1400" dirty="0" smtClean="0"/>
              <a:t>- и </a:t>
            </a:r>
            <a:r>
              <a:rPr lang="ru-RU" sz="1400" dirty="0"/>
              <a:t>краса и радость </a:t>
            </a:r>
            <a:r>
              <a:rPr lang="ru-RU" sz="1400" dirty="0" smtClean="0"/>
              <a:t>жизни», </a:t>
            </a:r>
            <a:r>
              <a:rPr lang="ru-RU" sz="1400" dirty="0"/>
              <a:t>с другой, напоминает о быстротечности жизни. В чем дело </a:t>
            </a:r>
            <a:r>
              <a:rPr lang="ru-RU" sz="1400" dirty="0" smtClean="0"/>
              <a:t>- сразу </a:t>
            </a:r>
            <a:r>
              <a:rPr lang="ru-RU" sz="1400" dirty="0"/>
              <a:t>не скажешь. Может, в бесчисленных </a:t>
            </a:r>
            <a:r>
              <a:rPr lang="ru-RU" sz="1400" dirty="0" smtClean="0"/>
              <a:t>маленьких </a:t>
            </a:r>
            <a:r>
              <a:rPr lang="ru-RU" sz="1400" dirty="0"/>
              <a:t>крестиках-цветочках блеклых тонов 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pic>
        <p:nvPicPr>
          <p:cNvPr id="9" name="Рисунок 8" descr="1227533516_68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9" y="1500174"/>
            <a:ext cx="381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6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7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8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9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562</TotalTime>
  <Words>3111</Words>
  <Application>Microsoft Office PowerPoint</Application>
  <PresentationFormat>Экран (4:3)</PresentationFormat>
  <Paragraphs>293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Эркер</vt:lpstr>
      <vt:lpstr>1_Эркер</vt:lpstr>
      <vt:lpstr>3_Эркер</vt:lpstr>
      <vt:lpstr>4_Эркер</vt:lpstr>
      <vt:lpstr>5_Эркер</vt:lpstr>
      <vt:lpstr>6_Эркер</vt:lpstr>
      <vt:lpstr>7_Эркер</vt:lpstr>
      <vt:lpstr>8_Эркер</vt:lpstr>
      <vt:lpstr>9_Эркер</vt:lpstr>
      <vt:lpstr>С ДРЕВНИХ ВРЕМЁН ЦВЕТЫ ЗАНИМАЮТ ОСОБОЕ МЕСТО В ТВОРЧЕСТВЕ ПОЭТОВ И ПИСАТЕЛЕЙ ВСЕГО МИРА. В ОДНОЙ БИБЛЕЙСКОЙ ЛЕГЕНДЕ УПОМИНАЕТСЯ, НАПРИМЕР, О ЛИЛИИ ВЫРОСШЕЙ ИЗ СЛЁЗ ЕВЫ, ИЗГНАННОЙ ИЗ РАЯ. В   ДРЕВНЕРУССКОМ СКАЗАНИИ О НОВГОРОДСКОМ КУПЦЕ САДКО, ГОВОРИТСЯ ОБ ОТВЕРГНУТОЙ ИМ МОРСКОЙ ЦАРЕВНЕ, ИЗ СЛЁЗ КОТОРОЙ ПОЯВИЛИСЬ ЛАНДЫШИ. А ОДИН ИЗ ГРЕЧЕСКИХ МИФОВ ПОВЕСТВУЕТ О ЮНОШЕ НАРЦИССЕ И ЦВЕТКЕ НАЗВАННЫМ ЕГО ИМЕНЕМ.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cp:lastPrinted>1601-01-01T00:00:00Z</cp:lastPrinted>
  <dcterms:created xsi:type="dcterms:W3CDTF">1601-01-01T00:00:00Z</dcterms:created>
  <dcterms:modified xsi:type="dcterms:W3CDTF">2013-08-05T11:10:04Z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