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0" r:id="rId3"/>
    <p:sldId id="271" r:id="rId4"/>
    <p:sldId id="269" r:id="rId5"/>
    <p:sldId id="257" r:id="rId6"/>
    <p:sldId id="256" r:id="rId7"/>
    <p:sldId id="259" r:id="rId8"/>
    <p:sldId id="261" r:id="rId9"/>
    <p:sldId id="266" r:id="rId10"/>
    <p:sldId id="262" r:id="rId11"/>
    <p:sldId id="265" r:id="rId12"/>
    <p:sldId id="264" r:id="rId13"/>
    <p:sldId id="267" r:id="rId14"/>
    <p:sldId id="268" r:id="rId15"/>
    <p:sldId id="258"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0" d="100"/>
          <a:sy n="40" d="100"/>
        </p:scale>
        <p:origin x="-7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92ABABC-869D-4AF6-BD4B-59997B8AC2F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BCCB5D4-01AC-4C04-81EA-185BA21FC6B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4088ECD-AAA8-4DC2-8D19-1E131E71DDC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7400503-0577-4D13-BB26-8B6C672C619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9BF8606-6E6E-4297-9B7A-F16F0638975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4D3495D-1F56-4069-B5A6-8471E99D6EF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CC27738-583A-4753-8942-697A435DAD5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66A332B-5911-43E4-8F61-4D7C441440D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717FF30-94F3-4248-A7EF-2058D85C091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1726BC4-17E8-4A9E-A950-4B9E3E538E1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7BC74E0-5373-4211-9B06-82BBF69BD3E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A385885-2F4C-4F97-B42A-E20680FD3E1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my-article/" TargetMode="External"/><Relationship Id="rId3" Type="http://schemas.openxmlformats.org/officeDocument/2006/relationships/hyperlink" Target="http://www.artgalery.ru/?id=300&amp;ir=1&amp;sm=95" TargetMode="External"/><Relationship Id="rId7" Type="http://schemas.openxmlformats.org/officeDocument/2006/relationships/hyperlink" Target="http://ru-carbonari.livejournal.com/3265.html" TargetMode="External"/><Relationship Id="rId2" Type="http://schemas.openxmlformats.org/officeDocument/2006/relationships/hyperlink" Target="http://pedsovet.su/" TargetMode="External"/><Relationship Id="rId1" Type="http://schemas.openxmlformats.org/officeDocument/2006/relationships/slideLayout" Target="../slideLayouts/slideLayout2.xml"/><Relationship Id="rId6" Type="http://schemas.openxmlformats.org/officeDocument/2006/relationships/hyperlink" Target="http://ru.wikipedia/" TargetMode="External"/><Relationship Id="rId5" Type="http://schemas.openxmlformats.org/officeDocument/2006/relationships/hyperlink" Target="http://go.mail.ru/search" TargetMode="External"/><Relationship Id="rId4" Type="http://schemas.openxmlformats.org/officeDocument/2006/relationships/hyperlink" Target="http://historic.ru/books/item/f00/s00/z0000034/st025.shtml" TargetMode="External"/><Relationship Id="rId9" Type="http://schemas.openxmlformats.org/officeDocument/2006/relationships/hyperlink" Target="http://www.philatelia.ru/revolution/plots/?id=110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642938" y="2428875"/>
            <a:ext cx="7858125" cy="1714500"/>
          </a:xfrm>
        </p:spPr>
        <p:txBody>
          <a:bodyPr/>
          <a:lstStyle/>
          <a:p>
            <a:r>
              <a:rPr lang="ru-RU" sz="2400" smtClean="0"/>
              <a:t>«Как только сознание пробудилось, человек с отвращением увидел окружавшую его гнусную жизнь: никакой независимости, никакой личной безопасности, никакой органической связи с народом» Герцен А. И.</a:t>
            </a:r>
            <a:r>
              <a:rPr lang="en-US" sz="2400" smtClean="0"/>
              <a:t> </a:t>
            </a:r>
            <a:endParaRPr lang="ru-RU" sz="2400" smtClean="0"/>
          </a:p>
        </p:txBody>
      </p:sp>
      <p:sp>
        <p:nvSpPr>
          <p:cNvPr id="2051" name="Подзаголовок 2"/>
          <p:cNvSpPr>
            <a:spLocks noGrp="1"/>
          </p:cNvSpPr>
          <p:nvPr>
            <p:ph type="subTitle" idx="1"/>
          </p:nvPr>
        </p:nvSpPr>
        <p:spPr>
          <a:xfrm>
            <a:off x="1357313" y="4286250"/>
            <a:ext cx="6400800" cy="1752600"/>
          </a:xfrm>
        </p:spPr>
        <p:txBody>
          <a:bodyPr/>
          <a:lstStyle/>
          <a:p>
            <a:r>
              <a:rPr lang="ru-RU" smtClean="0"/>
              <a:t>«…</a:t>
            </a:r>
            <a:r>
              <a:rPr lang="ru-RU" sz="2400" smtClean="0"/>
              <a:t>декабристов судили не столько за их дела, сколько за образ мыслей…»</a:t>
            </a:r>
          </a:p>
          <a:p>
            <a:r>
              <a:rPr lang="ru-RU" sz="2400" smtClean="0"/>
              <a:t>Трубецкой С. П. </a:t>
            </a:r>
            <a:endParaRPr lang="ru-RU" smtClean="0"/>
          </a:p>
        </p:txBody>
      </p:sp>
      <p:pic>
        <p:nvPicPr>
          <p:cNvPr id="2052" name="Picture 4" descr="j0234752"/>
          <p:cNvPicPr>
            <a:picLocks noChangeAspect="1" noChangeArrowheads="1" noCrop="1"/>
          </p:cNvPicPr>
          <p:nvPr/>
        </p:nvPicPr>
        <p:blipFill>
          <a:blip r:embed="rId2"/>
          <a:srcRect/>
          <a:stretch>
            <a:fillRect/>
          </a:stretch>
        </p:blipFill>
        <p:spPr bwMode="auto">
          <a:xfrm>
            <a:off x="2571750" y="642938"/>
            <a:ext cx="1360488" cy="15208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42875" y="285750"/>
            <a:ext cx="7829550" cy="1154113"/>
          </a:xfrm>
        </p:spPr>
        <p:txBody>
          <a:bodyPr/>
          <a:lstStyle/>
          <a:p>
            <a:pPr eaLnBrk="1" hangingPunct="1"/>
            <a:r>
              <a:rPr lang="ru-RU" sz="2400" smtClean="0"/>
              <a:t>Внутренняя и внешняя политика Александра </a:t>
            </a:r>
            <a:r>
              <a:rPr lang="en-US" sz="2400" smtClean="0"/>
              <a:t>I</a:t>
            </a:r>
            <a:endParaRPr lang="ru-RU" sz="2400" smtClean="0"/>
          </a:p>
        </p:txBody>
      </p:sp>
      <p:pic>
        <p:nvPicPr>
          <p:cNvPr id="11267" name="Picture 2" descr="C:\Documents and Settings\Администратор\Мои документы\Downloads\439px-Alexander_I_of_Russia.PNG"/>
          <p:cNvPicPr>
            <a:picLocks noGrp="1" noChangeAspect="1" noChangeArrowheads="1"/>
          </p:cNvPicPr>
          <p:nvPr>
            <p:ph idx="1"/>
          </p:nvPr>
        </p:nvPicPr>
        <p:blipFill>
          <a:blip r:embed="rId2"/>
          <a:srcRect/>
          <a:stretch>
            <a:fillRect/>
          </a:stretch>
        </p:blipFill>
        <p:spPr>
          <a:xfrm>
            <a:off x="785813" y="1643063"/>
            <a:ext cx="2006600" cy="2743200"/>
          </a:xfrm>
        </p:spPr>
      </p:pic>
      <p:sp>
        <p:nvSpPr>
          <p:cNvPr id="7172" name="TextBox 3"/>
          <p:cNvSpPr txBox="1">
            <a:spLocks noChangeArrowheads="1"/>
          </p:cNvSpPr>
          <p:nvPr/>
        </p:nvSpPr>
        <p:spPr bwMode="auto">
          <a:xfrm>
            <a:off x="714375" y="4786313"/>
            <a:ext cx="1992313" cy="646112"/>
          </a:xfrm>
          <a:prstGeom prst="rect">
            <a:avLst/>
          </a:prstGeom>
          <a:noFill/>
          <a:ln w="9525">
            <a:noFill/>
            <a:miter lim="800000"/>
            <a:headEnd/>
            <a:tailEnd/>
          </a:ln>
        </p:spPr>
        <p:txBody>
          <a:bodyPr wrap="none">
            <a:spAutoFit/>
          </a:bodyPr>
          <a:lstStyle/>
          <a:p>
            <a:pPr>
              <a:defRPr/>
            </a:pPr>
            <a:r>
              <a:rPr lang="ru-RU" b="1" i="1" spc="300" dirty="0">
                <a:effectLst>
                  <a:outerShdw blurRad="38100" dist="38100" dir="2700000" algn="tl">
                    <a:srgbClr val="000000">
                      <a:alpha val="43137"/>
                    </a:srgbClr>
                  </a:outerShdw>
                </a:effectLst>
                <a:latin typeface="Times New Roman" pitchFamily="18" charset="0"/>
                <a:cs typeface="Times New Roman" pitchFamily="18" charset="0"/>
              </a:rPr>
              <a:t>Александр </a:t>
            </a:r>
            <a:r>
              <a:rPr lang="en-US" b="1" i="1" spc="300" dirty="0">
                <a:effectLst>
                  <a:outerShdw blurRad="38100" dist="38100" dir="2700000" algn="tl">
                    <a:srgbClr val="000000">
                      <a:alpha val="43137"/>
                    </a:srgbClr>
                  </a:outerShdw>
                </a:effectLst>
                <a:latin typeface="Times New Roman" pitchFamily="18" charset="0"/>
                <a:cs typeface="Times New Roman" pitchFamily="18" charset="0"/>
              </a:rPr>
              <a:t>I</a:t>
            </a:r>
            <a:r>
              <a:rPr lang="ru-RU" b="1" i="1" spc="300" dirty="0">
                <a:effectLst>
                  <a:outerShdw blurRad="38100" dist="38100" dir="2700000" algn="tl">
                    <a:srgbClr val="000000">
                      <a:alpha val="43137"/>
                    </a:srgbClr>
                  </a:outerShdw>
                </a:effectLst>
                <a:latin typeface="Times New Roman" pitchFamily="18" charset="0"/>
                <a:cs typeface="Times New Roman" pitchFamily="18" charset="0"/>
              </a:rPr>
              <a:t/>
            </a:r>
            <a:br>
              <a:rPr lang="ru-RU" b="1" i="1" spc="300" dirty="0">
                <a:effectLst>
                  <a:outerShdw blurRad="38100" dist="38100" dir="2700000" algn="tl">
                    <a:srgbClr val="000000">
                      <a:alpha val="43137"/>
                    </a:srgbClr>
                  </a:outerShdw>
                </a:effectLst>
                <a:latin typeface="Times New Roman" pitchFamily="18" charset="0"/>
                <a:cs typeface="Times New Roman" pitchFamily="18" charset="0"/>
              </a:rPr>
            </a:br>
            <a:r>
              <a:rPr lang="ru-RU" b="1" i="1" spc="300" dirty="0">
                <a:effectLst>
                  <a:outerShdw blurRad="38100" dist="38100" dir="2700000" algn="tl">
                    <a:srgbClr val="000000">
                      <a:alpha val="43137"/>
                    </a:srgbClr>
                  </a:outerShdw>
                </a:effectLst>
                <a:latin typeface="Times New Roman" pitchFamily="18" charset="0"/>
                <a:cs typeface="Times New Roman" pitchFamily="18" charset="0"/>
              </a:rPr>
              <a:t>(1801 – 1825)</a:t>
            </a:r>
            <a:endParaRPr lang="ru-RU" i="1" dirty="0">
              <a:latin typeface="Times New Roman" pitchFamily="18" charset="0"/>
              <a:cs typeface="Times New Roman" pitchFamily="18" charset="0"/>
            </a:endParaRPr>
          </a:p>
        </p:txBody>
      </p:sp>
      <p:sp>
        <p:nvSpPr>
          <p:cNvPr id="5" name="Прямоугольник 4"/>
          <p:cNvSpPr/>
          <p:nvPr/>
        </p:nvSpPr>
        <p:spPr>
          <a:xfrm>
            <a:off x="2928938" y="1571625"/>
            <a:ext cx="4572000" cy="1477963"/>
          </a:xfrm>
          <a:prstGeom prst="rect">
            <a:avLst/>
          </a:prstGeom>
        </p:spPr>
        <p:txBody>
          <a:bodyPr>
            <a:spAutoFit/>
          </a:bodyPr>
          <a:lstStyle/>
          <a:p>
            <a:pPr algn="ctr">
              <a:defRPr/>
            </a:pPr>
            <a:r>
              <a:rPr lang="ru-RU" b="1" dirty="0">
                <a:effectLst>
                  <a:outerShdw blurRad="38100" dist="38100" dir="2700000" algn="tl">
                    <a:srgbClr val="000000">
                      <a:alpha val="43137"/>
                    </a:srgbClr>
                  </a:outerShdw>
                </a:effectLst>
                <a:latin typeface="Monotype Corsiva" pitchFamily="66" charset="0"/>
                <a:cs typeface="Arial" pitchFamily="34" charset="0"/>
              </a:rPr>
              <a:t>«Он представляет собой и либеральные стремления</a:t>
            </a:r>
          </a:p>
          <a:p>
            <a:pPr algn="ctr">
              <a:defRPr/>
            </a:pPr>
            <a:r>
              <a:rPr lang="ru-RU" b="1" dirty="0">
                <a:effectLst>
                  <a:outerShdw blurRad="38100" dist="38100" dir="2700000" algn="tl">
                    <a:srgbClr val="000000">
                      <a:alpha val="43137"/>
                    </a:srgbClr>
                  </a:outerShdw>
                </a:effectLst>
                <a:latin typeface="Monotype Corsiva" pitchFamily="66" charset="0"/>
                <a:cs typeface="Arial" pitchFamily="34" charset="0"/>
              </a:rPr>
              <a:t>к просвещению и общественной жизни, и он же </a:t>
            </a:r>
          </a:p>
          <a:p>
            <a:pPr algn="ctr">
              <a:defRPr/>
            </a:pPr>
            <a:r>
              <a:rPr lang="ru-RU" b="1" dirty="0">
                <a:effectLst>
                  <a:outerShdw blurRad="38100" dist="38100" dir="2700000" algn="tl">
                    <a:srgbClr val="000000">
                      <a:alpha val="43137"/>
                    </a:srgbClr>
                  </a:outerShdw>
                </a:effectLst>
                <a:latin typeface="Monotype Corsiva" pitchFamily="66" charset="0"/>
                <a:cs typeface="Arial" pitchFamily="34" charset="0"/>
              </a:rPr>
              <a:t>представлял упрямую реакцию»</a:t>
            </a:r>
          </a:p>
          <a:p>
            <a:pPr algn="r">
              <a:defRPr/>
            </a:pPr>
            <a:r>
              <a:rPr lang="ru-RU" b="1" dirty="0">
                <a:effectLst>
                  <a:outerShdw blurRad="38100" dist="38100" dir="2700000" algn="tl">
                    <a:srgbClr val="000000">
                      <a:alpha val="43137"/>
                    </a:srgbClr>
                  </a:outerShdw>
                </a:effectLst>
                <a:latin typeface="Monotype Corsiva" pitchFamily="66" charset="0"/>
                <a:cs typeface="Arial" pitchFamily="34" charset="0"/>
              </a:rPr>
              <a:t>А. Н. </a:t>
            </a:r>
            <a:r>
              <a:rPr lang="ru-RU" b="1" dirty="0" err="1">
                <a:effectLst>
                  <a:outerShdw blurRad="38100" dist="38100" dir="2700000" algn="tl">
                    <a:srgbClr val="000000">
                      <a:alpha val="43137"/>
                    </a:srgbClr>
                  </a:outerShdw>
                </a:effectLst>
                <a:latin typeface="Monotype Corsiva" pitchFamily="66" charset="0"/>
                <a:cs typeface="Arial" pitchFamily="34" charset="0"/>
              </a:rPr>
              <a:t>Пыпин</a:t>
            </a:r>
            <a:endParaRPr lang="ru-RU" b="1" dirty="0">
              <a:effectLst>
                <a:outerShdw blurRad="38100" dist="38100" dir="2700000" algn="tl">
                  <a:srgbClr val="000000">
                    <a:alpha val="43137"/>
                  </a:srgbClr>
                </a:outerShdw>
              </a:effectLst>
              <a:latin typeface="Monotype Corsiva" pitchFamily="66" charset="0"/>
              <a:cs typeface="Arial" pitchFamily="34" charset="0"/>
            </a:endParaRPr>
          </a:p>
        </p:txBody>
      </p:sp>
      <p:sp>
        <p:nvSpPr>
          <p:cNvPr id="11270" name="Rectangle 5"/>
          <p:cNvSpPr>
            <a:spLocks noChangeArrowheads="1"/>
          </p:cNvSpPr>
          <p:nvPr/>
        </p:nvSpPr>
        <p:spPr bwMode="auto">
          <a:xfrm>
            <a:off x="3143250" y="3357563"/>
            <a:ext cx="5000625" cy="2554287"/>
          </a:xfrm>
          <a:prstGeom prst="rect">
            <a:avLst/>
          </a:prstGeom>
          <a:noFill/>
          <a:ln w="9525">
            <a:noFill/>
            <a:miter lim="800000"/>
            <a:headEnd/>
            <a:tailEnd/>
          </a:ln>
        </p:spPr>
        <p:txBody>
          <a:bodyPr anchor="ctr">
            <a:spAutoFit/>
          </a:bodyPr>
          <a:lstStyle/>
          <a:p>
            <a:pPr algn="just" eaLnBrk="0" hangingPunct="0"/>
            <a:r>
              <a:rPr lang="ru-RU" sz="1600">
                <a:latin typeface="Times New Roman" pitchFamily="18" charset="0"/>
              </a:rPr>
              <a:t>С одной стороны, высказывания Александра </a:t>
            </a:r>
            <a:r>
              <a:rPr lang="en-US" sz="1600">
                <a:latin typeface="Times New Roman" pitchFamily="18" charset="0"/>
              </a:rPr>
              <a:t>I</a:t>
            </a:r>
            <a:r>
              <a:rPr lang="ru-RU" sz="1600">
                <a:latin typeface="Times New Roman" pitchFamily="18" charset="0"/>
              </a:rPr>
              <a:t> и его либеральные устремления внушали надежды и активизировали деятельность обществ. С другой - реакционная политика в области просвещения и культуры, создание Аракчеевым военных поселении, участие России в подавлении революционных событий в Европе добавили уверенности в необходимости радикальных перемен, крепостничество в России было оскорблением национального достоинства просвещенного человека.</a:t>
            </a:r>
            <a:endParaRPr lang="ru-RU" sz="16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pPr eaLnBrk="1" hangingPunct="1"/>
            <a:r>
              <a:rPr lang="ru-RU" sz="2800" smtClean="0"/>
              <a:t>Заграничный поход русской армии</a:t>
            </a:r>
            <a:br>
              <a:rPr lang="ru-RU" sz="2800" smtClean="0"/>
            </a:br>
            <a:r>
              <a:rPr lang="ru-RU" sz="2800" smtClean="0"/>
              <a:t>1813-1815 гг.</a:t>
            </a:r>
          </a:p>
        </p:txBody>
      </p:sp>
      <p:pic>
        <p:nvPicPr>
          <p:cNvPr id="12291" name="Picture 2" descr="C:\Documents and Settings\Администратор\Рабочий стол\Вступление русских в Варшаву.jpg"/>
          <p:cNvPicPr>
            <a:picLocks noChangeAspect="1" noChangeArrowheads="1"/>
          </p:cNvPicPr>
          <p:nvPr/>
        </p:nvPicPr>
        <p:blipFill>
          <a:blip r:embed="rId2"/>
          <a:srcRect/>
          <a:stretch>
            <a:fillRect/>
          </a:stretch>
        </p:blipFill>
        <p:spPr bwMode="auto">
          <a:xfrm>
            <a:off x="4929188" y="1785938"/>
            <a:ext cx="3714750" cy="2098675"/>
          </a:xfrm>
          <a:prstGeom prst="rect">
            <a:avLst/>
          </a:prstGeom>
          <a:noFill/>
          <a:ln w="9525">
            <a:noFill/>
            <a:miter lim="800000"/>
            <a:headEnd/>
            <a:tailEnd/>
          </a:ln>
        </p:spPr>
      </p:pic>
      <p:pic>
        <p:nvPicPr>
          <p:cNvPr id="12292" name="Picture 3" descr="C:\Documents and Settings\Администратор\Рабочий стол\018.jpg"/>
          <p:cNvPicPr>
            <a:picLocks noChangeAspect="1" noChangeArrowheads="1"/>
          </p:cNvPicPr>
          <p:nvPr/>
        </p:nvPicPr>
        <p:blipFill>
          <a:blip r:embed="rId3"/>
          <a:srcRect/>
          <a:stretch>
            <a:fillRect/>
          </a:stretch>
        </p:blipFill>
        <p:spPr bwMode="auto">
          <a:xfrm>
            <a:off x="500063" y="1357313"/>
            <a:ext cx="4149725" cy="2160587"/>
          </a:xfrm>
          <a:prstGeom prst="rect">
            <a:avLst/>
          </a:prstGeom>
          <a:noFill/>
          <a:ln w="9525">
            <a:noFill/>
            <a:miter lim="800000"/>
            <a:headEnd/>
            <a:tailEnd/>
          </a:ln>
        </p:spPr>
      </p:pic>
      <p:sp>
        <p:nvSpPr>
          <p:cNvPr id="12293" name="TextBox 5"/>
          <p:cNvSpPr txBox="1">
            <a:spLocks noChangeArrowheads="1"/>
          </p:cNvSpPr>
          <p:nvPr/>
        </p:nvSpPr>
        <p:spPr bwMode="auto">
          <a:xfrm>
            <a:off x="785813" y="3714750"/>
            <a:ext cx="2992437" cy="338138"/>
          </a:xfrm>
          <a:prstGeom prst="rect">
            <a:avLst/>
          </a:prstGeom>
          <a:noFill/>
          <a:ln w="9525">
            <a:noFill/>
            <a:miter lim="800000"/>
            <a:headEnd/>
            <a:tailEnd/>
          </a:ln>
        </p:spPr>
        <p:txBody>
          <a:bodyPr wrap="none">
            <a:spAutoFit/>
          </a:bodyPr>
          <a:lstStyle/>
          <a:p>
            <a:pPr algn="ctr"/>
            <a:r>
              <a:rPr lang="ru-RU" sz="1600" b="1" i="1">
                <a:latin typeface="Times New Roman" pitchFamily="18" charset="0"/>
                <a:cs typeface="Times New Roman" pitchFamily="18" charset="0"/>
              </a:rPr>
              <a:t>Въезд русской армии в Париж</a:t>
            </a:r>
          </a:p>
        </p:txBody>
      </p:sp>
      <p:sp>
        <p:nvSpPr>
          <p:cNvPr id="12294" name="TextBox 6"/>
          <p:cNvSpPr txBox="1">
            <a:spLocks noChangeArrowheads="1"/>
          </p:cNvSpPr>
          <p:nvPr/>
        </p:nvSpPr>
        <p:spPr bwMode="auto">
          <a:xfrm>
            <a:off x="4714875" y="3929063"/>
            <a:ext cx="3857625" cy="338137"/>
          </a:xfrm>
          <a:prstGeom prst="rect">
            <a:avLst/>
          </a:prstGeom>
          <a:noFill/>
          <a:ln w="9525">
            <a:noFill/>
            <a:miter lim="800000"/>
            <a:headEnd/>
            <a:tailEnd/>
          </a:ln>
        </p:spPr>
        <p:txBody>
          <a:bodyPr>
            <a:spAutoFit/>
          </a:bodyPr>
          <a:lstStyle/>
          <a:p>
            <a:pPr algn="ctr"/>
            <a:r>
              <a:rPr lang="ru-RU" sz="1600" b="1" i="1">
                <a:latin typeface="Times New Roman" pitchFamily="18" charset="0"/>
                <a:cs typeface="Times New Roman" pitchFamily="18" charset="0"/>
              </a:rPr>
              <a:t>Въезд русской армии в Варшаву</a:t>
            </a:r>
          </a:p>
        </p:txBody>
      </p:sp>
      <p:sp>
        <p:nvSpPr>
          <p:cNvPr id="12295" name="Rectangle 7"/>
          <p:cNvSpPr>
            <a:spLocks noChangeArrowheads="1"/>
          </p:cNvSpPr>
          <p:nvPr/>
        </p:nvSpPr>
        <p:spPr bwMode="auto">
          <a:xfrm>
            <a:off x="571500" y="4357688"/>
            <a:ext cx="7715250" cy="1816100"/>
          </a:xfrm>
          <a:prstGeom prst="rect">
            <a:avLst/>
          </a:prstGeom>
          <a:noFill/>
          <a:ln w="9525">
            <a:noFill/>
            <a:miter lim="800000"/>
            <a:headEnd/>
            <a:tailEnd/>
          </a:ln>
        </p:spPr>
        <p:txBody>
          <a:bodyPr anchor="ctr">
            <a:spAutoFit/>
          </a:bodyPr>
          <a:lstStyle/>
          <a:p>
            <a:pPr algn="just" eaLnBrk="0" hangingPunct="0"/>
            <a:r>
              <a:rPr lang="ru-RU" sz="1600">
                <a:latin typeface="Times New Roman" pitchFamily="18" charset="0"/>
              </a:rPr>
              <a:t>Пребывание за границей позволило передовым представителям русского офицерства познакомиться с идейными течениями и политическими учреждениями европейских стран. Заграничные походы 1813 </a:t>
            </a:r>
            <a:r>
              <a:rPr lang="ru-RU" sz="1600">
                <a:latin typeface="Calibri" pitchFamily="34" charset="0"/>
              </a:rPr>
              <a:t>–</a:t>
            </a:r>
            <a:r>
              <a:rPr lang="ru-RU" sz="1600">
                <a:latin typeface="Times New Roman" pitchFamily="18" charset="0"/>
              </a:rPr>
              <a:t> 1814 г.г. явились ускорителем развивающегося идеологического процесса.</a:t>
            </a:r>
            <a:endParaRPr lang="ru-RU" sz="1600"/>
          </a:p>
          <a:p>
            <a:pPr algn="just" eaLnBrk="0" hangingPunct="0"/>
            <a:r>
              <a:rPr lang="ru-RU" sz="1600">
                <a:latin typeface="Calibri" pitchFamily="34" charset="0"/>
              </a:rPr>
              <a:t>«</a:t>
            </a:r>
            <a:r>
              <a:rPr lang="ru-RU" sz="1600">
                <a:latin typeface="Times New Roman" pitchFamily="18" charset="0"/>
              </a:rPr>
              <a:t>Войска от генералов до солдат, - писал А. А. Бестужев, - пришедши назад, только и толковали: </a:t>
            </a:r>
            <a:r>
              <a:rPr lang="ru-RU" sz="1600">
                <a:latin typeface="Calibri" pitchFamily="34" charset="0"/>
              </a:rPr>
              <a:t>«</a:t>
            </a:r>
            <a:r>
              <a:rPr lang="ru-RU" sz="1600">
                <a:latin typeface="Times New Roman" pitchFamily="18" charset="0"/>
              </a:rPr>
              <a:t>Как хорошо в чужих землях</a:t>
            </a:r>
            <a:r>
              <a:rPr lang="ru-RU" sz="1600">
                <a:latin typeface="Calibri" pitchFamily="34" charset="0"/>
              </a:rPr>
              <a:t>»</a:t>
            </a:r>
            <a:r>
              <a:rPr lang="ru-RU" sz="1600">
                <a:latin typeface="Times New Roman" pitchFamily="18" charset="0"/>
              </a:rPr>
              <a:t>. Сравнение со своим, естественно, произвело вопрос: почему же не так у нас?</a:t>
            </a:r>
            <a:r>
              <a:rPr lang="ru-RU" sz="1600">
                <a:latin typeface="Calibri" pitchFamily="34" charset="0"/>
              </a:rPr>
              <a:t>»</a:t>
            </a:r>
            <a:endParaRPr lang="ru-RU" sz="16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42875" y="357188"/>
            <a:ext cx="7758113" cy="1060450"/>
          </a:xfrm>
        </p:spPr>
        <p:txBody>
          <a:bodyPr/>
          <a:lstStyle/>
          <a:p>
            <a:pPr eaLnBrk="1" hangingPunct="1"/>
            <a:r>
              <a:rPr lang="ru-RU" sz="2400" smtClean="0"/>
              <a:t>Революционное и национально-освободительное движения в Европе и Латинской Аме</a:t>
            </a:r>
            <a:r>
              <a:rPr lang="ru-RU" sz="2800" smtClean="0"/>
              <a:t>рике</a:t>
            </a:r>
          </a:p>
        </p:txBody>
      </p:sp>
      <p:pic>
        <p:nvPicPr>
          <p:cNvPr id="13315" name="Picture 2" descr="C:\Documents and Settings\Администратор\Рабочий стол\ПЕПЕ вступает в Неаполь 1820.jpg"/>
          <p:cNvPicPr>
            <a:picLocks noGrp="1" noChangeAspect="1" noChangeArrowheads="1"/>
          </p:cNvPicPr>
          <p:nvPr>
            <p:ph idx="1"/>
          </p:nvPr>
        </p:nvPicPr>
        <p:blipFill>
          <a:blip r:embed="rId2"/>
          <a:srcRect/>
          <a:stretch>
            <a:fillRect/>
          </a:stretch>
        </p:blipFill>
        <p:spPr>
          <a:xfrm>
            <a:off x="571500" y="1857375"/>
            <a:ext cx="3690938" cy="2519363"/>
          </a:xfrm>
          <a:noFill/>
        </p:spPr>
      </p:pic>
      <p:sp>
        <p:nvSpPr>
          <p:cNvPr id="13316" name="TextBox 3"/>
          <p:cNvSpPr txBox="1">
            <a:spLocks noChangeArrowheads="1"/>
          </p:cNvSpPr>
          <p:nvPr/>
        </p:nvSpPr>
        <p:spPr bwMode="auto">
          <a:xfrm>
            <a:off x="785813" y="4500563"/>
            <a:ext cx="3146425" cy="369887"/>
          </a:xfrm>
          <a:prstGeom prst="rect">
            <a:avLst/>
          </a:prstGeom>
          <a:noFill/>
          <a:ln w="9525">
            <a:noFill/>
            <a:miter lim="800000"/>
            <a:headEnd/>
            <a:tailEnd/>
          </a:ln>
        </p:spPr>
        <p:txBody>
          <a:bodyPr wrap="none">
            <a:spAutoFit/>
          </a:bodyPr>
          <a:lstStyle/>
          <a:p>
            <a:pPr algn="ctr"/>
            <a:r>
              <a:rPr lang="ru-RU" b="1" i="1">
                <a:latin typeface="Times New Roman" pitchFamily="18" charset="0"/>
                <a:cs typeface="Times New Roman" pitchFamily="18" charset="0"/>
              </a:rPr>
              <a:t>Неаполитанская революция</a:t>
            </a:r>
          </a:p>
        </p:txBody>
      </p:sp>
      <p:pic>
        <p:nvPicPr>
          <p:cNvPr id="13317" name="Picture 5" descr="C:\Documents and Settings\Администратор\Рабочий стол\image2-5.gif"/>
          <p:cNvPicPr>
            <a:picLocks noChangeAspect="1" noChangeArrowheads="1"/>
          </p:cNvPicPr>
          <p:nvPr/>
        </p:nvPicPr>
        <p:blipFill>
          <a:blip r:embed="rId3"/>
          <a:srcRect/>
          <a:stretch>
            <a:fillRect/>
          </a:stretch>
        </p:blipFill>
        <p:spPr bwMode="auto">
          <a:xfrm>
            <a:off x="4500563" y="2143125"/>
            <a:ext cx="2838450" cy="1743075"/>
          </a:xfrm>
          <a:prstGeom prst="rect">
            <a:avLst/>
          </a:prstGeom>
          <a:noFill/>
          <a:ln w="9525">
            <a:noFill/>
            <a:miter lim="800000"/>
            <a:headEnd/>
            <a:tailEnd/>
          </a:ln>
        </p:spPr>
      </p:pic>
      <p:sp>
        <p:nvSpPr>
          <p:cNvPr id="13318" name="TextBox 6"/>
          <p:cNvSpPr txBox="1">
            <a:spLocks noChangeArrowheads="1"/>
          </p:cNvSpPr>
          <p:nvPr/>
        </p:nvSpPr>
        <p:spPr bwMode="auto">
          <a:xfrm>
            <a:off x="4714875" y="1500188"/>
            <a:ext cx="2182813" cy="584200"/>
          </a:xfrm>
          <a:prstGeom prst="rect">
            <a:avLst/>
          </a:prstGeom>
          <a:noFill/>
          <a:ln w="9525">
            <a:noFill/>
            <a:miter lim="800000"/>
            <a:headEnd/>
            <a:tailEnd/>
          </a:ln>
        </p:spPr>
        <p:txBody>
          <a:bodyPr wrap="none">
            <a:spAutoFit/>
          </a:bodyPr>
          <a:lstStyle/>
          <a:p>
            <a:pPr algn="ctr"/>
            <a:r>
              <a:rPr lang="ru-RU" sz="1600" b="1" i="1">
                <a:latin typeface="Times New Roman" pitchFamily="18" charset="0"/>
                <a:cs typeface="Times New Roman" pitchFamily="18" charset="0"/>
              </a:rPr>
              <a:t>Отделение Бразилии </a:t>
            </a:r>
          </a:p>
          <a:p>
            <a:pPr algn="ctr"/>
            <a:r>
              <a:rPr lang="ru-RU" sz="1600" b="1" i="1">
                <a:latin typeface="Times New Roman" pitchFamily="18" charset="0"/>
                <a:cs typeface="Times New Roman" pitchFamily="18" charset="0"/>
              </a:rPr>
              <a:t>от Португалии</a:t>
            </a:r>
          </a:p>
        </p:txBody>
      </p:sp>
      <p:pic>
        <p:nvPicPr>
          <p:cNvPr id="13319" name="Picture 6" descr="C:\Documents and Settings\Администратор\Рабочий стол\image2-9.gif"/>
          <p:cNvPicPr>
            <a:picLocks noChangeAspect="1" noChangeArrowheads="1"/>
          </p:cNvPicPr>
          <p:nvPr/>
        </p:nvPicPr>
        <p:blipFill>
          <a:blip r:embed="rId4"/>
          <a:srcRect/>
          <a:stretch>
            <a:fillRect/>
          </a:stretch>
        </p:blipFill>
        <p:spPr bwMode="auto">
          <a:xfrm>
            <a:off x="4429125" y="4286250"/>
            <a:ext cx="2257425" cy="2028825"/>
          </a:xfrm>
          <a:prstGeom prst="rect">
            <a:avLst/>
          </a:prstGeom>
          <a:noFill/>
          <a:ln w="9525">
            <a:noFill/>
            <a:miter lim="800000"/>
            <a:headEnd/>
            <a:tailEnd/>
          </a:ln>
        </p:spPr>
      </p:pic>
      <p:sp>
        <p:nvSpPr>
          <p:cNvPr id="13320" name="TextBox 8"/>
          <p:cNvSpPr txBox="1">
            <a:spLocks noChangeArrowheads="1"/>
          </p:cNvSpPr>
          <p:nvPr/>
        </p:nvSpPr>
        <p:spPr bwMode="auto">
          <a:xfrm>
            <a:off x="6500813" y="4929188"/>
            <a:ext cx="2143125" cy="1077912"/>
          </a:xfrm>
          <a:prstGeom prst="rect">
            <a:avLst/>
          </a:prstGeom>
          <a:noFill/>
          <a:ln w="9525">
            <a:noFill/>
            <a:miter lim="800000"/>
            <a:headEnd/>
            <a:tailEnd/>
          </a:ln>
        </p:spPr>
        <p:txBody>
          <a:bodyPr>
            <a:spAutoFit/>
          </a:bodyPr>
          <a:lstStyle/>
          <a:p>
            <a:pPr algn="ctr"/>
            <a:r>
              <a:rPr lang="ru-RU" sz="1600" b="1" i="1">
                <a:latin typeface="Times New Roman" pitchFamily="18" charset="0"/>
                <a:cs typeface="Times New Roman" pitchFamily="18" charset="0"/>
              </a:rPr>
              <a:t>Освободительная война </a:t>
            </a:r>
          </a:p>
          <a:p>
            <a:pPr algn="ctr"/>
            <a:r>
              <a:rPr lang="ru-RU" sz="1600" b="1" i="1">
                <a:latin typeface="Times New Roman" pitchFamily="18" charset="0"/>
                <a:cs typeface="Times New Roman" pitchFamily="18" charset="0"/>
              </a:rPr>
              <a:t>испанских колоний  </a:t>
            </a:r>
          </a:p>
          <a:p>
            <a:pPr algn="ctr"/>
            <a:r>
              <a:rPr lang="ru-RU" sz="1600" b="1" i="1">
                <a:latin typeface="Times New Roman" pitchFamily="18" charset="0"/>
                <a:cs typeface="Times New Roman" pitchFamily="18" charset="0"/>
              </a:rPr>
              <a:t>1810-1815 гг.</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285750" y="571500"/>
            <a:ext cx="8229600" cy="1143000"/>
          </a:xfrm>
        </p:spPr>
        <p:txBody>
          <a:bodyPr/>
          <a:lstStyle/>
          <a:p>
            <a:pPr eaLnBrk="1" hangingPunct="1"/>
            <a:r>
              <a:rPr lang="ru-RU" sz="2400" smtClean="0"/>
              <a:t>Масонские организации и их влияние на </a:t>
            </a:r>
            <a:br>
              <a:rPr lang="ru-RU" sz="2400" smtClean="0"/>
            </a:br>
            <a:r>
              <a:rPr lang="ru-RU" sz="2400" smtClean="0"/>
              <a:t>мировоззрение декабристов</a:t>
            </a:r>
          </a:p>
        </p:txBody>
      </p:sp>
      <p:pic>
        <p:nvPicPr>
          <p:cNvPr id="14339" name="Picture 2" descr="C:\Documents and Settings\Администратор\Рабочий стол\Масонство в России.jpg"/>
          <p:cNvPicPr>
            <a:picLocks noGrp="1" noChangeAspect="1" noChangeArrowheads="1"/>
          </p:cNvPicPr>
          <p:nvPr>
            <p:ph idx="1"/>
          </p:nvPr>
        </p:nvPicPr>
        <p:blipFill>
          <a:blip r:embed="rId2"/>
          <a:srcRect/>
          <a:stretch>
            <a:fillRect/>
          </a:stretch>
        </p:blipFill>
        <p:spPr>
          <a:xfrm>
            <a:off x="1000125" y="2857500"/>
            <a:ext cx="2447925" cy="1836738"/>
          </a:xfrm>
          <a:noFill/>
        </p:spPr>
      </p:pic>
      <p:sp>
        <p:nvSpPr>
          <p:cNvPr id="14340" name="Rectangle 4"/>
          <p:cNvSpPr>
            <a:spLocks noChangeArrowheads="1"/>
          </p:cNvSpPr>
          <p:nvPr/>
        </p:nvSpPr>
        <p:spPr bwMode="auto">
          <a:xfrm>
            <a:off x="4000500" y="2071688"/>
            <a:ext cx="3643313" cy="2800350"/>
          </a:xfrm>
          <a:prstGeom prst="rect">
            <a:avLst/>
          </a:prstGeom>
          <a:noFill/>
          <a:ln w="9525">
            <a:noFill/>
            <a:miter lim="800000"/>
            <a:headEnd/>
            <a:tailEnd/>
          </a:ln>
        </p:spPr>
        <p:txBody>
          <a:bodyPr anchor="ctr">
            <a:spAutoFit/>
          </a:bodyPr>
          <a:lstStyle/>
          <a:p>
            <a:pPr algn="ctr" eaLnBrk="0" hangingPunct="0"/>
            <a:r>
              <a:rPr lang="ru-RU" sz="1600">
                <a:latin typeface="Times New Roman" pitchFamily="18" charset="0"/>
              </a:rPr>
              <a:t>Значительным было влияние масонских организаций. Однако в отличие от масонов предыдущего столетия, ставивших только задачи просвещения и самосовершенствования, русские масоны 19 века наряду с этим стремились к либеральным преобразованиям, выражали требование перехода к конституционному правлению.</a:t>
            </a:r>
            <a:endParaRPr lang="ru-RU" sz="16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42875" y="500063"/>
            <a:ext cx="8229600" cy="1143000"/>
          </a:xfrm>
        </p:spPr>
        <p:txBody>
          <a:bodyPr/>
          <a:lstStyle/>
          <a:p>
            <a:pPr eaLnBrk="1" hangingPunct="1"/>
            <a:r>
              <a:rPr lang="ru-RU" sz="2400" smtClean="0"/>
              <a:t>Причины свободомыслия </a:t>
            </a:r>
            <a:br>
              <a:rPr lang="ru-RU" sz="2400" smtClean="0"/>
            </a:br>
            <a:r>
              <a:rPr lang="ru-RU" sz="2400" smtClean="0"/>
              <a:t>по мнению самих декабристов</a:t>
            </a:r>
          </a:p>
        </p:txBody>
      </p:sp>
      <p:pic>
        <p:nvPicPr>
          <p:cNvPr id="15363" name="Picture 2" descr="C:\Documents and Settings\Администратор\Рабочий стол\Гернет.jpg"/>
          <p:cNvPicPr>
            <a:picLocks noGrp="1" noChangeAspect="1" noChangeArrowheads="1"/>
          </p:cNvPicPr>
          <p:nvPr>
            <p:ph idx="1"/>
          </p:nvPr>
        </p:nvPicPr>
        <p:blipFill>
          <a:blip r:embed="rId2"/>
          <a:srcRect/>
          <a:stretch>
            <a:fillRect/>
          </a:stretch>
        </p:blipFill>
        <p:spPr>
          <a:xfrm>
            <a:off x="857250" y="1571625"/>
            <a:ext cx="1828800" cy="2266950"/>
          </a:xfrm>
          <a:noFill/>
        </p:spPr>
      </p:pic>
      <p:pic>
        <p:nvPicPr>
          <p:cNvPr id="15364" name="Picture 3" descr="C:\Documents and Settings\Администратор\Рабочий стол\00856901.jpg"/>
          <p:cNvPicPr>
            <a:picLocks noChangeAspect="1" noChangeArrowheads="1"/>
          </p:cNvPicPr>
          <p:nvPr/>
        </p:nvPicPr>
        <p:blipFill>
          <a:blip r:embed="rId3"/>
          <a:srcRect/>
          <a:stretch>
            <a:fillRect/>
          </a:stretch>
        </p:blipFill>
        <p:spPr bwMode="auto">
          <a:xfrm>
            <a:off x="3000375" y="3071813"/>
            <a:ext cx="1543050" cy="2381250"/>
          </a:xfrm>
          <a:prstGeom prst="rect">
            <a:avLst/>
          </a:prstGeom>
          <a:noFill/>
          <a:ln w="9525">
            <a:noFill/>
            <a:miter lim="800000"/>
            <a:headEnd/>
            <a:tailEnd/>
          </a:ln>
        </p:spPr>
      </p:pic>
      <p:sp>
        <p:nvSpPr>
          <p:cNvPr id="15365" name="TextBox 4"/>
          <p:cNvSpPr txBox="1">
            <a:spLocks noChangeArrowheads="1"/>
          </p:cNvSpPr>
          <p:nvPr/>
        </p:nvSpPr>
        <p:spPr bwMode="auto">
          <a:xfrm>
            <a:off x="571500" y="4000500"/>
            <a:ext cx="2214563" cy="1477963"/>
          </a:xfrm>
          <a:prstGeom prst="rect">
            <a:avLst/>
          </a:prstGeom>
          <a:noFill/>
          <a:ln w="9525">
            <a:noFill/>
            <a:miter lim="800000"/>
            <a:headEnd/>
            <a:tailEnd/>
          </a:ln>
        </p:spPr>
        <p:txBody>
          <a:bodyPr>
            <a:spAutoFit/>
          </a:bodyPr>
          <a:lstStyle/>
          <a:p>
            <a:pPr algn="ctr"/>
            <a:r>
              <a:rPr lang="ru-RU" b="1" i="1"/>
              <a:t>Гернет</a:t>
            </a:r>
          </a:p>
          <a:p>
            <a:pPr algn="ctr"/>
            <a:r>
              <a:rPr lang="ru-RU" b="1" i="1"/>
              <a:t> Михаил Николаевич</a:t>
            </a:r>
          </a:p>
          <a:p>
            <a:pPr algn="ctr"/>
            <a:r>
              <a:rPr lang="ru-RU" b="1" i="1"/>
              <a:t>(1874-195</a:t>
            </a:r>
            <a:r>
              <a:rPr lang="en-US" b="1" i="1"/>
              <a:t>3</a:t>
            </a:r>
            <a:r>
              <a:rPr lang="ru-RU" b="1" i="1"/>
              <a:t>)</a:t>
            </a:r>
            <a:br>
              <a:rPr lang="ru-RU" b="1" i="1"/>
            </a:br>
            <a:r>
              <a:rPr lang="ru-RU" b="1" i="1"/>
              <a:t>историк, юрист</a:t>
            </a:r>
          </a:p>
        </p:txBody>
      </p:sp>
      <p:sp>
        <p:nvSpPr>
          <p:cNvPr id="15366" name="Rectangle 6"/>
          <p:cNvSpPr>
            <a:spLocks noChangeArrowheads="1"/>
          </p:cNvSpPr>
          <p:nvPr/>
        </p:nvSpPr>
        <p:spPr bwMode="auto">
          <a:xfrm>
            <a:off x="4643438" y="1785938"/>
            <a:ext cx="3429000" cy="4770437"/>
          </a:xfrm>
          <a:prstGeom prst="rect">
            <a:avLst/>
          </a:prstGeom>
          <a:noFill/>
          <a:ln w="9525">
            <a:noFill/>
            <a:miter lim="800000"/>
            <a:headEnd/>
            <a:tailEnd/>
          </a:ln>
        </p:spPr>
        <p:txBody>
          <a:bodyPr anchor="ctr">
            <a:spAutoFit/>
          </a:bodyPr>
          <a:lstStyle/>
          <a:p>
            <a:pPr algn="ctr" eaLnBrk="0" hangingPunct="0"/>
            <a:r>
              <a:rPr lang="ru-RU" sz="1600">
                <a:latin typeface="Times New Roman" pitchFamily="18" charset="0"/>
              </a:rPr>
              <a:t>Историк и юрист М. Н. Гернет, основываясь на материалах следствия над декабристами и на собственных ответах 37 декабристов, так определил причины их свободомыслия:</a:t>
            </a:r>
            <a:endParaRPr lang="ru-RU" sz="1600"/>
          </a:p>
          <a:p>
            <a:pPr algn="ctr" eaLnBrk="0" hangingPunct="0"/>
            <a:r>
              <a:rPr lang="ru-RU" sz="1600">
                <a:latin typeface="Times New Roman" pitchFamily="18" charset="0"/>
              </a:rPr>
              <a:t>- поездки и походы за границу </a:t>
            </a:r>
            <a:r>
              <a:rPr lang="ru-RU" sz="1600">
                <a:latin typeface="Calibri" pitchFamily="34" charset="0"/>
              </a:rPr>
              <a:t>–</a:t>
            </a:r>
            <a:r>
              <a:rPr lang="ru-RU" sz="1600">
                <a:latin typeface="Times New Roman" pitchFamily="18" charset="0"/>
              </a:rPr>
              <a:t> 9 человек;</a:t>
            </a:r>
            <a:endParaRPr lang="ru-RU" sz="1600"/>
          </a:p>
          <a:p>
            <a:pPr algn="ctr" eaLnBrk="0" hangingPunct="0"/>
            <a:r>
              <a:rPr lang="ru-RU" sz="1600">
                <a:latin typeface="Times New Roman" pitchFamily="18" charset="0"/>
              </a:rPr>
              <a:t>- окружающая русская действительность </a:t>
            </a:r>
            <a:r>
              <a:rPr lang="ru-RU" sz="1600">
                <a:latin typeface="Calibri" pitchFamily="34" charset="0"/>
              </a:rPr>
              <a:t>–</a:t>
            </a:r>
            <a:r>
              <a:rPr lang="ru-RU" sz="1600">
                <a:latin typeface="Times New Roman" pitchFamily="18" charset="0"/>
              </a:rPr>
              <a:t> 6 человек;</a:t>
            </a:r>
            <a:endParaRPr lang="ru-RU" sz="1600"/>
          </a:p>
          <a:p>
            <a:pPr algn="ctr" eaLnBrk="0" hangingPunct="0"/>
            <a:r>
              <a:rPr lang="ru-RU" sz="1600">
                <a:latin typeface="Times New Roman" pitchFamily="18" charset="0"/>
              </a:rPr>
              <a:t>- чтение политической и другой иностранной литературы </a:t>
            </a:r>
            <a:r>
              <a:rPr lang="ru-RU" sz="1600">
                <a:latin typeface="Calibri" pitchFamily="34" charset="0"/>
              </a:rPr>
              <a:t>–</a:t>
            </a:r>
            <a:r>
              <a:rPr lang="ru-RU" sz="1600">
                <a:latin typeface="Times New Roman" pitchFamily="18" charset="0"/>
              </a:rPr>
              <a:t> 19 человек;</a:t>
            </a:r>
            <a:endParaRPr lang="ru-RU" sz="1600"/>
          </a:p>
          <a:p>
            <a:pPr algn="ctr" eaLnBrk="0" hangingPunct="0"/>
            <a:r>
              <a:rPr lang="ru-RU" sz="1600">
                <a:latin typeface="Times New Roman" pitchFamily="18" charset="0"/>
              </a:rPr>
              <a:t>- влияние тайного общества </a:t>
            </a:r>
            <a:r>
              <a:rPr lang="ru-RU" sz="1600">
                <a:latin typeface="Calibri" pitchFamily="34" charset="0"/>
              </a:rPr>
              <a:t>–</a:t>
            </a:r>
            <a:r>
              <a:rPr lang="ru-RU" sz="1600">
                <a:latin typeface="Times New Roman" pitchFamily="18" charset="0"/>
              </a:rPr>
              <a:t> 6 человек;</a:t>
            </a:r>
            <a:endParaRPr lang="ru-RU" sz="1600"/>
          </a:p>
          <a:p>
            <a:pPr algn="ctr" eaLnBrk="0" hangingPunct="0"/>
            <a:r>
              <a:rPr lang="ru-RU" sz="1600">
                <a:latin typeface="Times New Roman" pitchFamily="18" charset="0"/>
              </a:rPr>
              <a:t>- либеральная политика Александра</a:t>
            </a:r>
            <a:r>
              <a:rPr lang="en-US" sz="1600">
                <a:latin typeface="Times New Roman" pitchFamily="18" charset="0"/>
              </a:rPr>
              <a:t>I </a:t>
            </a:r>
            <a:r>
              <a:rPr lang="ru-RU" sz="1600">
                <a:latin typeface="Calibri" pitchFamily="34" charset="0"/>
              </a:rPr>
              <a:t>–</a:t>
            </a:r>
            <a:r>
              <a:rPr lang="ru-RU" sz="1600">
                <a:latin typeface="Times New Roman" pitchFamily="18" charset="0"/>
              </a:rPr>
              <a:t> 2 человека</a:t>
            </a:r>
            <a:endParaRPr lang="ru-RU" sz="1600"/>
          </a:p>
          <a:p>
            <a:pPr algn="ctr" eaLnBrk="0" hangingPunct="0"/>
            <a:r>
              <a:rPr lang="ru-RU" sz="1600">
                <a:latin typeface="Times New Roman" pitchFamily="18" charset="0"/>
              </a:rPr>
              <a:t>- прочие причины </a:t>
            </a:r>
            <a:r>
              <a:rPr lang="ru-RU" sz="1600">
                <a:latin typeface="Calibri" pitchFamily="34" charset="0"/>
              </a:rPr>
              <a:t>–</a:t>
            </a:r>
            <a:r>
              <a:rPr lang="ru-RU" sz="1600">
                <a:latin typeface="Times New Roman" pitchFamily="18" charset="0"/>
              </a:rPr>
              <a:t> 2 человека.</a:t>
            </a:r>
            <a:endParaRPr lang="ru-RU" sz="1600"/>
          </a:p>
          <a:p>
            <a:pPr algn="ctr" eaLnBrk="0" hangingPunct="0"/>
            <a:endParaRPr lang="ru-RU" sz="1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a:spLocks noChangeArrowheads="1"/>
          </p:cNvSpPr>
          <p:nvPr>
            <p:ph type="body" idx="1"/>
          </p:nvPr>
        </p:nvSpPr>
        <p:spPr>
          <a:xfrm>
            <a:off x="684213" y="1916113"/>
            <a:ext cx="7920037" cy="3240087"/>
          </a:xfrm>
          <a:noFill/>
        </p:spPr>
        <p:txBody>
          <a:bodyPr/>
          <a:lstStyle/>
          <a:p>
            <a:pPr eaLnBrk="1" hangingPunct="1">
              <a:lnSpc>
                <a:spcPct val="80000"/>
              </a:lnSpc>
            </a:pPr>
            <a:r>
              <a:rPr lang="ru-RU" sz="1800" smtClean="0">
                <a:hlinkClick r:id="rId2"/>
              </a:rPr>
              <a:t>http://pedsovet.su/</a:t>
            </a:r>
            <a:r>
              <a:rPr lang="ru-RU" sz="1800" smtClean="0"/>
              <a:t> </a:t>
            </a:r>
          </a:p>
          <a:p>
            <a:pPr eaLnBrk="1" hangingPunct="1">
              <a:lnSpc>
                <a:spcPct val="80000"/>
              </a:lnSpc>
              <a:buFontTx/>
              <a:buNone/>
            </a:pPr>
            <a:endParaRPr lang="ru-RU" sz="1800" smtClean="0"/>
          </a:p>
          <a:p>
            <a:pPr eaLnBrk="1" hangingPunct="1">
              <a:lnSpc>
                <a:spcPct val="80000"/>
              </a:lnSpc>
            </a:pPr>
            <a:r>
              <a:rPr lang="ru-RU" sz="1800" smtClean="0"/>
              <a:t>Для шаблона использованы источники:</a:t>
            </a:r>
          </a:p>
          <a:p>
            <a:pPr eaLnBrk="1" hangingPunct="1">
              <a:lnSpc>
                <a:spcPct val="80000"/>
              </a:lnSpc>
            </a:pPr>
            <a:r>
              <a:rPr lang="ru-RU" sz="1800" i="1" smtClean="0">
                <a:hlinkClick r:id="rId3"/>
              </a:rPr>
              <a:t>www.artgalery.ru/?id=300&amp;ir=1&amp;sm=95</a:t>
            </a:r>
            <a:endParaRPr lang="ru-RU" sz="1800" i="1" smtClean="0"/>
          </a:p>
          <a:p>
            <a:pPr eaLnBrk="1" hangingPunct="1">
              <a:lnSpc>
                <a:spcPct val="80000"/>
              </a:lnSpc>
            </a:pPr>
            <a:r>
              <a:rPr lang="ru-RU" sz="2000" smtClean="0"/>
              <a:t> </a:t>
            </a:r>
            <a:r>
              <a:rPr lang="ru-RU" sz="2000" i="1" smtClean="0"/>
              <a:t>mozeltexl.narod2.ru/google-1269.htm</a:t>
            </a:r>
          </a:p>
          <a:p>
            <a:pPr eaLnBrk="1" hangingPunct="1">
              <a:lnSpc>
                <a:spcPct val="80000"/>
              </a:lnSpc>
            </a:pPr>
            <a:r>
              <a:rPr lang="en-US" sz="2000" i="1" smtClean="0">
                <a:hlinkClick r:id="rId4"/>
              </a:rPr>
              <a:t>http://historic.ru/books/item/f00/s00/z0000034/st025.shtml</a:t>
            </a:r>
            <a:endParaRPr lang="ru-RU" sz="2000" i="1" smtClean="0"/>
          </a:p>
          <a:p>
            <a:pPr eaLnBrk="1" hangingPunct="1">
              <a:lnSpc>
                <a:spcPct val="80000"/>
              </a:lnSpc>
            </a:pPr>
            <a:r>
              <a:rPr lang="en-US" sz="2000" i="1" smtClean="0">
                <a:hlinkClick r:id="rId5"/>
              </a:rPr>
              <a:t>http://go.mail.ru/search</a:t>
            </a:r>
            <a:endParaRPr lang="ru-RU" sz="2000" i="1" smtClean="0"/>
          </a:p>
          <a:p>
            <a:pPr eaLnBrk="1" hangingPunct="1">
              <a:lnSpc>
                <a:spcPct val="80000"/>
              </a:lnSpc>
            </a:pPr>
            <a:r>
              <a:rPr lang="en-US" sz="2000" i="1" smtClean="0">
                <a:hlinkClick r:id="rId6"/>
              </a:rPr>
              <a:t>http://ru.wikipedia</a:t>
            </a:r>
            <a:r>
              <a:rPr lang="en-US" sz="2000" i="1" smtClean="0"/>
              <a:t>.</a:t>
            </a:r>
            <a:endParaRPr lang="ru-RU" sz="2000" i="1" smtClean="0"/>
          </a:p>
          <a:p>
            <a:pPr eaLnBrk="1" hangingPunct="1">
              <a:lnSpc>
                <a:spcPct val="80000"/>
              </a:lnSpc>
            </a:pPr>
            <a:r>
              <a:rPr lang="en-US" sz="2000" i="1" smtClean="0">
                <a:hlinkClick r:id="rId7"/>
              </a:rPr>
              <a:t>http://ru-carbonari.livejournal.com/3265.html</a:t>
            </a:r>
            <a:endParaRPr lang="en-US" sz="2000" i="1" smtClean="0"/>
          </a:p>
          <a:p>
            <a:pPr eaLnBrk="1" hangingPunct="1">
              <a:lnSpc>
                <a:spcPct val="80000"/>
              </a:lnSpc>
            </a:pPr>
            <a:r>
              <a:rPr lang="en-US" sz="2000" i="1" smtClean="0">
                <a:hlinkClick r:id="rId8"/>
              </a:rPr>
              <a:t>http://www.my-article</a:t>
            </a:r>
            <a:r>
              <a:rPr lang="en-US" sz="2000" i="1" smtClean="0"/>
              <a:t>.</a:t>
            </a:r>
          </a:p>
          <a:p>
            <a:r>
              <a:rPr lang="ru-RU" sz="2000" u="sng" smtClean="0">
                <a:hlinkClick r:id="rId9"/>
              </a:rPr>
              <a:t>http://www.philatelia.ru/revolution/plots/?id=1100</a:t>
            </a:r>
            <a:endParaRPr lang="ru-RU" sz="2000" smtClean="0"/>
          </a:p>
          <a:p>
            <a:pPr eaLnBrk="1" hangingPunct="1">
              <a:lnSpc>
                <a:spcPct val="80000"/>
              </a:lnSpc>
            </a:pPr>
            <a:endParaRPr lang="ru-RU" sz="2000" i="1" smtClean="0"/>
          </a:p>
        </p:txBody>
      </p:sp>
      <p:sp>
        <p:nvSpPr>
          <p:cNvPr id="16387" name="TextBox 2"/>
          <p:cNvSpPr txBox="1">
            <a:spLocks noChangeArrowheads="1"/>
          </p:cNvSpPr>
          <p:nvPr/>
        </p:nvSpPr>
        <p:spPr bwMode="auto">
          <a:xfrm>
            <a:off x="2714625" y="1071563"/>
            <a:ext cx="1919288" cy="523875"/>
          </a:xfrm>
          <a:prstGeom prst="rect">
            <a:avLst/>
          </a:prstGeom>
          <a:noFill/>
          <a:ln w="9525">
            <a:noFill/>
            <a:miter lim="800000"/>
            <a:headEnd/>
            <a:tailEnd/>
          </a:ln>
        </p:spPr>
        <p:txBody>
          <a:bodyPr wrap="none">
            <a:spAutoFit/>
          </a:bodyPr>
          <a:lstStyle/>
          <a:p>
            <a:r>
              <a:rPr lang="ru-RU" sz="2800"/>
              <a:t>Источники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Администратор\Рабочий стол\Штурм баст.jpg"/>
          <p:cNvPicPr>
            <a:picLocks noChangeAspect="1" noChangeArrowheads="1"/>
          </p:cNvPicPr>
          <p:nvPr/>
        </p:nvPicPr>
        <p:blipFill>
          <a:blip r:embed="rId2"/>
          <a:srcRect/>
          <a:stretch>
            <a:fillRect/>
          </a:stretch>
        </p:blipFill>
        <p:spPr bwMode="auto">
          <a:xfrm>
            <a:off x="928688" y="214313"/>
            <a:ext cx="3062287" cy="2411412"/>
          </a:xfrm>
          <a:prstGeom prst="rect">
            <a:avLst/>
          </a:prstGeom>
          <a:noFill/>
          <a:ln w="9525">
            <a:noFill/>
            <a:miter lim="800000"/>
            <a:headEnd/>
            <a:tailEnd/>
          </a:ln>
        </p:spPr>
      </p:pic>
      <p:sp>
        <p:nvSpPr>
          <p:cNvPr id="3075" name="TextBox 4"/>
          <p:cNvSpPr txBox="1">
            <a:spLocks noChangeArrowheads="1"/>
          </p:cNvSpPr>
          <p:nvPr/>
        </p:nvSpPr>
        <p:spPr bwMode="auto">
          <a:xfrm>
            <a:off x="357188" y="2643188"/>
            <a:ext cx="4214812" cy="338137"/>
          </a:xfrm>
          <a:prstGeom prst="rect">
            <a:avLst/>
          </a:prstGeom>
          <a:noFill/>
          <a:ln w="9525">
            <a:noFill/>
            <a:miter lim="800000"/>
            <a:headEnd/>
            <a:tailEnd/>
          </a:ln>
        </p:spPr>
        <p:txBody>
          <a:bodyPr>
            <a:spAutoFit/>
          </a:bodyPr>
          <a:lstStyle/>
          <a:p>
            <a:pPr algn="ctr"/>
            <a:r>
              <a:rPr lang="ru-RU" sz="1600" b="1" i="1"/>
              <a:t>Штурм Бастилии 14 июля 1789 </a:t>
            </a:r>
          </a:p>
        </p:txBody>
      </p:sp>
      <p:pic>
        <p:nvPicPr>
          <p:cNvPr id="3076" name="Picture 3" descr="C:\Documents and Settings\Администратор\Рабочий стол\Долгий парламент.jpg"/>
          <p:cNvPicPr>
            <a:picLocks noChangeAspect="1" noChangeArrowheads="1"/>
          </p:cNvPicPr>
          <p:nvPr/>
        </p:nvPicPr>
        <p:blipFill>
          <a:blip r:embed="rId3"/>
          <a:srcRect/>
          <a:stretch>
            <a:fillRect/>
          </a:stretch>
        </p:blipFill>
        <p:spPr bwMode="auto">
          <a:xfrm>
            <a:off x="4643438" y="3143250"/>
            <a:ext cx="4164012" cy="3060700"/>
          </a:xfrm>
          <a:prstGeom prst="rect">
            <a:avLst/>
          </a:prstGeom>
          <a:noFill/>
          <a:ln w="9525">
            <a:noFill/>
            <a:miter lim="800000"/>
            <a:headEnd/>
            <a:tailEnd/>
          </a:ln>
        </p:spPr>
      </p:pic>
      <p:sp>
        <p:nvSpPr>
          <p:cNvPr id="3077" name="TextBox 6"/>
          <p:cNvSpPr txBox="1">
            <a:spLocks noChangeArrowheads="1"/>
          </p:cNvSpPr>
          <p:nvPr/>
        </p:nvSpPr>
        <p:spPr bwMode="auto">
          <a:xfrm>
            <a:off x="5072063" y="2428875"/>
            <a:ext cx="3319462" cy="584200"/>
          </a:xfrm>
          <a:prstGeom prst="rect">
            <a:avLst/>
          </a:prstGeom>
          <a:noFill/>
          <a:ln w="9525">
            <a:noFill/>
            <a:miter lim="800000"/>
            <a:headEnd/>
            <a:tailEnd/>
          </a:ln>
        </p:spPr>
        <p:txBody>
          <a:bodyPr wrap="none">
            <a:spAutoFit/>
          </a:bodyPr>
          <a:lstStyle/>
          <a:p>
            <a:pPr algn="ctr"/>
            <a:r>
              <a:rPr lang="ru-RU" sz="1600" b="1" i="1"/>
              <a:t>«Долгий парламент». Начало </a:t>
            </a:r>
          </a:p>
          <a:p>
            <a:pPr algn="ctr"/>
            <a:r>
              <a:rPr lang="ru-RU" sz="1600" b="1" i="1"/>
              <a:t>революции в Англии,</a:t>
            </a:r>
            <a:r>
              <a:rPr lang="en-US" sz="1600" b="1" i="1"/>
              <a:t> 1640 </a:t>
            </a:r>
            <a:endParaRPr lang="ru-RU" sz="1600" b="1" i="1"/>
          </a:p>
        </p:txBody>
      </p:sp>
      <p:pic>
        <p:nvPicPr>
          <p:cNvPr id="3078" name="Picture 4" descr="C:\Documents and Settings\Администратор\Рабочий стол\declaration1789big.jpg"/>
          <p:cNvPicPr>
            <a:picLocks noChangeAspect="1" noChangeArrowheads="1"/>
          </p:cNvPicPr>
          <p:nvPr/>
        </p:nvPicPr>
        <p:blipFill>
          <a:blip r:embed="rId4" cstate="print"/>
          <a:srcRect/>
          <a:stretch>
            <a:fillRect/>
          </a:stretch>
        </p:blipFill>
        <p:spPr bwMode="auto">
          <a:xfrm>
            <a:off x="571500" y="3071813"/>
            <a:ext cx="2297113" cy="3311525"/>
          </a:xfrm>
          <a:prstGeom prst="rect">
            <a:avLst/>
          </a:prstGeom>
          <a:noFill/>
          <a:ln w="9525">
            <a:noFill/>
            <a:miter lim="800000"/>
            <a:headEnd/>
            <a:tailEnd/>
          </a:ln>
        </p:spPr>
      </p:pic>
      <p:sp>
        <p:nvSpPr>
          <p:cNvPr id="3079" name="TextBox 8"/>
          <p:cNvSpPr txBox="1">
            <a:spLocks noChangeArrowheads="1"/>
          </p:cNvSpPr>
          <p:nvPr/>
        </p:nvSpPr>
        <p:spPr bwMode="auto">
          <a:xfrm>
            <a:off x="2714625" y="3071813"/>
            <a:ext cx="2000250" cy="1323975"/>
          </a:xfrm>
          <a:prstGeom prst="rect">
            <a:avLst/>
          </a:prstGeom>
          <a:noFill/>
          <a:ln w="9525">
            <a:noFill/>
            <a:miter lim="800000"/>
            <a:headEnd/>
            <a:tailEnd/>
          </a:ln>
        </p:spPr>
        <p:txBody>
          <a:bodyPr>
            <a:spAutoFit/>
          </a:bodyPr>
          <a:lstStyle/>
          <a:p>
            <a:pPr algn="ctr"/>
            <a:r>
              <a:rPr lang="ru-RU" sz="1600" b="1" i="1"/>
              <a:t>Декларация прав человека </a:t>
            </a:r>
          </a:p>
          <a:p>
            <a:pPr algn="ctr"/>
            <a:r>
              <a:rPr lang="ru-RU" sz="1600" b="1" i="1"/>
              <a:t>и гражданина, </a:t>
            </a:r>
            <a:endParaRPr lang="en-US" sz="1600" b="1" i="1"/>
          </a:p>
          <a:p>
            <a:pPr algn="ctr"/>
            <a:r>
              <a:rPr lang="ru-RU" sz="1600" b="1" i="1"/>
              <a:t>26 августа </a:t>
            </a:r>
            <a:endParaRPr lang="en-US" sz="1600" b="1" i="1"/>
          </a:p>
          <a:p>
            <a:pPr algn="ctr"/>
            <a:r>
              <a:rPr lang="ru-RU" sz="1600" b="1" i="1"/>
              <a:t>1789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Рабочий стол\220px-ENC_1-NA5_600px.jpg"/>
          <p:cNvPicPr>
            <a:picLocks noChangeAspect="1" noChangeArrowheads="1"/>
          </p:cNvPicPr>
          <p:nvPr/>
        </p:nvPicPr>
        <p:blipFill>
          <a:blip r:embed="rId2"/>
          <a:srcRect/>
          <a:stretch>
            <a:fillRect/>
          </a:stretch>
        </p:blipFill>
        <p:spPr bwMode="auto">
          <a:xfrm>
            <a:off x="785813" y="642938"/>
            <a:ext cx="1323975" cy="1979612"/>
          </a:xfrm>
          <a:prstGeom prst="rect">
            <a:avLst/>
          </a:prstGeom>
          <a:noFill/>
          <a:ln w="9525">
            <a:noFill/>
            <a:miter lim="800000"/>
            <a:headEnd/>
            <a:tailEnd/>
          </a:ln>
        </p:spPr>
      </p:pic>
      <p:pic>
        <p:nvPicPr>
          <p:cNvPr id="4099" name="Picture 3" descr="C:\Documents and Settings\Администратор\Рабочий стол\220px-Voltaire-Baquoy.gif"/>
          <p:cNvPicPr>
            <a:picLocks noChangeAspect="1" noChangeArrowheads="1"/>
          </p:cNvPicPr>
          <p:nvPr/>
        </p:nvPicPr>
        <p:blipFill>
          <a:blip r:embed="rId3"/>
          <a:srcRect/>
          <a:stretch>
            <a:fillRect/>
          </a:stretch>
        </p:blipFill>
        <p:spPr bwMode="auto">
          <a:xfrm>
            <a:off x="2500313" y="642938"/>
            <a:ext cx="2095500" cy="1714500"/>
          </a:xfrm>
          <a:prstGeom prst="rect">
            <a:avLst/>
          </a:prstGeom>
          <a:noFill/>
          <a:ln w="9525">
            <a:noFill/>
            <a:miter lim="800000"/>
            <a:headEnd/>
            <a:tailEnd/>
          </a:ln>
        </p:spPr>
      </p:pic>
      <p:sp>
        <p:nvSpPr>
          <p:cNvPr id="4100" name="Прямоугольник 5"/>
          <p:cNvSpPr>
            <a:spLocks noChangeArrowheads="1"/>
          </p:cNvSpPr>
          <p:nvPr/>
        </p:nvSpPr>
        <p:spPr bwMode="auto">
          <a:xfrm>
            <a:off x="2500313" y="2500313"/>
            <a:ext cx="2336800" cy="369887"/>
          </a:xfrm>
          <a:prstGeom prst="rect">
            <a:avLst/>
          </a:prstGeom>
          <a:noFill/>
          <a:ln w="9525">
            <a:noFill/>
            <a:miter lim="800000"/>
            <a:headEnd/>
            <a:tailEnd/>
          </a:ln>
        </p:spPr>
        <p:txBody>
          <a:bodyPr wrap="none">
            <a:spAutoFit/>
          </a:bodyPr>
          <a:lstStyle/>
          <a:p>
            <a:r>
              <a:rPr lang="ru-RU" b="1" i="1">
                <a:latin typeface="Times New Roman" pitchFamily="18" charset="0"/>
                <a:cs typeface="Times New Roman" pitchFamily="18" charset="0"/>
              </a:rPr>
              <a:t>Вольтер (1694-1775) </a:t>
            </a:r>
          </a:p>
        </p:txBody>
      </p:sp>
      <p:sp>
        <p:nvSpPr>
          <p:cNvPr id="4101" name="TextBox 6"/>
          <p:cNvSpPr txBox="1">
            <a:spLocks noChangeArrowheads="1"/>
          </p:cNvSpPr>
          <p:nvPr/>
        </p:nvSpPr>
        <p:spPr bwMode="auto">
          <a:xfrm>
            <a:off x="714375" y="2643188"/>
            <a:ext cx="1687513" cy="584200"/>
          </a:xfrm>
          <a:prstGeom prst="rect">
            <a:avLst/>
          </a:prstGeom>
          <a:noFill/>
          <a:ln w="9525">
            <a:noFill/>
            <a:miter lim="800000"/>
            <a:headEnd/>
            <a:tailEnd/>
          </a:ln>
        </p:spPr>
        <p:txBody>
          <a:bodyPr wrap="none">
            <a:spAutoFit/>
          </a:bodyPr>
          <a:lstStyle/>
          <a:p>
            <a:pPr algn="ctr"/>
            <a:r>
              <a:rPr lang="ru-RU" sz="1600" b="1" i="1"/>
              <a:t>Энциклопедия</a:t>
            </a:r>
          </a:p>
          <a:p>
            <a:pPr algn="ctr"/>
            <a:r>
              <a:rPr lang="ru-RU" sz="1600" b="1" i="1"/>
              <a:t> Дидро</a:t>
            </a:r>
          </a:p>
        </p:txBody>
      </p:sp>
      <p:pic>
        <p:nvPicPr>
          <p:cNvPr id="4102" name="Picture 4" descr="C:\Documents and Settings\Администратор\Рабочий стол\Деклар незав США.jpg"/>
          <p:cNvPicPr>
            <a:picLocks noChangeAspect="1" noChangeArrowheads="1"/>
          </p:cNvPicPr>
          <p:nvPr/>
        </p:nvPicPr>
        <p:blipFill>
          <a:blip r:embed="rId4"/>
          <a:srcRect/>
          <a:stretch>
            <a:fillRect/>
          </a:stretch>
        </p:blipFill>
        <p:spPr bwMode="auto">
          <a:xfrm>
            <a:off x="5572125" y="4143375"/>
            <a:ext cx="2551113" cy="1619250"/>
          </a:xfrm>
          <a:prstGeom prst="rect">
            <a:avLst/>
          </a:prstGeom>
          <a:noFill/>
          <a:ln w="9525">
            <a:noFill/>
            <a:miter lim="800000"/>
            <a:headEnd/>
            <a:tailEnd/>
          </a:ln>
        </p:spPr>
      </p:pic>
      <p:pic>
        <p:nvPicPr>
          <p:cNvPr id="4103" name="Picture 5" descr="C:\Documents and Settings\Администратор\Рабочий стол\359a.jpg"/>
          <p:cNvPicPr>
            <a:picLocks noChangeAspect="1" noChangeArrowheads="1"/>
          </p:cNvPicPr>
          <p:nvPr/>
        </p:nvPicPr>
        <p:blipFill>
          <a:blip r:embed="rId5"/>
          <a:srcRect/>
          <a:stretch>
            <a:fillRect/>
          </a:stretch>
        </p:blipFill>
        <p:spPr bwMode="auto">
          <a:xfrm>
            <a:off x="4929188" y="1714500"/>
            <a:ext cx="3602037" cy="2411413"/>
          </a:xfrm>
          <a:prstGeom prst="rect">
            <a:avLst/>
          </a:prstGeom>
          <a:noFill/>
          <a:ln w="9525">
            <a:noFill/>
            <a:miter lim="800000"/>
            <a:headEnd/>
            <a:tailEnd/>
          </a:ln>
        </p:spPr>
      </p:pic>
      <p:pic>
        <p:nvPicPr>
          <p:cNvPr id="4104" name="Picture 6" descr="C:\Documents and Settings\Администратор\Рабочий стол\Подпис конст США.jpg"/>
          <p:cNvPicPr>
            <a:picLocks noChangeAspect="1" noChangeArrowheads="1"/>
          </p:cNvPicPr>
          <p:nvPr/>
        </p:nvPicPr>
        <p:blipFill>
          <a:blip r:embed="rId6"/>
          <a:srcRect/>
          <a:stretch>
            <a:fillRect/>
          </a:stretch>
        </p:blipFill>
        <p:spPr bwMode="auto">
          <a:xfrm>
            <a:off x="571500" y="3214688"/>
            <a:ext cx="4116388" cy="2700337"/>
          </a:xfrm>
          <a:prstGeom prst="rect">
            <a:avLst/>
          </a:prstGeom>
          <a:noFill/>
          <a:ln w="9525">
            <a:noFill/>
            <a:miter lim="800000"/>
            <a:headEnd/>
            <a:tailEnd/>
          </a:ln>
        </p:spPr>
      </p:pic>
      <p:sp>
        <p:nvSpPr>
          <p:cNvPr id="4105" name="TextBox 10"/>
          <p:cNvSpPr txBox="1">
            <a:spLocks noChangeArrowheads="1"/>
          </p:cNvSpPr>
          <p:nvPr/>
        </p:nvSpPr>
        <p:spPr bwMode="auto">
          <a:xfrm>
            <a:off x="5572125" y="5786438"/>
            <a:ext cx="3171825" cy="584200"/>
          </a:xfrm>
          <a:prstGeom prst="rect">
            <a:avLst/>
          </a:prstGeom>
          <a:noFill/>
          <a:ln w="9525">
            <a:noFill/>
            <a:miter lim="800000"/>
            <a:headEnd/>
            <a:tailEnd/>
          </a:ln>
        </p:spPr>
        <p:txBody>
          <a:bodyPr wrap="none">
            <a:spAutoFit/>
          </a:bodyPr>
          <a:lstStyle/>
          <a:p>
            <a:pPr algn="ctr"/>
            <a:r>
              <a:rPr lang="ru-RU" sz="1600" b="1" i="1"/>
              <a:t>Подписание Декларации</a:t>
            </a:r>
          </a:p>
          <a:p>
            <a:pPr algn="ctr"/>
            <a:r>
              <a:rPr lang="ru-RU" sz="1600" b="1" i="1"/>
              <a:t>независимости США, 1776 г.</a:t>
            </a:r>
          </a:p>
        </p:txBody>
      </p:sp>
      <p:sp>
        <p:nvSpPr>
          <p:cNvPr id="4106" name="TextBox 11"/>
          <p:cNvSpPr txBox="1">
            <a:spLocks noChangeArrowheads="1"/>
          </p:cNvSpPr>
          <p:nvPr/>
        </p:nvSpPr>
        <p:spPr bwMode="auto">
          <a:xfrm>
            <a:off x="857250" y="5929313"/>
            <a:ext cx="4113213" cy="338137"/>
          </a:xfrm>
          <a:prstGeom prst="rect">
            <a:avLst/>
          </a:prstGeom>
          <a:noFill/>
          <a:ln w="9525">
            <a:noFill/>
            <a:miter lim="800000"/>
            <a:headEnd/>
            <a:tailEnd/>
          </a:ln>
        </p:spPr>
        <p:txBody>
          <a:bodyPr wrap="none">
            <a:spAutoFit/>
          </a:bodyPr>
          <a:lstStyle/>
          <a:p>
            <a:r>
              <a:rPr lang="ru-RU" sz="1600" b="1" i="1"/>
              <a:t>Принятие Конституции США, 1787 г.</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00063" y="2714625"/>
            <a:ext cx="7143750" cy="3540125"/>
          </a:xfrm>
          <a:prstGeom prst="rect">
            <a:avLst/>
          </a:prstGeom>
          <a:noFill/>
          <a:ln w="9525">
            <a:noFill/>
            <a:miter lim="800000"/>
            <a:headEnd/>
            <a:tailEnd/>
          </a:ln>
        </p:spPr>
        <p:txBody>
          <a:bodyPr anchor="ctr">
            <a:spAutoFit/>
          </a:bodyPr>
          <a:lstStyle/>
          <a:p>
            <a:pPr algn="just" eaLnBrk="0" hangingPunct="0"/>
            <a:r>
              <a:rPr lang="ru-RU" sz="1600" b="1">
                <a:solidFill>
                  <a:srgbClr val="000000"/>
                </a:solidFill>
                <a:latin typeface="Times New Roman" pitchFamily="18" charset="0"/>
                <a:ea typeface="Arial Unicode MS" pitchFamily="34" charset="-128"/>
                <a:cs typeface="Times New Roman" pitchFamily="18" charset="0"/>
              </a:rPr>
              <a:t>Текст задачи.</a:t>
            </a:r>
            <a:r>
              <a:rPr lang="ru-RU" sz="1600">
                <a:solidFill>
                  <a:srgbClr val="000000"/>
                </a:solidFill>
                <a:latin typeface="Times New Roman" pitchFamily="18" charset="0"/>
                <a:ea typeface="Arial Unicode MS" pitchFamily="34" charset="-128"/>
                <a:cs typeface="Times New Roman" pitchFamily="18" charset="0"/>
              </a:rPr>
              <a:t> «Декабристы – так называют тех, кто в декабре 1825 года открыто выступил против  самодержавия и крепостничества и потребовал кардинальных изменений в политической системе России. Их было несколько десятков офицеров, преимущественно гвардейских полков. И, тем не менее, они не только дали название целому общественному движению, но стали нравственным символом. Почему их называли детьми 1812 года и французской революции, воспитанниками французского просвещения, «породой новых людей»?</a:t>
            </a:r>
            <a:r>
              <a:rPr lang="en-US" sz="1600">
                <a:solidFill>
                  <a:srgbClr val="000000"/>
                </a:solidFill>
                <a:latin typeface="Times New Roman" pitchFamily="18" charset="0"/>
                <a:ea typeface="Arial Unicode MS" pitchFamily="34" charset="-128"/>
                <a:cs typeface="Times New Roman" pitchFamily="18" charset="0"/>
              </a:rPr>
              <a:t> </a:t>
            </a:r>
            <a:r>
              <a:rPr lang="ru-RU" sz="1600">
                <a:solidFill>
                  <a:srgbClr val="000000"/>
                </a:solidFill>
                <a:latin typeface="Times New Roman" pitchFamily="18" charset="0"/>
                <a:ea typeface="Arial Unicode MS" pitchFamily="34" charset="-128"/>
                <a:cs typeface="Times New Roman" pitchFamily="18" charset="0"/>
              </a:rPr>
              <a:t>Определите факторы, способствовавшие формированию</a:t>
            </a:r>
          </a:p>
          <a:p>
            <a:pPr algn="just" eaLnBrk="0" hangingPunct="0"/>
            <a:r>
              <a:rPr lang="ru-RU" sz="1600">
                <a:solidFill>
                  <a:srgbClr val="000000"/>
                </a:solidFill>
                <a:latin typeface="Times New Roman" pitchFamily="18" charset="0"/>
                <a:ea typeface="Arial Unicode MS" pitchFamily="34" charset="-128"/>
                <a:cs typeface="Times New Roman" pitchFamily="18" charset="0"/>
              </a:rPr>
              <a:t>мировоззрения  декабристов.</a:t>
            </a:r>
            <a:endParaRPr lang="ru-RU" sz="1600">
              <a:latin typeface="Times New Roman" pitchFamily="18" charset="0"/>
              <a:ea typeface="Arial Unicode MS" pitchFamily="34" charset="-128"/>
              <a:cs typeface="Times New Roman" pitchFamily="18" charset="0"/>
            </a:endParaRPr>
          </a:p>
          <a:p>
            <a:pPr algn="just" eaLnBrk="0" hangingPunct="0"/>
            <a:r>
              <a:rPr lang="ru-RU" sz="1600" i="1">
                <a:solidFill>
                  <a:srgbClr val="000000"/>
                </a:solidFill>
                <a:latin typeface="Times New Roman" pitchFamily="18" charset="0"/>
                <a:ea typeface="Arial Unicode MS" pitchFamily="34" charset="-128"/>
                <a:cs typeface="Times New Roman" pitchFamily="18" charset="0"/>
              </a:rPr>
              <a:t>а) Выделите ключевые слова для информационного поиска.</a:t>
            </a:r>
            <a:endParaRPr lang="ru-RU" sz="1600">
              <a:latin typeface="Times New Roman" pitchFamily="18" charset="0"/>
              <a:ea typeface="Arial Unicode MS" pitchFamily="34" charset="-128"/>
              <a:cs typeface="Times New Roman" pitchFamily="18" charset="0"/>
            </a:endParaRPr>
          </a:p>
          <a:p>
            <a:pPr algn="just" eaLnBrk="0" hangingPunct="0"/>
            <a:r>
              <a:rPr lang="ru-RU" sz="1600" i="1">
                <a:solidFill>
                  <a:srgbClr val="000000"/>
                </a:solidFill>
                <a:latin typeface="Times New Roman" pitchFamily="18" charset="0"/>
                <a:ea typeface="Arial Unicode MS" pitchFamily="34" charset="-128"/>
                <a:cs typeface="Times New Roman" pitchFamily="18" charset="0"/>
              </a:rPr>
              <a:t>б) Найдите и соберите необходимую информацию.</a:t>
            </a:r>
            <a:endParaRPr lang="ru-RU" sz="1600">
              <a:latin typeface="Times New Roman" pitchFamily="18" charset="0"/>
              <a:ea typeface="Arial Unicode MS" pitchFamily="34" charset="-128"/>
              <a:cs typeface="Times New Roman" pitchFamily="18" charset="0"/>
            </a:endParaRPr>
          </a:p>
          <a:p>
            <a:pPr algn="just" eaLnBrk="0" hangingPunct="0"/>
            <a:r>
              <a:rPr lang="ru-RU" sz="1600" i="1">
                <a:solidFill>
                  <a:srgbClr val="000000"/>
                </a:solidFill>
                <a:latin typeface="Times New Roman" pitchFamily="18" charset="0"/>
                <a:ea typeface="Arial Unicode MS" pitchFamily="34" charset="-128"/>
                <a:cs typeface="Times New Roman" pitchFamily="18" charset="0"/>
              </a:rPr>
              <a:t>в) Обсудите и проанализируйте собранную информацию.</a:t>
            </a:r>
            <a:endParaRPr lang="ru-RU" sz="1600">
              <a:latin typeface="Times New Roman" pitchFamily="18" charset="0"/>
              <a:ea typeface="Arial Unicode MS" pitchFamily="34" charset="-128"/>
              <a:cs typeface="Times New Roman" pitchFamily="18" charset="0"/>
            </a:endParaRPr>
          </a:p>
          <a:p>
            <a:pPr algn="just" eaLnBrk="0" hangingPunct="0"/>
            <a:r>
              <a:rPr lang="ru-RU" sz="1600" i="1">
                <a:solidFill>
                  <a:srgbClr val="000000"/>
                </a:solidFill>
                <a:latin typeface="Times New Roman" pitchFamily="18" charset="0"/>
                <a:ea typeface="Arial Unicode MS" pitchFamily="34" charset="-128"/>
                <a:cs typeface="Times New Roman" pitchFamily="18" charset="0"/>
              </a:rPr>
              <a:t>г) Сделайте выводы.</a:t>
            </a:r>
            <a:endParaRPr lang="ru-RU" sz="1600">
              <a:latin typeface="Times New Roman" pitchFamily="18" charset="0"/>
              <a:ea typeface="Arial Unicode MS" pitchFamily="34" charset="-128"/>
              <a:cs typeface="Times New Roman" pitchFamily="18" charset="0"/>
            </a:endParaRPr>
          </a:p>
          <a:p>
            <a:pPr algn="just" eaLnBrk="0" hangingPunct="0"/>
            <a:r>
              <a:rPr lang="ru-RU" sz="1600" i="1">
                <a:solidFill>
                  <a:srgbClr val="000000"/>
                </a:solidFill>
                <a:latin typeface="Times New Roman" pitchFamily="18" charset="0"/>
                <a:ea typeface="Arial Unicode MS" pitchFamily="34" charset="-128"/>
                <a:cs typeface="Times New Roman" pitchFamily="18" charset="0"/>
              </a:rPr>
              <a:t>д) Сравните Ваши выводы с выводами известных людей.</a:t>
            </a:r>
            <a:endParaRPr lang="ru-RU" sz="1600">
              <a:latin typeface="Times New Roman" pitchFamily="18" charset="0"/>
              <a:ea typeface="Arial Unicode MS" pitchFamily="34" charset="-128"/>
              <a:cs typeface="Times New Roman" pitchFamily="18" charset="0"/>
            </a:endParaRPr>
          </a:p>
        </p:txBody>
      </p:sp>
      <p:pic>
        <p:nvPicPr>
          <p:cNvPr id="6" name="Picture 2" descr="C:\Documents and Settings\Администратор\Мои документы\Downloads\Фотки для презентации\муравьев.jpg"/>
          <p:cNvPicPr>
            <a:picLocks noChangeAspect="1" noChangeArrowheads="1"/>
          </p:cNvPicPr>
          <p:nvPr/>
        </p:nvPicPr>
        <p:blipFill>
          <a:blip r:embed="rId2"/>
          <a:srcRect/>
          <a:stretch>
            <a:fillRect/>
          </a:stretch>
        </p:blipFill>
        <p:spPr bwMode="auto">
          <a:xfrm>
            <a:off x="642938" y="642938"/>
            <a:ext cx="1258887" cy="1727200"/>
          </a:xfrm>
          <a:prstGeom prst="rect">
            <a:avLst/>
          </a:prstGeom>
          <a:noFill/>
          <a:effectLst>
            <a:outerShdw blurRad="241300" dist="50800" dir="5400000" algn="ctr" rotWithShape="0">
              <a:srgbClr val="000000">
                <a:alpha val="43137"/>
              </a:srgbClr>
            </a:outerShdw>
          </a:effectLst>
        </p:spPr>
      </p:pic>
      <p:pic>
        <p:nvPicPr>
          <p:cNvPr id="7" name="Picture 4" descr="C:\Documents and Settings\Администратор\Мои документы\Downloads\Фотки для презентации\ryleev.jpg"/>
          <p:cNvPicPr>
            <a:picLocks noChangeAspect="1" noChangeArrowheads="1"/>
          </p:cNvPicPr>
          <p:nvPr/>
        </p:nvPicPr>
        <p:blipFill>
          <a:blip r:embed="rId3"/>
          <a:srcRect/>
          <a:stretch>
            <a:fillRect/>
          </a:stretch>
        </p:blipFill>
        <p:spPr bwMode="auto">
          <a:xfrm>
            <a:off x="2143125" y="500063"/>
            <a:ext cx="1455738" cy="1800225"/>
          </a:xfrm>
          <a:prstGeom prst="rect">
            <a:avLst/>
          </a:prstGeom>
          <a:noFill/>
          <a:effectLst>
            <a:outerShdw blurRad="419100" dist="50800" dir="5400000" algn="ctr" rotWithShape="0">
              <a:srgbClr val="000000">
                <a:alpha val="43137"/>
              </a:srgbClr>
            </a:outerShdw>
          </a:effectLst>
        </p:spPr>
      </p:pic>
      <p:sp>
        <p:nvSpPr>
          <p:cNvPr id="5125" name="Прямоугольник 7"/>
          <p:cNvSpPr>
            <a:spLocks noChangeArrowheads="1"/>
          </p:cNvSpPr>
          <p:nvPr/>
        </p:nvSpPr>
        <p:spPr bwMode="auto">
          <a:xfrm>
            <a:off x="500063" y="2428875"/>
            <a:ext cx="1577975" cy="338138"/>
          </a:xfrm>
          <a:prstGeom prst="rect">
            <a:avLst/>
          </a:prstGeom>
          <a:noFill/>
          <a:ln w="9525">
            <a:noFill/>
            <a:miter lim="800000"/>
            <a:headEnd/>
            <a:tailEnd/>
          </a:ln>
        </p:spPr>
        <p:txBody>
          <a:bodyPr wrap="none">
            <a:spAutoFit/>
          </a:bodyPr>
          <a:lstStyle/>
          <a:p>
            <a:r>
              <a:rPr lang="ru-RU" sz="1600" b="1" i="1">
                <a:latin typeface="Times New Roman" pitchFamily="18" charset="0"/>
                <a:cs typeface="Times New Roman" pitchFamily="18" charset="0"/>
              </a:rPr>
              <a:t>Н. М. Муравьев</a:t>
            </a:r>
          </a:p>
        </p:txBody>
      </p:sp>
      <p:sp>
        <p:nvSpPr>
          <p:cNvPr id="5126" name="Прямоугольник 8"/>
          <p:cNvSpPr>
            <a:spLocks noChangeArrowheads="1"/>
          </p:cNvSpPr>
          <p:nvPr/>
        </p:nvSpPr>
        <p:spPr bwMode="auto">
          <a:xfrm>
            <a:off x="2286000" y="2357438"/>
            <a:ext cx="1350963" cy="338137"/>
          </a:xfrm>
          <a:prstGeom prst="rect">
            <a:avLst/>
          </a:prstGeom>
          <a:noFill/>
          <a:ln w="9525">
            <a:noFill/>
            <a:miter lim="800000"/>
            <a:headEnd/>
            <a:tailEnd/>
          </a:ln>
        </p:spPr>
        <p:txBody>
          <a:bodyPr wrap="none">
            <a:spAutoFit/>
          </a:bodyPr>
          <a:lstStyle/>
          <a:p>
            <a:r>
              <a:rPr lang="ru-RU" sz="1600" b="1" i="1">
                <a:latin typeface="Times New Roman" pitchFamily="18" charset="0"/>
                <a:cs typeface="Times New Roman" pitchFamily="18" charset="0"/>
              </a:rPr>
              <a:t>К. Ф. Рылеев</a:t>
            </a:r>
          </a:p>
        </p:txBody>
      </p:sp>
      <p:pic>
        <p:nvPicPr>
          <p:cNvPr id="10" name="Picture 2" descr="C:\Documents and Settings\Администратор\Мои документы\Downloads\Фотки для презентации\pestel.jpg"/>
          <p:cNvPicPr>
            <a:picLocks noChangeAspect="1" noChangeArrowheads="1"/>
          </p:cNvPicPr>
          <p:nvPr/>
        </p:nvPicPr>
        <p:blipFill>
          <a:blip r:embed="rId4"/>
          <a:srcRect/>
          <a:stretch>
            <a:fillRect/>
          </a:stretch>
        </p:blipFill>
        <p:spPr bwMode="auto">
          <a:xfrm>
            <a:off x="4000500" y="571500"/>
            <a:ext cx="1190625" cy="1584325"/>
          </a:xfrm>
          <a:prstGeom prst="rect">
            <a:avLst/>
          </a:prstGeom>
          <a:noFill/>
          <a:effectLst>
            <a:outerShdw blurRad="342900" dist="50800" dir="5400000" algn="ctr" rotWithShape="0">
              <a:srgbClr val="000000">
                <a:alpha val="43137"/>
              </a:srgbClr>
            </a:outerShdw>
          </a:effectLst>
        </p:spPr>
      </p:pic>
      <p:sp>
        <p:nvSpPr>
          <p:cNvPr id="5128" name="Прямоугольник 10"/>
          <p:cNvSpPr>
            <a:spLocks noChangeArrowheads="1"/>
          </p:cNvSpPr>
          <p:nvPr/>
        </p:nvSpPr>
        <p:spPr bwMode="auto">
          <a:xfrm>
            <a:off x="3786188" y="2143125"/>
            <a:ext cx="1495425" cy="338138"/>
          </a:xfrm>
          <a:prstGeom prst="rect">
            <a:avLst/>
          </a:prstGeom>
          <a:noFill/>
          <a:ln w="9525">
            <a:noFill/>
            <a:miter lim="800000"/>
            <a:headEnd/>
            <a:tailEnd/>
          </a:ln>
        </p:spPr>
        <p:txBody>
          <a:bodyPr wrap="none">
            <a:spAutoFit/>
          </a:bodyPr>
          <a:lstStyle/>
          <a:p>
            <a:r>
              <a:rPr lang="ru-RU" sz="1600" b="1" i="1">
                <a:latin typeface="Times New Roman" pitchFamily="18" charset="0"/>
                <a:cs typeface="Times New Roman" pitchFamily="18" charset="0"/>
              </a:rPr>
              <a:t>П. И. Пестель</a:t>
            </a:r>
          </a:p>
        </p:txBody>
      </p:sp>
      <p:pic>
        <p:nvPicPr>
          <p:cNvPr id="5129" name="Picture 10" descr="C:\Documents and Settings\Администратор\Рабочий стол\220px-P_F__Sokolov_031.jpg"/>
          <p:cNvPicPr>
            <a:picLocks noChangeAspect="1" noChangeArrowheads="1"/>
          </p:cNvPicPr>
          <p:nvPr/>
        </p:nvPicPr>
        <p:blipFill>
          <a:blip r:embed="rId5"/>
          <a:srcRect/>
          <a:stretch>
            <a:fillRect/>
          </a:stretch>
        </p:blipFill>
        <p:spPr bwMode="auto">
          <a:xfrm>
            <a:off x="6357938" y="4500563"/>
            <a:ext cx="1465262" cy="1728787"/>
          </a:xfrm>
          <a:prstGeom prst="rect">
            <a:avLst/>
          </a:prstGeom>
          <a:noFill/>
          <a:ln w="9525">
            <a:noFill/>
            <a:miter lim="800000"/>
            <a:headEnd/>
            <a:tailEnd/>
          </a:ln>
        </p:spPr>
      </p:pic>
      <p:pic>
        <p:nvPicPr>
          <p:cNvPr id="5130" name="Picture 11" descr="C:\Documents and Settings\Администратор\Рабочий стол\200px-SPTrubeckoy.jpg"/>
          <p:cNvPicPr>
            <a:picLocks noChangeAspect="1" noChangeArrowheads="1"/>
          </p:cNvPicPr>
          <p:nvPr/>
        </p:nvPicPr>
        <p:blipFill>
          <a:blip r:embed="rId6"/>
          <a:srcRect/>
          <a:stretch>
            <a:fillRect/>
          </a:stretch>
        </p:blipFill>
        <p:spPr bwMode="auto">
          <a:xfrm>
            <a:off x="5429250" y="571500"/>
            <a:ext cx="1365250" cy="1836738"/>
          </a:xfrm>
          <a:prstGeom prst="rect">
            <a:avLst/>
          </a:prstGeom>
          <a:noFill/>
          <a:ln w="9525">
            <a:noFill/>
            <a:miter lim="800000"/>
            <a:headEnd/>
            <a:tailEnd/>
          </a:ln>
        </p:spPr>
      </p:pic>
      <p:sp>
        <p:nvSpPr>
          <p:cNvPr id="5131" name="TextBox 11"/>
          <p:cNvSpPr txBox="1">
            <a:spLocks noChangeArrowheads="1"/>
          </p:cNvSpPr>
          <p:nvPr/>
        </p:nvSpPr>
        <p:spPr bwMode="auto">
          <a:xfrm>
            <a:off x="5214938" y="2500313"/>
            <a:ext cx="1617662" cy="338137"/>
          </a:xfrm>
          <a:prstGeom prst="rect">
            <a:avLst/>
          </a:prstGeom>
          <a:noFill/>
          <a:ln w="9525">
            <a:noFill/>
            <a:miter lim="800000"/>
            <a:headEnd/>
            <a:tailEnd/>
          </a:ln>
        </p:spPr>
        <p:txBody>
          <a:bodyPr wrap="none">
            <a:spAutoFit/>
          </a:bodyPr>
          <a:lstStyle/>
          <a:p>
            <a:r>
              <a:rPr lang="ru-RU" sz="1600" b="1" i="1">
                <a:latin typeface="Times New Roman" pitchFamily="18" charset="0"/>
                <a:cs typeface="Times New Roman" pitchFamily="18" charset="0"/>
              </a:rPr>
              <a:t>Трубецкой С. П.</a:t>
            </a:r>
          </a:p>
        </p:txBody>
      </p:sp>
      <p:sp>
        <p:nvSpPr>
          <p:cNvPr id="5132" name="TextBox 12"/>
          <p:cNvSpPr txBox="1">
            <a:spLocks noChangeArrowheads="1"/>
          </p:cNvSpPr>
          <p:nvPr/>
        </p:nvSpPr>
        <p:spPr bwMode="auto">
          <a:xfrm>
            <a:off x="7000875" y="5929313"/>
            <a:ext cx="1709738" cy="338137"/>
          </a:xfrm>
          <a:prstGeom prst="rect">
            <a:avLst/>
          </a:prstGeom>
          <a:noFill/>
          <a:ln w="9525">
            <a:noFill/>
            <a:miter lim="800000"/>
            <a:headEnd/>
            <a:tailEnd/>
          </a:ln>
        </p:spPr>
        <p:txBody>
          <a:bodyPr wrap="none">
            <a:spAutoFit/>
          </a:bodyPr>
          <a:lstStyle/>
          <a:p>
            <a:r>
              <a:rPr lang="ru-RU" sz="1600" b="1" i="1">
                <a:latin typeface="Times New Roman" pitchFamily="18" charset="0"/>
                <a:cs typeface="Times New Roman" pitchFamily="18" charset="0"/>
              </a:rPr>
              <a:t>Волконский С. Г.</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42938" y="1714500"/>
            <a:ext cx="7127875" cy="1470025"/>
          </a:xfrm>
        </p:spPr>
        <p:txBody>
          <a:bodyPr/>
          <a:lstStyle/>
          <a:p>
            <a:pPr eaLnBrk="1" hangingPunct="1"/>
            <a:r>
              <a:rPr lang="ru-RU" sz="3600" smtClean="0"/>
              <a:t>Движение декабристов</a:t>
            </a:r>
            <a:br>
              <a:rPr lang="ru-RU" sz="3600" smtClean="0"/>
            </a:br>
            <a:r>
              <a:rPr lang="ru-RU" sz="3600" smtClean="0"/>
              <a:t>Формирование мировоззрения</a:t>
            </a:r>
          </a:p>
        </p:txBody>
      </p:sp>
      <p:sp>
        <p:nvSpPr>
          <p:cNvPr id="6147" name="Rectangle 3"/>
          <p:cNvSpPr>
            <a:spLocks noGrp="1" noChangeArrowheads="1"/>
          </p:cNvSpPr>
          <p:nvPr>
            <p:ph type="subTitle" idx="1"/>
          </p:nvPr>
        </p:nvSpPr>
        <p:spPr>
          <a:xfrm>
            <a:off x="3357563" y="4071938"/>
            <a:ext cx="4681537" cy="1655762"/>
          </a:xfrm>
        </p:spPr>
        <p:txBody>
          <a:bodyPr/>
          <a:lstStyle/>
          <a:p>
            <a:pPr algn="l" eaLnBrk="1" hangingPunct="1"/>
            <a:r>
              <a:rPr lang="ru-RU" smtClean="0"/>
              <a:t>…</a:t>
            </a:r>
            <a:r>
              <a:rPr lang="ru-RU" sz="1600" smtClean="0"/>
              <a:t>Мой друг, отчизне посвятим  </a:t>
            </a:r>
          </a:p>
          <a:p>
            <a:pPr algn="l" eaLnBrk="1" hangingPunct="1"/>
            <a:r>
              <a:rPr lang="ru-RU" sz="1600" smtClean="0"/>
              <a:t>Души прекрасные порывы!</a:t>
            </a:r>
          </a:p>
          <a:p>
            <a:pPr eaLnBrk="1" hangingPunct="1"/>
            <a:r>
              <a:rPr lang="ru-RU" sz="1600" smtClean="0"/>
              <a:t>А. С. Пушкин</a:t>
            </a:r>
          </a:p>
          <a:p>
            <a:pPr eaLnBrk="1" hangingPunct="1"/>
            <a:r>
              <a:rPr lang="ru-RU" sz="1600" smtClean="0"/>
              <a:t>«Пушки на Исаакиевской площади разбудили целое поколение» А. И. Герцен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4572000" y="1785938"/>
            <a:ext cx="3643313" cy="2643187"/>
          </a:xfrm>
        </p:spPr>
        <p:txBody>
          <a:bodyPr/>
          <a:lstStyle/>
          <a:p>
            <a:pPr algn="l" eaLnBrk="1" hangingPunct="1"/>
            <a:r>
              <a:rPr lang="ru-RU" sz="1600" smtClean="0">
                <a:latin typeface="Times New Roman" pitchFamily="18" charset="0"/>
                <a:cs typeface="Times New Roman" pitchFamily="18" charset="0"/>
              </a:rPr>
              <a:t>Война 1812 г. вызвала патриотический подъём всех слоёв общества и способствовала росту самосознания. Примеры доблести и героизма народа вызывали восхищение. </a:t>
            </a:r>
          </a:p>
        </p:txBody>
      </p:sp>
      <p:pic>
        <p:nvPicPr>
          <p:cNvPr id="7171" name="Picture 16" descr="C:\Documents and Settings\Администратор\Рабочий стол\kollazh_Borodino1.jpg"/>
          <p:cNvPicPr>
            <a:picLocks noChangeAspect="1" noChangeArrowheads="1"/>
          </p:cNvPicPr>
          <p:nvPr/>
        </p:nvPicPr>
        <p:blipFill>
          <a:blip r:embed="rId2"/>
          <a:srcRect/>
          <a:stretch>
            <a:fillRect/>
          </a:stretch>
        </p:blipFill>
        <p:spPr bwMode="auto">
          <a:xfrm>
            <a:off x="714375" y="714375"/>
            <a:ext cx="36576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5" descr="C:\Documents and Settings\Администратор\Рабочий стол\наказание батогами  кон 18 в.jpg"/>
          <p:cNvPicPr>
            <a:picLocks noGrp="1" noChangeAspect="1" noChangeArrowheads="1"/>
          </p:cNvPicPr>
          <p:nvPr>
            <p:ph idx="1"/>
          </p:nvPr>
        </p:nvPicPr>
        <p:blipFill>
          <a:blip r:embed="rId2"/>
          <a:srcRect/>
          <a:stretch>
            <a:fillRect/>
          </a:stretch>
        </p:blipFill>
        <p:spPr>
          <a:xfrm>
            <a:off x="857250" y="714375"/>
            <a:ext cx="3810000" cy="2895600"/>
          </a:xfrm>
          <a:noFill/>
        </p:spPr>
      </p:pic>
      <p:pic>
        <p:nvPicPr>
          <p:cNvPr id="5" name="Picture 3" descr="C:\Documents and Settings\Администратор\Рабочий стол\Ал 1\Добужинский М. В военном поселении.jpg"/>
          <p:cNvPicPr>
            <a:picLocks noChangeAspect="1" noChangeArrowheads="1"/>
          </p:cNvPicPr>
          <p:nvPr/>
        </p:nvPicPr>
        <p:blipFill>
          <a:blip r:embed="rId3"/>
          <a:srcRect/>
          <a:stretch>
            <a:fillRect/>
          </a:stretch>
        </p:blipFill>
        <p:spPr bwMode="auto">
          <a:xfrm>
            <a:off x="5429250" y="1857375"/>
            <a:ext cx="2857500" cy="2214563"/>
          </a:xfrm>
          <a:prstGeom prst="rect">
            <a:avLst/>
          </a:prstGeom>
          <a:noFill/>
          <a:effectLst>
            <a:outerShdw blurRad="317500" dist="50800" dir="5400000" algn="ctr" rotWithShape="0">
              <a:srgbClr val="000000">
                <a:alpha val="79000"/>
              </a:srgbClr>
            </a:outerShdw>
          </a:effectLst>
        </p:spPr>
      </p:pic>
      <p:sp>
        <p:nvSpPr>
          <p:cNvPr id="8196" name="Прямоугольник 5"/>
          <p:cNvSpPr>
            <a:spLocks noChangeArrowheads="1"/>
          </p:cNvSpPr>
          <p:nvPr/>
        </p:nvSpPr>
        <p:spPr bwMode="auto">
          <a:xfrm>
            <a:off x="928688" y="4286250"/>
            <a:ext cx="6215062" cy="1754188"/>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В то же время послевоенная российская действительность с крепостными порядками, военными поселениями воздействовала на молодые и образованные умы, заставляла их искать возможности участия в преобразованиях общества, ибо сохранение крепостничества и самодержавия было, по их мнению, губительным для страны.</a:t>
            </a: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Администратор\Рабочий стол\978-5-389-02804-3.jpg"/>
          <p:cNvPicPr>
            <a:picLocks noGrp="1" noChangeAspect="1" noChangeArrowheads="1"/>
          </p:cNvPicPr>
          <p:nvPr>
            <p:ph idx="1"/>
          </p:nvPr>
        </p:nvPicPr>
        <p:blipFill>
          <a:blip r:embed="rId2"/>
          <a:srcRect/>
          <a:stretch>
            <a:fillRect/>
          </a:stretch>
        </p:blipFill>
        <p:spPr>
          <a:xfrm>
            <a:off x="714375" y="1000125"/>
            <a:ext cx="2438400" cy="3816350"/>
          </a:xfrm>
          <a:noFill/>
        </p:spPr>
      </p:pic>
      <p:pic>
        <p:nvPicPr>
          <p:cNvPr id="9219" name="Picture 3" descr="C:\Documents and Settings\Администратор\Рабочий стол\imgpreviewCAZ22JHZ.jpg"/>
          <p:cNvPicPr>
            <a:picLocks noChangeAspect="1" noChangeArrowheads="1"/>
          </p:cNvPicPr>
          <p:nvPr/>
        </p:nvPicPr>
        <p:blipFill>
          <a:blip r:embed="rId3"/>
          <a:srcRect/>
          <a:stretch>
            <a:fillRect/>
          </a:stretch>
        </p:blipFill>
        <p:spPr bwMode="auto">
          <a:xfrm>
            <a:off x="6572250" y="2214563"/>
            <a:ext cx="1657350" cy="2181225"/>
          </a:xfrm>
          <a:prstGeom prst="rect">
            <a:avLst/>
          </a:prstGeom>
          <a:noFill/>
          <a:ln w="9525">
            <a:noFill/>
            <a:miter lim="800000"/>
            <a:headEnd/>
            <a:tailEnd/>
          </a:ln>
        </p:spPr>
      </p:pic>
      <p:sp>
        <p:nvSpPr>
          <p:cNvPr id="9220" name="TextBox 4"/>
          <p:cNvSpPr txBox="1">
            <a:spLocks noChangeArrowheads="1"/>
          </p:cNvSpPr>
          <p:nvPr/>
        </p:nvSpPr>
        <p:spPr bwMode="auto">
          <a:xfrm>
            <a:off x="6572250" y="4500563"/>
            <a:ext cx="1692275" cy="369887"/>
          </a:xfrm>
          <a:prstGeom prst="rect">
            <a:avLst/>
          </a:prstGeom>
          <a:noFill/>
          <a:ln w="9525">
            <a:noFill/>
            <a:miter lim="800000"/>
            <a:headEnd/>
            <a:tailEnd/>
          </a:ln>
        </p:spPr>
        <p:txBody>
          <a:bodyPr wrap="none">
            <a:spAutoFit/>
          </a:bodyPr>
          <a:lstStyle/>
          <a:p>
            <a:r>
              <a:rPr lang="ru-RU" b="1" i="1">
                <a:latin typeface="Times New Roman" pitchFamily="18" charset="0"/>
                <a:cs typeface="Times New Roman" pitchFamily="18" charset="0"/>
              </a:rPr>
              <a:t>Радищев А. Н.</a:t>
            </a:r>
          </a:p>
        </p:txBody>
      </p:sp>
      <p:sp>
        <p:nvSpPr>
          <p:cNvPr id="9221" name="Rectangle 5"/>
          <p:cNvSpPr>
            <a:spLocks noChangeArrowheads="1"/>
          </p:cNvSpPr>
          <p:nvPr/>
        </p:nvSpPr>
        <p:spPr bwMode="auto">
          <a:xfrm>
            <a:off x="3500438" y="1357313"/>
            <a:ext cx="2643187" cy="4278312"/>
          </a:xfrm>
          <a:prstGeom prst="rect">
            <a:avLst/>
          </a:prstGeom>
          <a:noFill/>
          <a:ln w="9525">
            <a:noFill/>
            <a:miter lim="800000"/>
            <a:headEnd/>
            <a:tailEnd/>
          </a:ln>
        </p:spPr>
        <p:txBody>
          <a:bodyPr anchor="ctr">
            <a:spAutoFit/>
          </a:bodyPr>
          <a:lstStyle/>
          <a:p>
            <a:pPr algn="ctr" eaLnBrk="0" hangingPunct="0"/>
            <a:r>
              <a:rPr lang="ru-RU" sz="1600">
                <a:latin typeface="Times New Roman" pitchFamily="18" charset="0"/>
                <a:ea typeface="Calibri" pitchFamily="34" charset="0"/>
                <a:cs typeface="Times New Roman" pitchFamily="18" charset="0"/>
              </a:rPr>
              <a:t>Революционные идеи Радищева, произведение которого «Путешествие из Петербурга в Москву» тайно распространялось в среде передовых дворян. Таким образом, значительное влияние на формирование революционной идеологии оказали идеи</a:t>
            </a:r>
            <a:endParaRPr lang="en-US" sz="1600">
              <a:latin typeface="Times New Roman" pitchFamily="18" charset="0"/>
              <a:ea typeface="Calibri" pitchFamily="34" charset="0"/>
              <a:cs typeface="Times New Roman" pitchFamily="18" charset="0"/>
            </a:endParaRPr>
          </a:p>
          <a:p>
            <a:pPr algn="ctr" eaLnBrk="0" hangingPunct="0"/>
            <a:r>
              <a:rPr lang="ru-RU" sz="1600" b="1" i="1">
                <a:latin typeface="Times New Roman" pitchFamily="18" charset="0"/>
                <a:ea typeface="Calibri" pitchFamily="34" charset="0"/>
                <a:cs typeface="Times New Roman" pitchFamily="18" charset="0"/>
              </a:rPr>
              <a:t> А. Н. Радищева.</a:t>
            </a:r>
          </a:p>
          <a:p>
            <a:pPr algn="ctr" eaLnBrk="0" hangingPunct="0"/>
            <a:r>
              <a:rPr lang="ru-RU" sz="1600">
                <a:latin typeface="Times New Roman" pitchFamily="18" charset="0"/>
                <a:ea typeface="Calibri" pitchFamily="34" charset="0"/>
                <a:cs typeface="Times New Roman" pitchFamily="18" charset="0"/>
              </a:rPr>
              <a:t>Объективно декабристы явились продолжателями демократического направления в русской общественной мысли.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r>
              <a:rPr lang="ru-RU" sz="2800" smtClean="0"/>
              <a:t>Французские просветители</a:t>
            </a:r>
          </a:p>
        </p:txBody>
      </p:sp>
      <p:pic>
        <p:nvPicPr>
          <p:cNvPr id="10243" name="Picture 2" descr="C:\Documents and Settings\Администратор\Рабочий стол\Вольтер.jpg"/>
          <p:cNvPicPr>
            <a:picLocks noGrp="1" noChangeAspect="1" noChangeArrowheads="1"/>
          </p:cNvPicPr>
          <p:nvPr>
            <p:ph idx="1"/>
          </p:nvPr>
        </p:nvPicPr>
        <p:blipFill>
          <a:blip r:embed="rId2"/>
          <a:srcRect/>
          <a:stretch>
            <a:fillRect/>
          </a:stretch>
        </p:blipFill>
        <p:spPr>
          <a:xfrm>
            <a:off x="785813" y="3071813"/>
            <a:ext cx="2428875" cy="3175000"/>
          </a:xfrm>
          <a:noFill/>
        </p:spPr>
      </p:pic>
      <p:pic>
        <p:nvPicPr>
          <p:cNvPr id="10244" name="Picture 3" descr="C:\Documents and Settings\Администратор\Рабочий стол\diderot.jpg"/>
          <p:cNvPicPr>
            <a:picLocks noChangeAspect="1" noChangeArrowheads="1"/>
          </p:cNvPicPr>
          <p:nvPr/>
        </p:nvPicPr>
        <p:blipFill>
          <a:blip r:embed="rId3"/>
          <a:srcRect/>
          <a:stretch>
            <a:fillRect/>
          </a:stretch>
        </p:blipFill>
        <p:spPr bwMode="auto">
          <a:xfrm>
            <a:off x="6000750" y="3286125"/>
            <a:ext cx="2600325" cy="3000375"/>
          </a:xfrm>
          <a:prstGeom prst="rect">
            <a:avLst/>
          </a:prstGeom>
          <a:noFill/>
          <a:ln w="9525">
            <a:noFill/>
            <a:miter lim="800000"/>
            <a:headEnd/>
            <a:tailEnd/>
          </a:ln>
        </p:spPr>
      </p:pic>
      <p:pic>
        <p:nvPicPr>
          <p:cNvPr id="10245" name="Picture 4" descr="C:\Documents and Settings\Администратор\Рабочий стол\220px-John_Locke.jpg"/>
          <p:cNvPicPr>
            <a:picLocks noChangeAspect="1" noChangeArrowheads="1"/>
          </p:cNvPicPr>
          <p:nvPr/>
        </p:nvPicPr>
        <p:blipFill>
          <a:blip r:embed="rId4"/>
          <a:srcRect/>
          <a:stretch>
            <a:fillRect/>
          </a:stretch>
        </p:blipFill>
        <p:spPr bwMode="auto">
          <a:xfrm>
            <a:off x="3714750" y="3571875"/>
            <a:ext cx="2011363" cy="2606675"/>
          </a:xfrm>
          <a:prstGeom prst="rect">
            <a:avLst/>
          </a:prstGeom>
          <a:noFill/>
          <a:ln w="9525">
            <a:noFill/>
            <a:miter lim="800000"/>
            <a:headEnd/>
            <a:tailEnd/>
          </a:ln>
        </p:spPr>
      </p:pic>
      <p:sp>
        <p:nvSpPr>
          <p:cNvPr id="10246" name="TextBox 7"/>
          <p:cNvSpPr txBox="1">
            <a:spLocks noChangeArrowheads="1"/>
          </p:cNvSpPr>
          <p:nvPr/>
        </p:nvSpPr>
        <p:spPr bwMode="auto">
          <a:xfrm>
            <a:off x="4071938" y="2786063"/>
            <a:ext cx="1365250" cy="646112"/>
          </a:xfrm>
          <a:prstGeom prst="rect">
            <a:avLst/>
          </a:prstGeom>
          <a:noFill/>
          <a:ln w="9525">
            <a:noFill/>
            <a:miter lim="800000"/>
            <a:headEnd/>
            <a:tailEnd/>
          </a:ln>
        </p:spPr>
        <p:txBody>
          <a:bodyPr wrap="none">
            <a:spAutoFit/>
          </a:bodyPr>
          <a:lstStyle/>
          <a:p>
            <a:r>
              <a:rPr lang="ru-RU" b="1" i="1">
                <a:latin typeface="Times New Roman" pitchFamily="18" charset="0"/>
                <a:cs typeface="Times New Roman" pitchFamily="18" charset="0"/>
              </a:rPr>
              <a:t>Джон Локк</a:t>
            </a:r>
          </a:p>
          <a:p>
            <a:r>
              <a:rPr lang="ru-RU" b="1" i="1">
                <a:latin typeface="Times New Roman" pitchFamily="18" charset="0"/>
                <a:cs typeface="Times New Roman" pitchFamily="18" charset="0"/>
              </a:rPr>
              <a:t>(1632-1704)</a:t>
            </a:r>
          </a:p>
        </p:txBody>
      </p:sp>
      <p:sp>
        <p:nvSpPr>
          <p:cNvPr id="10247" name="TextBox 8"/>
          <p:cNvSpPr txBox="1">
            <a:spLocks noChangeArrowheads="1"/>
          </p:cNvSpPr>
          <p:nvPr/>
        </p:nvSpPr>
        <p:spPr bwMode="auto">
          <a:xfrm>
            <a:off x="6858000" y="2500313"/>
            <a:ext cx="1389063" cy="646112"/>
          </a:xfrm>
          <a:prstGeom prst="rect">
            <a:avLst/>
          </a:prstGeom>
          <a:noFill/>
          <a:ln w="9525">
            <a:noFill/>
            <a:miter lim="800000"/>
            <a:headEnd/>
            <a:tailEnd/>
          </a:ln>
        </p:spPr>
        <p:txBody>
          <a:bodyPr wrap="none">
            <a:spAutoFit/>
          </a:bodyPr>
          <a:lstStyle/>
          <a:p>
            <a:r>
              <a:rPr lang="ru-RU" b="1" i="1">
                <a:latin typeface="Times New Roman" pitchFamily="18" charset="0"/>
                <a:cs typeface="Times New Roman" pitchFamily="18" charset="0"/>
              </a:rPr>
              <a:t>Дени Дидро</a:t>
            </a:r>
          </a:p>
          <a:p>
            <a:r>
              <a:rPr lang="ru-RU" b="1" i="1">
                <a:latin typeface="Times New Roman" pitchFamily="18" charset="0"/>
                <a:cs typeface="Times New Roman" pitchFamily="18" charset="0"/>
              </a:rPr>
              <a:t>(1713-1784)</a:t>
            </a:r>
          </a:p>
        </p:txBody>
      </p:sp>
      <p:sp>
        <p:nvSpPr>
          <p:cNvPr id="10248" name="TextBox 9"/>
          <p:cNvSpPr txBox="1">
            <a:spLocks noChangeArrowheads="1"/>
          </p:cNvSpPr>
          <p:nvPr/>
        </p:nvSpPr>
        <p:spPr bwMode="auto">
          <a:xfrm>
            <a:off x="857250" y="2643188"/>
            <a:ext cx="2336800" cy="369887"/>
          </a:xfrm>
          <a:prstGeom prst="rect">
            <a:avLst/>
          </a:prstGeom>
          <a:noFill/>
          <a:ln w="9525">
            <a:noFill/>
            <a:miter lim="800000"/>
            <a:headEnd/>
            <a:tailEnd/>
          </a:ln>
        </p:spPr>
        <p:txBody>
          <a:bodyPr wrap="none">
            <a:spAutoFit/>
          </a:bodyPr>
          <a:lstStyle/>
          <a:p>
            <a:r>
              <a:rPr lang="ru-RU" b="1" i="1">
                <a:latin typeface="Times New Roman" pitchFamily="18" charset="0"/>
                <a:cs typeface="Times New Roman" pitchFamily="18" charset="0"/>
              </a:rPr>
              <a:t>Вольтер (1694-1775) </a:t>
            </a:r>
          </a:p>
        </p:txBody>
      </p:sp>
      <p:sp>
        <p:nvSpPr>
          <p:cNvPr id="10249" name="Прямоугольник 8"/>
          <p:cNvSpPr>
            <a:spLocks noChangeArrowheads="1"/>
          </p:cNvSpPr>
          <p:nvPr/>
        </p:nvSpPr>
        <p:spPr bwMode="auto">
          <a:xfrm>
            <a:off x="714375" y="1071563"/>
            <a:ext cx="6929438" cy="1477962"/>
          </a:xfrm>
          <a:prstGeom prst="rect">
            <a:avLst/>
          </a:prstGeom>
          <a:noFill/>
          <a:ln w="9525">
            <a:noFill/>
            <a:miter lim="800000"/>
            <a:headEnd/>
            <a:tailEnd/>
          </a:ln>
        </p:spPr>
        <p:txBody>
          <a:bodyPr>
            <a:spAutoFit/>
          </a:bodyPr>
          <a:lstStyle/>
          <a:p>
            <a:pPr algn="ctr"/>
            <a:r>
              <a:rPr lang="en-US"/>
              <a:t>Сказалось влияние идей французских просветителей, которым была присуща антифеодальная и антиабсолютистская направленность.</a:t>
            </a:r>
            <a:endParaRPr lang="ru-RU"/>
          </a:p>
          <a:p>
            <a:pPr algn="ctr"/>
            <a:r>
              <a:rPr lang="en-US"/>
              <a:t> Общей идейной основой движения была философия</a:t>
            </a:r>
          </a:p>
          <a:p>
            <a:pPr algn="ctr"/>
            <a:r>
              <a:rPr lang="en-US"/>
              <a:t> французского Просвещения</a:t>
            </a:r>
            <a:r>
              <a:rPr lang="ru-RU"/>
              <a:t>.</a:t>
            </a:r>
            <a:r>
              <a:rPr lang="en-US"/>
              <a:t> </a:t>
            </a: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390</TotalTime>
  <Words>821</Words>
  <Application>Microsoft Office PowerPoint</Application>
  <PresentationFormat>Экран (4:3)</PresentationFormat>
  <Paragraphs>92</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Times New Roman</vt:lpstr>
      <vt:lpstr>Arial Unicode MS</vt:lpstr>
      <vt:lpstr>Monotype Corsiva</vt:lpstr>
      <vt:lpstr>Оформление по умолчанию</vt:lpstr>
      <vt:lpstr>«Как только сознание пробудилось, человек с отвращением увидел окружавшую его гнусную жизнь: никакой независимости, никакой личной безопасности, никакой органической связи с народом» Герцен А. И. </vt:lpstr>
      <vt:lpstr>Слайд 2</vt:lpstr>
      <vt:lpstr>Слайд 3</vt:lpstr>
      <vt:lpstr>Слайд 4</vt:lpstr>
      <vt:lpstr>Движение декабристов Формирование мировоззрения</vt:lpstr>
      <vt:lpstr>Слайд 6</vt:lpstr>
      <vt:lpstr>Слайд 7</vt:lpstr>
      <vt:lpstr>Слайд 8</vt:lpstr>
      <vt:lpstr>Французские просветители</vt:lpstr>
      <vt:lpstr>Внутренняя и внешняя политика Александра I</vt:lpstr>
      <vt:lpstr>Заграничный поход русской армии 1813-1815 гг.</vt:lpstr>
      <vt:lpstr>Революционное и национально-освободительное движения в Европе и Латинской Америке</vt:lpstr>
      <vt:lpstr>Масонские организации и их влияние на  мировоззрение декабристов</vt:lpstr>
      <vt:lpstr>Причины свободомыслия  по мнению самих декабристов</vt:lpstr>
      <vt:lpstr>Слайд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31</cp:revision>
  <dcterms:created xsi:type="dcterms:W3CDTF">2011-12-12T20:46:02Z</dcterms:created>
  <dcterms:modified xsi:type="dcterms:W3CDTF">2013-06-12T15:42:12Z</dcterms:modified>
</cp:coreProperties>
</file>