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59" r:id="rId5"/>
    <p:sldId id="260" r:id="rId6"/>
    <p:sldId id="270" r:id="rId7"/>
    <p:sldId id="267" r:id="rId8"/>
    <p:sldId id="261" r:id="rId9"/>
    <p:sldId id="268" r:id="rId10"/>
    <p:sldId id="269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FBD"/>
    <a:srgbClr val="89CC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16C7-2ED5-4673-B9FB-CE147956ADF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A446-E7F8-4BF7-9381-732F71FDA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6B08-75D7-423C-B9A6-3018A76F507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0693-0006-44AC-B5FB-22A1D3A88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B9C3-98BF-4EE6-B9F0-15908FFF803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9D3C-0880-4711-ADA3-56D5DD074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74AF-3137-4BBA-9C4E-EAC9002686B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77DE-F289-4E02-9AFA-CBE9A67B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0F37-AF30-4BFF-87C0-5A31BD4584D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E373-0381-4B27-9E11-0D1FA2444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6332-3423-4959-B9FD-8F274E8DF63F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1679-585F-41C1-AB4B-FE764BC77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8208-1796-4064-96D2-E7A39A1EDC9C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66A-5346-477E-9103-D509E432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8E84-7483-44D7-BEAE-EB5F95609E2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4969-F1C8-4651-9CFC-06D835B5C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87F2-8A00-4AF2-94EC-74149F441BBC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BF39-15F8-4A41-ACE6-2B1528D22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1950-A73A-4395-ACD5-3F55D3A38D4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3E36-C25B-4B85-8D2B-69883F0C6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1CE9-7DEF-4010-A7D3-D8D46B3FAB5C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A8F9-AB00-4DEF-82E8-353928936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C40">
            <a:alpha val="3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73A4B-D444-4766-837E-EEEF102AAF3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CE7B69-A23A-477A-9198-156E8F834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280400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Урок русского языка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2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Тема: «Части речи. Глагол.»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2892425"/>
            <a:ext cx="8307388" cy="1201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Цели: 1.Сформировать понятие о глаголе как части речи, его существенных                    	признаках.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2.Формировать умения сравнивать, обобщать, выделять глагол среди   	других частей речи.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438" y="2276475"/>
            <a:ext cx="8278812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Данный проект может быть применен к любому УМК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638" y="4868863"/>
            <a:ext cx="4176712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Суслова </a:t>
            </a:r>
            <a:r>
              <a:rPr lang="ru-RU" dirty="0"/>
              <a:t>А.А. 273-644-954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333375"/>
            <a:ext cx="82804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6.Первичное закрепление с проговариванием во внешней речи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2225675"/>
            <a:ext cx="8496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Выбери глагол из данных слов: осень, холодная, идёт, солнце, светит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476250"/>
            <a:ext cx="78486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7. Самостоятельная работа с самопроверкой по эталону.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475" y="492125"/>
            <a:ext cx="785018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Соедини линией  вопрос и нужный глагол.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2565400"/>
            <a:ext cx="77041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Что делает?                                    читают                                       </a:t>
            </a:r>
          </a:p>
          <a:p>
            <a:r>
              <a:rPr lang="ru-RU" sz="2800" i="1">
                <a:latin typeface="Calibri" pitchFamily="34" charset="0"/>
              </a:rPr>
              <a:t>Что сделает?                                  попрыгает</a:t>
            </a:r>
          </a:p>
          <a:p>
            <a:r>
              <a:rPr lang="ru-RU" sz="2800" i="1">
                <a:latin typeface="Calibri" pitchFamily="34" charset="0"/>
              </a:rPr>
              <a:t>Что делают?                                  играет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87675" y="2852738"/>
            <a:ext cx="26638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87675" y="3284538"/>
            <a:ext cx="2808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987675" y="2852738"/>
            <a:ext cx="280828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549275"/>
            <a:ext cx="7561262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8. Включение в систему знаний и повторение.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333375"/>
            <a:ext cx="8132762" cy="954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Соедини начало и конец стихотворной строки, подчеркни глаголы двумя чертами.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2060575"/>
            <a:ext cx="869156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   Злой кабан			        сидел на ветке.</a:t>
            </a:r>
          </a:p>
          <a:p>
            <a:r>
              <a:rPr lang="ru-RU" sz="3200">
                <a:latin typeface="Calibri" pitchFamily="34" charset="0"/>
              </a:rPr>
              <a:t>   Пароход				       томился в клетке.</a:t>
            </a:r>
          </a:p>
          <a:p>
            <a:r>
              <a:rPr lang="ru-RU" sz="3200">
                <a:latin typeface="Calibri" pitchFamily="34" charset="0"/>
              </a:rPr>
              <a:t>   Соловей				       точил клыки.</a:t>
            </a:r>
          </a:p>
          <a:p>
            <a:r>
              <a:rPr lang="ru-RU" sz="3200">
                <a:latin typeface="Calibri" pitchFamily="34" charset="0"/>
              </a:rPr>
              <a:t>   Дикобраз			       давал гудки.</a:t>
            </a:r>
          </a:p>
          <a:p>
            <a:r>
              <a:rPr lang="ru-RU" sz="3200">
                <a:latin typeface="Calibri" pitchFamily="34" charset="0"/>
              </a:rPr>
              <a:t>   Маша 				   хвостик свой ловила.</a:t>
            </a:r>
          </a:p>
          <a:p>
            <a:r>
              <a:rPr lang="ru-RU" sz="3200">
                <a:latin typeface="Calibri" pitchFamily="34" charset="0"/>
              </a:rPr>
              <a:t>   Кошка					песенку учила.	</a:t>
            </a:r>
            <a:r>
              <a:rPr lang="ru-RU" sz="2000">
                <a:latin typeface="Calibri" pitchFamily="34" charset="0"/>
              </a:rPr>
              <a:t>						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55875" y="2492375"/>
            <a:ext cx="2952750" cy="86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79613" y="2852738"/>
            <a:ext cx="3529012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24075" y="2420938"/>
            <a:ext cx="34559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68538" y="2924175"/>
            <a:ext cx="3240087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63713" y="4292600"/>
            <a:ext cx="403225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692275" y="4365625"/>
            <a:ext cx="338455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188913"/>
            <a:ext cx="82804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9. Рефлексия учебной деятельности.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3825" y="835025"/>
            <a:ext cx="9240838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2335213"/>
            <a:ext cx="8286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5388" y="3344863"/>
            <a:ext cx="9445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988" y="476250"/>
            <a:ext cx="7345362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1.Мотивация к учебной деятельности.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0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1413" y="1916113"/>
            <a:ext cx="46085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anuscript"/>
              </a:rPr>
              <a:t>Ю. Мориц «Попрыгать, поиграть»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Смайлик весёлый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214688" y="3714750"/>
            <a:ext cx="2786062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 bwMode="auto">
          <a:xfrm>
            <a:off x="357188" y="642938"/>
            <a:ext cx="5072062" cy="1857375"/>
          </a:xfrm>
          <a:prstGeom prst="cloudCallout">
            <a:avLst>
              <a:gd name="adj1" fmla="val 20790"/>
              <a:gd name="adj2" fmla="val 1152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0" name="Рисунок 6" descr="сканирование0007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85750" y="3857625"/>
            <a:ext cx="3143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сканирование0009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715000" y="2071688"/>
            <a:ext cx="321468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17"/>
          <p:cNvSpPr txBox="1">
            <a:spLocks noChangeArrowheads="1"/>
          </p:cNvSpPr>
          <p:nvPr/>
        </p:nvSpPr>
        <p:spPr bwMode="auto">
          <a:xfrm>
            <a:off x="1143000" y="1143000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EA266"/>
                </a:solidFill>
              </a:rPr>
              <a:t>Делаю САМ!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549275"/>
            <a:ext cx="792003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2.Актуализация знаний.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063" y="241300"/>
            <a:ext cx="79216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Разбейте слова на группы.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Укажите признак разбиения.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1989138"/>
            <a:ext cx="741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Calibri" pitchFamily="34" charset="0"/>
              </a:rPr>
              <a:t>Тропинка, зелёная, дорога, жёлтый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684213" y="3392488"/>
            <a:ext cx="7991475" cy="2646362"/>
            <a:chOff x="683568" y="3392355"/>
            <a:chExt cx="7992888" cy="26469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501878" y="3493976"/>
              <a:ext cx="1824361" cy="576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3626504" y="3392355"/>
              <a:ext cx="187220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Слово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flipH="1">
              <a:off x="5452047" y="4793069"/>
              <a:ext cx="1281798" cy="338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55197" y="4793070"/>
              <a:ext cx="1445900" cy="360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9" name="Овал 8"/>
            <p:cNvSpPr/>
            <p:nvPr/>
          </p:nvSpPr>
          <p:spPr>
            <a:xfrm>
              <a:off x="3403436" y="4395860"/>
              <a:ext cx="2048237" cy="7907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291006" y="4076707"/>
              <a:ext cx="273098" cy="319153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32" name="TextBox 10"/>
            <p:cNvSpPr txBox="1">
              <a:spLocks noChangeArrowheads="1"/>
            </p:cNvSpPr>
            <p:nvPr/>
          </p:nvSpPr>
          <p:spPr bwMode="auto">
            <a:xfrm>
              <a:off x="3592581" y="4377503"/>
              <a:ext cx="18585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Вопрос</a:t>
              </a:r>
            </a:p>
          </p:txBody>
        </p:sp>
        <p:sp>
          <p:nvSpPr>
            <p:cNvPr id="5133" name="TextBox 11"/>
            <p:cNvSpPr txBox="1">
              <a:spLocks noChangeArrowheads="1"/>
            </p:cNvSpPr>
            <p:nvPr/>
          </p:nvSpPr>
          <p:spPr bwMode="auto">
            <a:xfrm>
              <a:off x="1907704" y="4377503"/>
              <a:ext cx="14957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Кто? Что?</a:t>
              </a:r>
            </a:p>
          </p:txBody>
        </p:sp>
        <p:sp>
          <p:nvSpPr>
            <p:cNvPr id="5134" name="TextBox 12"/>
            <p:cNvSpPr txBox="1">
              <a:spLocks noChangeArrowheads="1"/>
            </p:cNvSpPr>
            <p:nvPr/>
          </p:nvSpPr>
          <p:spPr bwMode="auto">
            <a:xfrm>
              <a:off x="5451104" y="4377502"/>
              <a:ext cx="32244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Какой? Какая? Какие?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55018" y="5084976"/>
              <a:ext cx="2376908" cy="93681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36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92946" y="5075645"/>
              <a:ext cx="2401887" cy="963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7" name="TextBox 14"/>
            <p:cNvSpPr txBox="1">
              <a:spLocks noChangeArrowheads="1"/>
            </p:cNvSpPr>
            <p:nvPr/>
          </p:nvSpPr>
          <p:spPr bwMode="auto">
            <a:xfrm>
              <a:off x="683568" y="5120760"/>
              <a:ext cx="345638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Имя</a:t>
              </a:r>
            </a:p>
            <a:p>
              <a:r>
                <a:rPr lang="ru-RU" sz="2400">
                  <a:latin typeface="Calibri" pitchFamily="34" charset="0"/>
                </a:rPr>
                <a:t>существительное</a:t>
              </a:r>
            </a:p>
          </p:txBody>
        </p:sp>
        <p:sp>
          <p:nvSpPr>
            <p:cNvPr id="5138" name="TextBox 15"/>
            <p:cNvSpPr txBox="1">
              <a:spLocks noChangeArrowheads="1"/>
            </p:cNvSpPr>
            <p:nvPr/>
          </p:nvSpPr>
          <p:spPr bwMode="auto">
            <a:xfrm>
              <a:off x="6156176" y="5165383"/>
              <a:ext cx="25202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Имя прилагательное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260350"/>
            <a:ext cx="7129462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Пробное действие.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9875"/>
            <a:ext cx="91440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Среди данной группы слов найди глаголы.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8150" y="1047750"/>
            <a:ext cx="7920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Calibri" pitchFamily="34" charset="0"/>
              </a:rPr>
              <a:t>Лес, рубить, избушка, весёлый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1644650"/>
            <a:ext cx="651668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Фиксация затруднения.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2406650"/>
            <a:ext cx="8591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Я не смог найти глагол.</a:t>
            </a:r>
          </a:p>
          <a:p>
            <a:r>
              <a:rPr lang="ru-RU" sz="2800" i="1">
                <a:latin typeface="Calibri" pitchFamily="34" charset="0"/>
              </a:rPr>
              <a:t>Я не могу доказать, что выбранное слово является глаголом.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67213"/>
            <a:ext cx="6516688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Причина затруднения.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013325"/>
            <a:ext cx="816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Calibri" pitchFamily="34" charset="0"/>
              </a:rPr>
              <a:t>Я не знаю существенных признаков глагола.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260350"/>
            <a:ext cx="854710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163" y="188913"/>
            <a:ext cx="85471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6238" y="1227138"/>
            <a:ext cx="8455025" cy="585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4. Построение проекта выхода из затруднения.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2205038"/>
            <a:ext cx="8547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План.</a:t>
            </a:r>
          </a:p>
          <a:p>
            <a:r>
              <a:rPr lang="ru-RU" sz="2800">
                <a:latin typeface="Calibri" pitchFamily="34" charset="0"/>
              </a:rPr>
              <a:t>1.Воспользоваться имеющимся эталоном.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163" y="3130550"/>
            <a:ext cx="729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2. Проанализировать его части.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163" y="3652838"/>
            <a:ext cx="729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3. Задать вопрос к новой части речи.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163" y="4168775"/>
            <a:ext cx="6467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4 Дополнить имеющийся эталон.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684213" y="1144588"/>
            <a:ext cx="7991475" cy="3903662"/>
            <a:chOff x="683568" y="1145191"/>
            <a:chExt cx="7992888" cy="3902282"/>
          </a:xfrm>
        </p:grpSpPr>
        <p:grpSp>
          <p:nvGrpSpPr>
            <p:cNvPr id="9221" name="Группа 3"/>
            <p:cNvGrpSpPr>
              <a:grpSpLocks/>
            </p:cNvGrpSpPr>
            <p:nvPr/>
          </p:nvGrpSpPr>
          <p:grpSpPr bwMode="auto">
            <a:xfrm>
              <a:off x="683568" y="1145191"/>
              <a:ext cx="7992888" cy="2646903"/>
              <a:chOff x="683568" y="3392355"/>
              <a:chExt cx="7992888" cy="2646903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501878" y="3493919"/>
                <a:ext cx="1824361" cy="57605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26" name="TextBox 5"/>
              <p:cNvSpPr txBox="1">
                <a:spLocks noChangeArrowheads="1"/>
              </p:cNvSpPr>
              <p:nvPr/>
            </p:nvSpPr>
            <p:spPr bwMode="auto">
              <a:xfrm>
                <a:off x="3626504" y="3392355"/>
                <a:ext cx="1872208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Calibri" pitchFamily="34" charset="0"/>
                  </a:rPr>
                  <a:t>Слово</a:t>
                </a: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452047" y="4793069"/>
                <a:ext cx="1281798" cy="338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2055197" y="4793070"/>
                <a:ext cx="1445900" cy="360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3403436" y="4395300"/>
                <a:ext cx="2048237" cy="79188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Стрелка вниз 9"/>
              <p:cNvSpPr/>
              <p:nvPr/>
            </p:nvSpPr>
            <p:spPr>
              <a:xfrm>
                <a:off x="4291006" y="4076325"/>
                <a:ext cx="273098" cy="318975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31" name="TextBox 10"/>
              <p:cNvSpPr txBox="1">
                <a:spLocks noChangeArrowheads="1"/>
              </p:cNvSpPr>
              <p:nvPr/>
            </p:nvSpPr>
            <p:spPr bwMode="auto">
              <a:xfrm>
                <a:off x="3592581" y="4377503"/>
                <a:ext cx="185852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Calibri" pitchFamily="34" charset="0"/>
                  </a:rPr>
                  <a:t>Вопрос</a:t>
                </a:r>
              </a:p>
            </p:txBody>
          </p:sp>
          <p:sp>
            <p:nvSpPr>
              <p:cNvPr id="9232" name="TextBox 11"/>
              <p:cNvSpPr txBox="1">
                <a:spLocks noChangeArrowheads="1"/>
              </p:cNvSpPr>
              <p:nvPr/>
            </p:nvSpPr>
            <p:spPr bwMode="auto">
              <a:xfrm>
                <a:off x="1907704" y="4377503"/>
                <a:ext cx="14957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>
                    <a:latin typeface="Calibri" pitchFamily="34" charset="0"/>
                  </a:rPr>
                  <a:t>Кто? Что?</a:t>
                </a:r>
              </a:p>
            </p:txBody>
          </p:sp>
          <p:sp>
            <p:nvSpPr>
              <p:cNvPr id="9233" name="TextBox 12"/>
              <p:cNvSpPr txBox="1">
                <a:spLocks noChangeArrowheads="1"/>
              </p:cNvSpPr>
              <p:nvPr/>
            </p:nvSpPr>
            <p:spPr bwMode="auto">
              <a:xfrm>
                <a:off x="5451104" y="4377502"/>
                <a:ext cx="32244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>
                    <a:latin typeface="Calibri" pitchFamily="34" charset="0"/>
                  </a:rPr>
                  <a:t>Какой? Какая? Какие?</a:t>
                </a: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55018" y="5085618"/>
                <a:ext cx="2376908" cy="93629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9235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092946" y="5075645"/>
                <a:ext cx="2401887" cy="963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6" name="TextBox 15"/>
              <p:cNvSpPr txBox="1">
                <a:spLocks noChangeArrowheads="1"/>
              </p:cNvSpPr>
              <p:nvPr/>
            </p:nvSpPr>
            <p:spPr bwMode="auto">
              <a:xfrm>
                <a:off x="683568" y="5120760"/>
                <a:ext cx="345638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>
                    <a:latin typeface="Calibri" pitchFamily="34" charset="0"/>
                  </a:rPr>
                  <a:t>Имя</a:t>
                </a:r>
              </a:p>
              <a:p>
                <a:r>
                  <a:rPr lang="ru-RU" sz="2400">
                    <a:latin typeface="Calibri" pitchFamily="34" charset="0"/>
                  </a:rPr>
                  <a:t>существительное</a:t>
                </a:r>
              </a:p>
            </p:txBody>
          </p:sp>
          <p:sp>
            <p:nvSpPr>
              <p:cNvPr id="9237" name="TextBox 16"/>
              <p:cNvSpPr txBox="1">
                <a:spLocks noChangeArrowheads="1"/>
              </p:cNvSpPr>
              <p:nvPr/>
            </p:nvSpPr>
            <p:spPr bwMode="auto">
              <a:xfrm>
                <a:off x="6156176" y="5165383"/>
                <a:ext cx="252028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>
                    <a:latin typeface="Calibri" pitchFamily="34" charset="0"/>
                  </a:rPr>
                  <a:t>Имя прилагательное</a:t>
                </a:r>
              </a:p>
            </p:txBody>
          </p:sp>
        </p:grpSp>
        <p:grpSp>
          <p:nvGrpSpPr>
            <p:cNvPr id="9222" name="Группа 19"/>
            <p:cNvGrpSpPr>
              <a:grpSpLocks/>
            </p:cNvGrpSpPr>
            <p:nvPr/>
          </p:nvGrpSpPr>
          <p:grpSpPr bwMode="auto">
            <a:xfrm>
              <a:off x="3403405" y="2991393"/>
              <a:ext cx="2176707" cy="2056080"/>
              <a:chOff x="3403405" y="2991393"/>
              <a:chExt cx="2176707" cy="2056080"/>
            </a:xfrm>
          </p:grpSpPr>
          <p:sp>
            <p:nvSpPr>
              <p:cNvPr id="18" name="Стрелка вниз 17"/>
              <p:cNvSpPr/>
              <p:nvPr/>
            </p:nvSpPr>
            <p:spPr>
              <a:xfrm>
                <a:off x="4291006" y="2990800"/>
                <a:ext cx="366777" cy="1085466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9224" name="Picture 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403405" y="4083860"/>
                <a:ext cx="2176707" cy="963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95650" y="3203575"/>
            <a:ext cx="266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Что делать?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1888" y="4181475"/>
            <a:ext cx="1700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Глагол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333375"/>
            <a:ext cx="8135937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5. Реализация  построенного проекта.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1412875"/>
            <a:ext cx="81359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Каждая группа учащихся получает индивидуальное задание.</a:t>
            </a:r>
          </a:p>
          <a:p>
            <a:r>
              <a:rPr lang="ru-RU" sz="3600">
                <a:latin typeface="Calibri" pitchFamily="34" charset="0"/>
              </a:rPr>
              <a:t>Проанализируй:</a:t>
            </a:r>
          </a:p>
          <a:p>
            <a:r>
              <a:rPr lang="ru-RU" sz="3600">
                <a:latin typeface="Calibri" pitchFamily="34" charset="0"/>
              </a:rPr>
              <a:t>1 группа - приседаем </a:t>
            </a:r>
          </a:p>
          <a:p>
            <a:r>
              <a:rPr lang="ru-RU" sz="3600">
                <a:latin typeface="Calibri" pitchFamily="34" charset="0"/>
              </a:rPr>
              <a:t>2 группа – хлопаю</a:t>
            </a:r>
          </a:p>
          <a:p>
            <a:r>
              <a:rPr lang="ru-RU" sz="3600">
                <a:latin typeface="Calibri" pitchFamily="34" charset="0"/>
              </a:rPr>
              <a:t>3 группа -  гладит</a:t>
            </a:r>
          </a:p>
          <a:p>
            <a:r>
              <a:rPr lang="ru-RU" sz="3600">
                <a:latin typeface="Calibri" pitchFamily="34" charset="0"/>
              </a:rPr>
              <a:t>4  группа - хохочет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303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Manuscript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re</cp:lastModifiedBy>
  <cp:revision>29</cp:revision>
  <dcterms:created xsi:type="dcterms:W3CDTF">2011-06-02T13:37:54Z</dcterms:created>
  <dcterms:modified xsi:type="dcterms:W3CDTF">2014-02-25T13:20:27Z</dcterms:modified>
</cp:coreProperties>
</file>