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7" r:id="rId2"/>
    <p:sldId id="264" r:id="rId3"/>
    <p:sldId id="256" r:id="rId4"/>
    <p:sldId id="258" r:id="rId5"/>
    <p:sldId id="259" r:id="rId6"/>
    <p:sldId id="260" r:id="rId7"/>
    <p:sldId id="265" r:id="rId8"/>
    <p:sldId id="266" r:id="rId9"/>
    <p:sldId id="267" r:id="rId10"/>
    <p:sldId id="271" r:id="rId11"/>
    <p:sldId id="268" r:id="rId12"/>
    <p:sldId id="262" r:id="rId13"/>
    <p:sldId id="269" r:id="rId14"/>
    <p:sldId id="261" r:id="rId15"/>
    <p:sldId id="272" r:id="rId16"/>
    <p:sldId id="270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513" autoAdjust="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7931-C3B5-46C4-A869-7CBD4E88D76C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60FDD-433A-4A59-9BB5-E7C586A9C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0FDD-433A-4A59-9BB5-E7C586A9C55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0FDD-433A-4A59-9BB5-E7C586A9C55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0FDD-433A-4A59-9BB5-E7C586A9C55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9AF74B-1DFC-40D6-A595-63A82EFA207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EA1712-2013-4DB6-8A3F-6D0FEE0EB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86;&#1090;&#1082;&#1088;&#1099;&#1090;&#1099;&#1081;%20&#1091;&#1088;&#1086;&#1082;\12\14_pesenka_kota_leopolda_prikljuchenija_kota_leopold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9;&#1095;&#1080;&#1090;&#1077;&#1083;&#1100;\&#1056;&#1072;&#1073;&#1086;&#1095;&#1080;&#1081;%20&#1089;&#1090;&#1086;&#1083;\&#1086;&#1090;&#1082;&#1088;&#1099;&#1090;&#1099;&#1081;%20&#1091;&#1088;&#1086;&#1082;\&#1094;&#1072;&#1088;&#1077;&#1074;&#1085;&#1072;%20&#1053;&#1077;&#1089;&#1084;&#1077;&#1103;&#1085;&#1072;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9;&#1095;&#1080;&#1090;&#1077;&#1083;&#1100;\&#1056;&#1072;&#1073;&#1086;&#1095;&#1080;&#1081;%20&#1089;&#1090;&#1086;&#1083;\&#1086;&#1090;&#1082;&#1088;&#1099;&#1090;&#1099;&#1081;%20&#1091;&#1088;&#1086;&#1082;\&#1074;%20&#1075;&#1086;&#1089;&#1090;&#1080;.m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86;&#1090;&#1082;&#1088;&#1099;&#1090;&#1099;&#1081;%20&#1091;&#1088;&#1086;&#1082;\12\13_pesenka_cheburashki_e_uspenskijv_shainskij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9;&#1095;&#1080;&#1090;&#1077;&#1083;&#1100;\&#1056;&#1072;&#1073;&#1086;&#1095;&#1080;&#1081;%20&#1089;&#1090;&#1086;&#1083;\&#1086;&#1090;&#1082;&#1088;&#1099;&#1090;&#1099;&#1081;%20&#1091;&#1088;&#1086;&#1082;\&#1087;&#1086;&#1095;&#1077;&#1084;&#1091;%20&#1090;&#1072;&#1082;%20&#1075;&#1086;&#1074;&#1086;&#1088;&#1080;&#1084;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89000" y="2276872"/>
            <a:ext cx="7499424" cy="3312368"/>
            <a:chOff x="0" y="0"/>
            <a:chExt cx="8153400" cy="3073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803900" y="0"/>
              <a:ext cx="2349500" cy="444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62300" y="444500"/>
              <a:ext cx="3657600" cy="444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178300" y="889000"/>
              <a:ext cx="3048000" cy="4953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57600" y="1384300"/>
              <a:ext cx="26543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1000" y="1917700"/>
              <a:ext cx="5575300" cy="584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2501900"/>
              <a:ext cx="6819900" cy="571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819900" y="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226300" y="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7683500" y="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311900" y="0"/>
              <a:ext cx="0" cy="138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819900" y="889000"/>
              <a:ext cx="0" cy="49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819900" y="1917700"/>
              <a:ext cx="0" cy="58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311900" y="1917700"/>
              <a:ext cx="0" cy="1155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803900" y="444500"/>
              <a:ext cx="0" cy="262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270500" y="444500"/>
              <a:ext cx="0" cy="262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737100" y="444500"/>
              <a:ext cx="0" cy="262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178300" y="444500"/>
              <a:ext cx="0" cy="262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657600" y="4445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657600" y="1384300"/>
              <a:ext cx="0" cy="168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162300" y="1917700"/>
              <a:ext cx="0" cy="1155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641600" y="1917700"/>
              <a:ext cx="0" cy="1155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159000" y="1917700"/>
              <a:ext cx="0" cy="1155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651000" y="2501900"/>
              <a:ext cx="0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219200" y="2501900"/>
              <a:ext cx="0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12800" y="2501900"/>
              <a:ext cx="0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93700" y="2501900"/>
              <a:ext cx="0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6227375" y="2276872"/>
            <a:ext cx="2161049" cy="47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э </a:t>
            </a:r>
            <a:r>
              <a:rPr lang="ru-RU" sz="5400" dirty="0" smtClean="0">
                <a:solidFill>
                  <a:schemeClr val="tx1"/>
                </a:solidFill>
              </a:rPr>
              <a:t>тика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97655" y="2755933"/>
            <a:ext cx="3364228" cy="479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с</a:t>
            </a:r>
            <a:r>
              <a:rPr lang="ru-RU" sz="4800" dirty="0" smtClean="0">
                <a:solidFill>
                  <a:schemeClr val="tx1"/>
                </a:solidFill>
              </a:rPr>
              <a:t> о в е с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dirty="0" smtClean="0">
                <a:solidFill>
                  <a:schemeClr val="tx1"/>
                </a:solidFill>
              </a:rPr>
              <a:t> ь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32163" y="3234995"/>
            <a:ext cx="2936181" cy="5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э</a:t>
            </a:r>
            <a:r>
              <a:rPr lang="ru-RU" sz="4800" dirty="0" smtClean="0">
                <a:solidFill>
                  <a:schemeClr val="tx1"/>
                </a:solidFill>
              </a:rPr>
              <a:t> г о 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dirty="0" smtClean="0">
                <a:solidFill>
                  <a:schemeClr val="tx1"/>
                </a:solidFill>
              </a:rPr>
              <a:t> з м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53227" y="3768806"/>
            <a:ext cx="2551021" cy="574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п</a:t>
            </a:r>
            <a:r>
              <a:rPr lang="ru-RU" sz="4800" dirty="0" smtClean="0">
                <a:solidFill>
                  <a:schemeClr val="tx1"/>
                </a:solidFill>
              </a:rPr>
              <a:t> о р о </a:t>
            </a:r>
            <a:r>
              <a:rPr lang="ru-RU" sz="4800" b="1" dirty="0" smtClean="0">
                <a:solidFill>
                  <a:srgbClr val="C00000"/>
                </a:solidFill>
              </a:rPr>
              <a:t>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7575" y="4343680"/>
            <a:ext cx="5260769" cy="622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д</a:t>
            </a:r>
            <a:r>
              <a:rPr lang="ru-RU" sz="4800" dirty="0" smtClean="0">
                <a:solidFill>
                  <a:schemeClr val="tx1"/>
                </a:solidFill>
              </a:rPr>
              <a:t> о б р о д е т 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800" dirty="0" smtClean="0">
                <a:solidFill>
                  <a:schemeClr val="tx1"/>
                </a:solidFill>
              </a:rPr>
              <a:t> л ь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8999" y="4973304"/>
            <a:ext cx="6418899" cy="61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с</a:t>
            </a:r>
            <a:r>
              <a:rPr lang="ru-RU" sz="4800" dirty="0" smtClean="0">
                <a:solidFill>
                  <a:schemeClr val="tx1"/>
                </a:solidFill>
              </a:rPr>
              <a:t> п р а в е д л и в о с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dirty="0" smtClean="0">
                <a:solidFill>
                  <a:schemeClr val="tx1"/>
                </a:solidFill>
              </a:rPr>
              <a:t> ь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7" name="14_pesenka_kota_leopolda_prikljuchenija_kota_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6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994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198"/>
          <a:ext cx="9144000" cy="6857207"/>
        </p:xfrm>
        <a:graphic>
          <a:graphicData uri="http://schemas.openxmlformats.org/presentationml/2006/ole">
            <p:oleObj spid="_x0000_s1027" name="Презентация" r:id="rId3" imgW="4570378" imgH="3427637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царевна Несмеян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1" y="214290"/>
            <a:ext cx="8286808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5"/>
            <a:ext cx="81439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sym typeface="Wingdings"/>
              </a:rPr>
              <a:t>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Пищу надо брать с тарелки вилкой или ложкой.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sym typeface="Wingdings"/>
              </a:rPr>
              <a:t>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Когда ешь, не откусывай больших кусков – это некрасиво.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sym typeface="Wingdings"/>
              </a:rPr>
              <a:t>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Не разговаривай с полным ртом, не чавкай.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sym typeface="Wingdings"/>
              </a:rPr>
              <a:t>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Если тебе нужно что-то взять, не тянись, а вежливо попроси передать.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sym typeface="Wingdings"/>
              </a:rPr>
              <a:t>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Никогда не отзывайся плохо о блюде, которое едят твои соседи. Не порти аппетит другим.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sym typeface="Wingdings"/>
              </a:rPr>
              <a:t>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Не сиди боком к столу – это некрасиво.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sym typeface="Wingdings"/>
              </a:rPr>
              <a:t>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Не кроши хлеб, доедай кусок до конца.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 гости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971" y="285728"/>
            <a:ext cx="838205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2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sym typeface="Wingdings"/>
              </a:rPr>
              <a:t></a:t>
            </a:r>
            <a:r>
              <a:rPr lang="ru-RU" sz="3200" b="1" dirty="0" smtClean="0">
                <a:solidFill>
                  <a:srgbClr val="002060"/>
                </a:solidFill>
              </a:rPr>
              <a:t>Принимай вежливо гостей.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sym typeface="Wingdings"/>
              </a:rPr>
              <a:t></a:t>
            </a:r>
            <a:r>
              <a:rPr lang="ru-RU" sz="3200" b="1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За поздравления и подарки благодарят.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sym typeface="Wingdings"/>
              </a:rPr>
              <a:t></a:t>
            </a:r>
            <a:r>
              <a:rPr lang="ru-RU" sz="3200" b="1" dirty="0" smtClean="0">
                <a:solidFill>
                  <a:srgbClr val="002060"/>
                </a:solidFill>
              </a:rPr>
              <a:t>Помни, дарить подарок труднее, чем получать.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sym typeface="Wingdings"/>
              </a:rPr>
              <a:t></a:t>
            </a:r>
            <a:r>
              <a:rPr lang="ru-RU" sz="3200" b="1" dirty="0" smtClean="0">
                <a:solidFill>
                  <a:srgbClr val="002060"/>
                </a:solidFill>
              </a:rPr>
              <a:t>Хозяин должен быть приветливым.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sym typeface="Wingdings"/>
              </a:rPr>
              <a:t></a:t>
            </a:r>
            <a:r>
              <a:rPr lang="ru-RU" sz="3200" b="1" dirty="0" smtClean="0">
                <a:solidFill>
                  <a:srgbClr val="002060"/>
                </a:solidFill>
              </a:rPr>
              <a:t>Хозяин должен быть внимательным, видеть всех своих гостей, уделять каждому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3_pesenka_cheburashki_e_uspenskijv_shainski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14357"/>
            <a:ext cx="8458200" cy="536143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Я научился …</a:t>
            </a:r>
            <a:br>
              <a:rPr lang="ru-RU" sz="4400" b="1" dirty="0" smtClean="0"/>
            </a:br>
            <a:r>
              <a:rPr lang="ru-RU" sz="4400" b="1" dirty="0" smtClean="0"/>
              <a:t>мне стало ясно…</a:t>
            </a:r>
            <a:br>
              <a:rPr lang="ru-RU" sz="4400" b="1" dirty="0" smtClean="0"/>
            </a:br>
            <a:r>
              <a:rPr lang="ru-RU" sz="4400" b="1" dirty="0" smtClean="0"/>
              <a:t>я поняла…</a:t>
            </a:r>
            <a:br>
              <a:rPr lang="ru-RU" sz="4400" b="1" dirty="0" smtClean="0"/>
            </a:br>
            <a:r>
              <a:rPr lang="ru-RU" sz="4400" b="1" dirty="0" smtClean="0"/>
              <a:t>теперь я знаю…</a:t>
            </a:r>
            <a:br>
              <a:rPr lang="ru-RU" sz="4400" b="1" dirty="0" smtClean="0"/>
            </a:br>
            <a:r>
              <a:rPr lang="ru-RU" sz="4400" b="1" dirty="0" smtClean="0"/>
              <a:t>я буду стараться…</a:t>
            </a:r>
            <a:br>
              <a:rPr lang="ru-RU" sz="4400" b="1" dirty="0" smtClean="0"/>
            </a:br>
            <a:r>
              <a:rPr lang="ru-RU" sz="4400" b="1" dirty="0" smtClean="0"/>
              <a:t>я узнала…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у.юст\Documents\Клипарты\Клипарты анимированые\52ba5be115f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5888"/>
            <a:ext cx="575945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71613"/>
            <a:ext cx="8458200" cy="450417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1. Этикет общения.</a:t>
            </a:r>
            <a:br>
              <a:rPr lang="ru-RU" sz="4800" b="1" dirty="0" smtClean="0"/>
            </a:br>
            <a:r>
              <a:rPr lang="ru-RU" sz="4800" b="1" dirty="0" smtClean="0"/>
              <a:t>2. Этикет в школе.</a:t>
            </a:r>
            <a:br>
              <a:rPr lang="ru-RU" sz="4800" b="1" dirty="0" smtClean="0"/>
            </a:br>
            <a:r>
              <a:rPr lang="ru-RU" sz="4800" b="1" dirty="0" smtClean="0"/>
              <a:t>3. Этикет за столом.</a:t>
            </a:r>
            <a:br>
              <a:rPr lang="ru-RU" sz="4800" b="1" dirty="0" smtClean="0"/>
            </a:br>
            <a:r>
              <a:rPr lang="ru-RU" sz="4800" b="1" dirty="0" smtClean="0"/>
              <a:t>4. этикет в гостях.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Виды этикета: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28671"/>
            <a:ext cx="8458200" cy="51471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2852"/>
            <a:ext cx="84582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ЭТИКЕТ</a:t>
            </a:r>
            <a:endParaRPr lang="ru-RU" sz="4800" b="1" dirty="0"/>
          </a:p>
        </p:txBody>
      </p:sp>
      <p:pic>
        <p:nvPicPr>
          <p:cNvPr id="6" name="Picture 4" descr="Файл:Louis XIV of 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857652" cy="52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86" y="1142984"/>
            <a:ext cx="45005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одном из торжественных приемов короля Франции Людовика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XIV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гостям вручили карточки с перечисленными правилами поведения. От французских карточек-этикеток произошло название </a:t>
            </a:r>
            <a:r>
              <a:rPr lang="ru-RU" sz="2400" b="1" dirty="0" smtClean="0">
                <a:solidFill>
                  <a:srgbClr val="C00000"/>
                </a:solidFill>
              </a:rPr>
              <a:t>ЭТИКЕТ – воспитанность, хорошие манеры, умение вести себя.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Французы были не первыми, кто задумался о правильном поведении. Еще древние греки пытались научить людей «красивому поведению».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9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ЭТИКЕТ</a:t>
            </a:r>
            <a:endParaRPr lang="ru-RU" sz="3600" b="1" dirty="0"/>
          </a:p>
        </p:txBody>
      </p:sp>
      <p:pic>
        <p:nvPicPr>
          <p:cNvPr id="4" name="Picture 2" descr="http://crazy.werd.ru/uploads/posts/2009-12-10/1260419716_53d10e60c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442642" cy="57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etiket.bloknotwoman.ru/wp-content/uploads/2011/08/ee1055182f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28470"/>
            <a:ext cx="3831149" cy="561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amel.az/uploads/posts/2010-07/1279167876_45763723_873bdb6eaf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1"/>
            <a:ext cx="7500990" cy="63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85861"/>
            <a:ext cx="8458200" cy="478992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 Петре Великом, в 1717 году вышла в свет книга о хороших манерах под названием </a:t>
            </a:r>
            <a:r>
              <a:rPr lang="ru-RU" sz="2400" b="1" dirty="0" smtClean="0">
                <a:solidFill>
                  <a:srgbClr val="C00000"/>
                </a:solidFill>
              </a:rPr>
              <a:t>«Юности честное зерцало, или Показания к житейскому обхождению»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В России</a:t>
            </a:r>
            <a:endParaRPr lang="ru-RU" sz="4800" b="1" dirty="0"/>
          </a:p>
        </p:txBody>
      </p:sp>
      <p:pic>
        <p:nvPicPr>
          <p:cNvPr id="4" name="Picture 2" descr="История этикет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3240088" cy="3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tiquetterules.ru/uploads/images/etiquette-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5143536" cy="36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почему так говорим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642918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sym typeface="Wingdings"/>
              </a:rPr>
              <a:t>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sym typeface="Wingdings"/>
              </a:rPr>
              <a:t>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Разговаривать с человеком следует вежливо и ровным голосом.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0000"/>
                </a:solidFill>
                <a:ea typeface="Times New Roman" pitchFamily="18" charset="0"/>
                <a:sym typeface="Wingdings"/>
              </a:rPr>
              <a:t>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При разговоре следует смотреть в глаза своему собеседнику.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0000"/>
                </a:solidFill>
                <a:ea typeface="Times New Roman" pitchFamily="18" charset="0"/>
                <a:sym typeface="Wingdings"/>
              </a:rPr>
              <a:t>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Нельзя во время разговора гримасничать.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0000"/>
                </a:solidFill>
                <a:ea typeface="Times New Roman" pitchFamily="18" charset="0"/>
                <a:sym typeface="Wingdings"/>
              </a:rPr>
              <a:t>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Обращайтесь к собеседнику только по имени.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0000"/>
                </a:solidFill>
                <a:ea typeface="Times New Roman" pitchFamily="18" charset="0"/>
                <a:sym typeface="Wingdings"/>
              </a:rPr>
              <a:t>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Не перебивайте и не прерывайте собеседника.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ea typeface="Times New Roman" pitchFamily="18" charset="0"/>
                <a:sym typeface="Wingdings"/>
              </a:rPr>
              <a:t>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Не хлопайте собеседника по плечу, не тыкайте его пальцем в живот и не вертите пуговицу на его пиджаке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0"/>
            <a:ext cx="828680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1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sym typeface="Wingdings"/>
              </a:rPr>
              <a:t></a:t>
            </a:r>
            <a:r>
              <a:rPr kumimoji="0" lang="ru-RU" sz="3200" b="0" i="1" u="none" strike="noStrike" cap="none" normalizeH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sym typeface="Wingdings"/>
              </a:rPr>
              <a:t> </a:t>
            </a:r>
            <a:r>
              <a:rPr kumimoji="0" lang="ru-RU" sz="32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На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занятия нужно приходить без опозданий.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B050"/>
                </a:solidFill>
                <a:ea typeface="Times New Roman" pitchFamily="18" charset="0"/>
                <a:sym typeface="Wingdings"/>
              </a:rPr>
              <a:t>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При входе в класс нужно поздороваться с ребятами и учителем.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B050"/>
                </a:solidFill>
                <a:ea typeface="Times New Roman" pitchFamily="18" charset="0"/>
                <a:sym typeface="Wingdings"/>
              </a:rPr>
              <a:t>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В школу нужно приходить чистым и опрятно одетым.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B050"/>
                </a:solidFill>
                <a:ea typeface="Times New Roman" pitchFamily="18" charset="0"/>
                <a:sym typeface="Wingdings"/>
              </a:rPr>
              <a:t>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Учебные вещи нужно положить аккуратно, так чтобы ими удобно было пользоваться.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B050"/>
                </a:solidFill>
                <a:ea typeface="Times New Roman" pitchFamily="18" charset="0"/>
                <a:sym typeface="Wingdings"/>
              </a:rPr>
              <a:t>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Во время перемены нельзя бегать по школе, кричать, драться.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i="1" dirty="0" smtClean="0">
                <a:solidFill>
                  <a:srgbClr val="00B050"/>
                </a:solidFill>
                <a:ea typeface="Times New Roman" pitchFamily="18" charset="0"/>
                <a:sym typeface="Wingdings"/>
              </a:rPr>
              <a:t>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Нельзя без спроса брать чужие вещи, даже если они лежат на твоей парте.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412</Words>
  <Application>Microsoft Office PowerPoint</Application>
  <PresentationFormat>Экран (4:3)</PresentationFormat>
  <Paragraphs>45</Paragraphs>
  <Slides>17</Slides>
  <Notes>3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Презентация Microsoft Office PowerPoint 97-2003</vt:lpstr>
      <vt:lpstr>Слайд 1</vt:lpstr>
      <vt:lpstr>1. Этикет общения. 2. Этикет в школе. 3. Этикет за столом. 4. этикет в гостях.</vt:lpstr>
      <vt:lpstr>Слайд 3</vt:lpstr>
      <vt:lpstr>Слайд 4</vt:lpstr>
      <vt:lpstr>Слайд 5</vt:lpstr>
      <vt:lpstr>При Петре Великом, в 1717 году вышла в свет книга о хороших манерах под названием «Юности честное зерцало, или Показания к житейскому обхождению» 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Я научился … мне стало ясно… я поняла… теперь я знаю… я буду стараться… я узнала…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Учитель</cp:lastModifiedBy>
  <cp:revision>36</cp:revision>
  <dcterms:created xsi:type="dcterms:W3CDTF">2013-04-17T06:46:09Z</dcterms:created>
  <dcterms:modified xsi:type="dcterms:W3CDTF">2013-04-19T02:36:04Z</dcterms:modified>
</cp:coreProperties>
</file>