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Default Extension="sldx" ContentType="application/vnd.openxmlformats-officedocument.presentationml.slide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756" r:id="rId1"/>
  </p:sldMasterIdLst>
  <p:notesMasterIdLst>
    <p:notesMasterId r:id="rId32"/>
  </p:notesMasterIdLst>
  <p:sldIdLst>
    <p:sldId id="316" r:id="rId2"/>
    <p:sldId id="317" r:id="rId3"/>
    <p:sldId id="319" r:id="rId4"/>
    <p:sldId id="293" r:id="rId5"/>
    <p:sldId id="294" r:id="rId6"/>
    <p:sldId id="269" r:id="rId7"/>
    <p:sldId id="315" r:id="rId8"/>
    <p:sldId id="292" r:id="rId9"/>
    <p:sldId id="295" r:id="rId10"/>
    <p:sldId id="297" r:id="rId11"/>
    <p:sldId id="301" r:id="rId12"/>
    <p:sldId id="303" r:id="rId13"/>
    <p:sldId id="306" r:id="rId14"/>
    <p:sldId id="313" r:id="rId15"/>
    <p:sldId id="272" r:id="rId16"/>
    <p:sldId id="273" r:id="rId17"/>
    <p:sldId id="274" r:id="rId18"/>
    <p:sldId id="275" r:id="rId19"/>
    <p:sldId id="291" r:id="rId20"/>
    <p:sldId id="286" r:id="rId21"/>
    <p:sldId id="276" r:id="rId22"/>
    <p:sldId id="320" r:id="rId23"/>
    <p:sldId id="285" r:id="rId24"/>
    <p:sldId id="277" r:id="rId25"/>
    <p:sldId id="321" r:id="rId26"/>
    <p:sldId id="263" r:id="rId27"/>
    <p:sldId id="280" r:id="rId28"/>
    <p:sldId id="322" r:id="rId29"/>
    <p:sldId id="323" r:id="rId30"/>
    <p:sldId id="324" r:id="rId31"/>
  </p:sldIdLst>
  <p:sldSz cx="9144000" cy="6858000" type="screen4x3"/>
  <p:notesSz cx="6858000" cy="9144000"/>
  <p:custDataLst>
    <p:tags r:id="rId33"/>
  </p:custData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23B"/>
    <a:srgbClr val="996633"/>
    <a:srgbClr val="CC6600"/>
    <a:srgbClr val="E5ADDD"/>
    <a:srgbClr val="FF7C80"/>
    <a:srgbClr val="DBF9E7"/>
    <a:srgbClr val="EAF3E1"/>
    <a:srgbClr val="FF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333" autoAdjust="0"/>
    <p:restoredTop sz="94658" autoAdjust="0"/>
  </p:normalViewPr>
  <p:slideViewPr>
    <p:cSldViewPr showGuides="1">
      <p:cViewPr varScale="1">
        <p:scale>
          <a:sx n="66" d="100"/>
          <a:sy n="66" d="100"/>
        </p:scale>
        <p:origin x="-138" y="-96"/>
      </p:cViewPr>
      <p:guideLst>
        <p:guide orient="horz" pos="4319"/>
        <p:guide pos="5759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76E7A22-D241-4244-BC53-0A4FB05C5F4B}" type="doc">
      <dgm:prSet loTypeId="urn:microsoft.com/office/officeart/2005/8/layout/arrow2" loCatId="process" qsTypeId="urn:microsoft.com/office/officeart/2005/8/quickstyle/simple1" qsCatId="simple" csTypeId="urn:microsoft.com/office/officeart/2005/8/colors/accent1_2" csCatId="accent1" phldr="1"/>
      <dgm:spPr/>
    </dgm:pt>
    <dgm:pt modelId="{E35EB565-BFBE-44A3-B2C9-27619D7096E3}">
      <dgm:prSet phldrT="[Текст]" custT="1"/>
      <dgm:spPr/>
      <dgm:t>
        <a:bodyPr/>
        <a:lstStyle/>
        <a:p>
          <a:pPr algn="ctr"/>
          <a:r>
            <a:rPr lang="ru-RU" sz="2400" b="1" dirty="0" smtClean="0">
              <a:ln>
                <a:solidFill>
                  <a:schemeClr val="tx1"/>
                </a:solidFill>
              </a:ln>
              <a:solidFill>
                <a:schemeClr val="tx1"/>
              </a:solidFill>
              <a:effectLst/>
              <a:latin typeface="Cambria" pitchFamily="18" charset="0"/>
            </a:rPr>
            <a:t>Математическая</a:t>
          </a:r>
          <a:r>
            <a:rPr lang="ru-RU" sz="2400" b="1" dirty="0" smtClean="0">
              <a:ln>
                <a:solidFill>
                  <a:schemeClr val="accent5">
                    <a:lumMod val="50000"/>
                  </a:schemeClr>
                </a:solidFill>
              </a:ln>
              <a:solidFill>
                <a:schemeClr val="tx1"/>
              </a:solidFill>
              <a:effectLst/>
              <a:latin typeface="Cambria" pitchFamily="18" charset="0"/>
            </a:rPr>
            <a:t> РЕГАТА</a:t>
          </a:r>
          <a:endParaRPr lang="ru-RU" sz="2400" b="1" dirty="0">
            <a:ln>
              <a:solidFill>
                <a:schemeClr val="accent5">
                  <a:lumMod val="50000"/>
                </a:schemeClr>
              </a:solidFill>
            </a:ln>
            <a:solidFill>
              <a:schemeClr val="tx1"/>
            </a:solidFill>
            <a:effectLst/>
            <a:latin typeface="Cambria" pitchFamily="18" charset="0"/>
          </a:endParaRPr>
        </a:p>
      </dgm:t>
    </dgm:pt>
    <dgm:pt modelId="{B7CB9D8A-151E-4CD3-B96A-41FE71D53FAC}" type="parTrans" cxnId="{91FD1F6E-C7F3-412C-8BCC-49177AE5A3BC}">
      <dgm:prSet/>
      <dgm:spPr/>
      <dgm:t>
        <a:bodyPr/>
        <a:lstStyle/>
        <a:p>
          <a:endParaRPr lang="ru-RU"/>
        </a:p>
      </dgm:t>
    </dgm:pt>
    <dgm:pt modelId="{3E19BD96-2479-47A8-BEED-9ACA021408F8}" type="sibTrans" cxnId="{91FD1F6E-C7F3-412C-8BCC-49177AE5A3BC}">
      <dgm:prSet/>
      <dgm:spPr/>
      <dgm:t>
        <a:bodyPr/>
        <a:lstStyle/>
        <a:p>
          <a:endParaRPr lang="ru-RU"/>
        </a:p>
      </dgm:t>
    </dgm:pt>
    <dgm:pt modelId="{AD56D4D3-85A7-4421-AA93-DE38D6F6F385}">
      <dgm:prSet phldrT="[Текст]" custT="1"/>
      <dgm:spPr/>
      <dgm:t>
        <a:bodyPr/>
        <a:lstStyle/>
        <a:p>
          <a:pPr algn="ctr"/>
          <a:r>
            <a:rPr lang="ru-RU" sz="2400" b="1" dirty="0" smtClean="0">
              <a:solidFill>
                <a:schemeClr val="accent5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rPr>
            <a:t>Магистр рассеянных наук</a:t>
          </a:r>
        </a:p>
      </dgm:t>
    </dgm:pt>
    <dgm:pt modelId="{09828F71-8C6B-420D-BE43-3238717A53DF}" type="parTrans" cxnId="{12750688-31C5-411B-98B4-05A62214A382}">
      <dgm:prSet/>
      <dgm:spPr/>
      <dgm:t>
        <a:bodyPr/>
        <a:lstStyle/>
        <a:p>
          <a:endParaRPr lang="ru-RU"/>
        </a:p>
      </dgm:t>
    </dgm:pt>
    <dgm:pt modelId="{82306C92-43BB-4FFC-9E85-BFE1E13087AF}" type="sibTrans" cxnId="{12750688-31C5-411B-98B4-05A62214A382}">
      <dgm:prSet/>
      <dgm:spPr/>
      <dgm:t>
        <a:bodyPr/>
        <a:lstStyle/>
        <a:p>
          <a:endParaRPr lang="ru-RU"/>
        </a:p>
      </dgm:t>
    </dgm:pt>
    <dgm:pt modelId="{69EFBDE8-4582-4B2D-BC77-4159F84B49DD}">
      <dgm:prSet phldrT="[Текст]" custT="1"/>
      <dgm:spPr/>
      <dgm:t>
        <a:bodyPr/>
        <a:lstStyle/>
        <a:p>
          <a:pPr algn="ctr"/>
          <a:r>
            <a:rPr lang="ru-RU" sz="2400" b="1" dirty="0" err="1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rPr>
            <a:t>СКРИН-конференция</a:t>
          </a:r>
          <a:endParaRPr lang="ru-RU" sz="2400" b="1" dirty="0">
            <a:solidFill>
              <a:srgbClr val="FF0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ambria" pitchFamily="18" charset="0"/>
          </a:endParaRPr>
        </a:p>
      </dgm:t>
    </dgm:pt>
    <dgm:pt modelId="{DA92B4A0-9F0F-4445-B94A-06D3CF1DE199}" type="parTrans" cxnId="{08473C70-4D75-4279-A0A9-1291B75A2CD3}">
      <dgm:prSet/>
      <dgm:spPr/>
      <dgm:t>
        <a:bodyPr/>
        <a:lstStyle/>
        <a:p>
          <a:endParaRPr lang="ru-RU"/>
        </a:p>
      </dgm:t>
    </dgm:pt>
    <dgm:pt modelId="{B47CFCD0-3406-48AC-9C13-C7C4F878A4FC}" type="sibTrans" cxnId="{08473C70-4D75-4279-A0A9-1291B75A2CD3}">
      <dgm:prSet/>
      <dgm:spPr/>
      <dgm:t>
        <a:bodyPr/>
        <a:lstStyle/>
        <a:p>
          <a:endParaRPr lang="ru-RU"/>
        </a:p>
      </dgm:t>
    </dgm:pt>
    <dgm:pt modelId="{DF6345BD-E8B9-4150-B9A6-5185544DCF74}">
      <dgm:prSet phldrT="[Текст]" custT="1"/>
      <dgm:spPr/>
      <dgm:t>
        <a:bodyPr/>
        <a:lstStyle/>
        <a:p>
          <a:pPr algn="ctr"/>
          <a:r>
            <a:rPr lang="ru-RU" sz="2400" b="1" dirty="0" smtClean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rPr>
            <a:t>Математический ТУРНИР</a:t>
          </a:r>
          <a:endParaRPr lang="ru-RU" sz="2400" dirty="0">
            <a:solidFill>
              <a:srgbClr val="FFC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28A6DBBA-4D5D-4760-88FC-CA57FFD7AB72}" type="parTrans" cxnId="{681E3489-1E38-4C85-90A0-258F17EA97E8}">
      <dgm:prSet/>
      <dgm:spPr/>
      <dgm:t>
        <a:bodyPr/>
        <a:lstStyle/>
        <a:p>
          <a:endParaRPr lang="ru-RU"/>
        </a:p>
      </dgm:t>
    </dgm:pt>
    <dgm:pt modelId="{8D6FE913-3805-4446-B5D3-460CDF41B0C0}" type="sibTrans" cxnId="{681E3489-1E38-4C85-90A0-258F17EA97E8}">
      <dgm:prSet/>
      <dgm:spPr/>
      <dgm:t>
        <a:bodyPr/>
        <a:lstStyle/>
        <a:p>
          <a:endParaRPr lang="ru-RU"/>
        </a:p>
      </dgm:t>
    </dgm:pt>
    <dgm:pt modelId="{03ECF89F-D820-45E9-8502-BBCE50CFAF5E}">
      <dgm:prSet phldrT="[Текст]" custT="1"/>
      <dgm:spPr/>
      <dgm:t>
        <a:bodyPr/>
        <a:lstStyle/>
        <a:p>
          <a:pPr algn="ctr"/>
          <a:r>
            <a:rPr lang="ru-RU" sz="2400" b="1" dirty="0" smtClean="0">
              <a:ln>
                <a:solidFill>
                  <a:schemeClr val="accent5">
                    <a:lumMod val="50000"/>
                  </a:schemeClr>
                </a:solidFill>
              </a:ln>
              <a:solidFill>
                <a:schemeClr val="tx1"/>
              </a:solidFill>
              <a:effectLst/>
              <a:latin typeface="Cambria" pitchFamily="18" charset="0"/>
            </a:rPr>
            <a:t>Игротека </a:t>
          </a:r>
          <a:endParaRPr lang="ru-RU" sz="2400" b="1" dirty="0">
            <a:ln>
              <a:solidFill>
                <a:schemeClr val="accent5">
                  <a:lumMod val="50000"/>
                </a:schemeClr>
              </a:solidFill>
            </a:ln>
            <a:solidFill>
              <a:schemeClr val="tx1"/>
            </a:solidFill>
            <a:effectLst/>
            <a:latin typeface="Cambria" pitchFamily="18" charset="0"/>
          </a:endParaRPr>
        </a:p>
      </dgm:t>
    </dgm:pt>
    <dgm:pt modelId="{60B73A8E-CA3F-40C9-AEF7-66C8B74DF1E8}" type="parTrans" cxnId="{DE1C96E2-EE21-4E85-9651-338385AAB38A}">
      <dgm:prSet/>
      <dgm:spPr/>
      <dgm:t>
        <a:bodyPr/>
        <a:lstStyle/>
        <a:p>
          <a:endParaRPr lang="ru-RU"/>
        </a:p>
      </dgm:t>
    </dgm:pt>
    <dgm:pt modelId="{134546B1-9B18-49EF-ADA6-890C164C4994}" type="sibTrans" cxnId="{DE1C96E2-EE21-4E85-9651-338385AAB38A}">
      <dgm:prSet/>
      <dgm:spPr/>
      <dgm:t>
        <a:bodyPr/>
        <a:lstStyle/>
        <a:p>
          <a:endParaRPr lang="ru-RU"/>
        </a:p>
      </dgm:t>
    </dgm:pt>
    <dgm:pt modelId="{E52C57B8-4D3D-47D1-BCB3-50607FE8FDE0}" type="pres">
      <dgm:prSet presAssocID="{B76E7A22-D241-4244-BC53-0A4FB05C5F4B}" presName="arrowDiagram" presStyleCnt="0">
        <dgm:presLayoutVars>
          <dgm:chMax val="5"/>
          <dgm:dir/>
          <dgm:resizeHandles val="exact"/>
        </dgm:presLayoutVars>
      </dgm:prSet>
      <dgm:spPr/>
    </dgm:pt>
    <dgm:pt modelId="{EE3A2CAA-5E0A-4547-A1B3-BD277639B28D}" type="pres">
      <dgm:prSet presAssocID="{B76E7A22-D241-4244-BC53-0A4FB05C5F4B}" presName="arrow" presStyleLbl="bgShp" presStyleIdx="0" presStyleCnt="1" custScaleX="91247" custLinFactNeighborY="-3985"/>
      <dgm:spPr>
        <a:solidFill>
          <a:schemeClr val="tx2">
            <a:lumMod val="60000"/>
            <a:lumOff val="40000"/>
          </a:schemeClr>
        </a:solidFill>
        <a:ln>
          <a:solidFill>
            <a:srgbClr val="0000FF"/>
          </a:solidFill>
        </a:ln>
      </dgm:spPr>
    </dgm:pt>
    <dgm:pt modelId="{CFC8B6C8-774A-44B8-B37F-73BAFB42E7BC}" type="pres">
      <dgm:prSet presAssocID="{B76E7A22-D241-4244-BC53-0A4FB05C5F4B}" presName="arrowDiagram5" presStyleCnt="0"/>
      <dgm:spPr/>
    </dgm:pt>
    <dgm:pt modelId="{7FCE3DAE-27EA-4133-973E-DC359DD12136}" type="pres">
      <dgm:prSet presAssocID="{03ECF89F-D820-45E9-8502-BBCE50CFAF5E}" presName="bullet5a" presStyleLbl="node1" presStyleIdx="0" presStyleCnt="5"/>
      <dgm:spPr/>
    </dgm:pt>
    <dgm:pt modelId="{2D412F1F-7F44-4645-95E0-353B2D9CD76D}" type="pres">
      <dgm:prSet presAssocID="{03ECF89F-D820-45E9-8502-BBCE50CFAF5E}" presName="textBox5a" presStyleLbl="revTx" presStyleIdx="0" presStyleCnt="5" custScaleX="154941" custLinFactNeighborX="3321" custLinFactNeighborY="873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8EE8D2B-2423-47D2-A756-C4AE3F022C86}" type="pres">
      <dgm:prSet presAssocID="{E35EB565-BFBE-44A3-B2C9-27619D7096E3}" presName="bullet5b" presStyleLbl="node1" presStyleIdx="1" presStyleCnt="5"/>
      <dgm:spPr/>
    </dgm:pt>
    <dgm:pt modelId="{E1807025-E66F-493D-A4B0-E6B126BAE92C}" type="pres">
      <dgm:prSet presAssocID="{E35EB565-BFBE-44A3-B2C9-27619D7096E3}" presName="textBox5b" presStyleLbl="revTx" presStyleIdx="1" presStyleCnt="5" custScaleX="204689" custLinFactNeighborX="25628" custLinFactNeighborY="521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7309468-B337-413D-BF25-FC291E66BC10}" type="pres">
      <dgm:prSet presAssocID="{AD56D4D3-85A7-4421-AA93-DE38D6F6F385}" presName="bullet5c" presStyleLbl="node1" presStyleIdx="2" presStyleCnt="5"/>
      <dgm:spPr/>
    </dgm:pt>
    <dgm:pt modelId="{8CEBC326-4208-4CDC-B02F-9BC451B40D5C}" type="pres">
      <dgm:prSet presAssocID="{AD56D4D3-85A7-4421-AA93-DE38D6F6F385}" presName="textBox5c" presStyleLbl="revTx" presStyleIdx="2" presStyleCnt="5" custScaleX="13989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EB261E9-B09D-4365-91FE-1D39756BD6A0}" type="pres">
      <dgm:prSet presAssocID="{DF6345BD-E8B9-4150-B9A6-5185544DCF74}" presName="bullet5d" presStyleLbl="node1" presStyleIdx="3" presStyleCnt="5"/>
      <dgm:spPr/>
    </dgm:pt>
    <dgm:pt modelId="{2D502CC8-FC21-4D8F-AD4E-5F6837C7858E}" type="pres">
      <dgm:prSet presAssocID="{DF6345BD-E8B9-4150-B9A6-5185544DCF74}" presName="textBox5d" presStyleLbl="revTx" presStyleIdx="3" presStyleCnt="5" custScaleX="187534" custLinFactNeighborX="-1254" custLinFactNeighborY="618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9C895BD-9A85-49BA-B067-F973CEFA120C}" type="pres">
      <dgm:prSet presAssocID="{69EFBDE8-4582-4B2D-BC77-4159F84B49DD}" presName="bullet5e" presStyleLbl="node1" presStyleIdx="4" presStyleCnt="5"/>
      <dgm:spPr/>
    </dgm:pt>
    <dgm:pt modelId="{95519283-EA9B-4B86-A953-7601CBE13A11}" type="pres">
      <dgm:prSet presAssocID="{69EFBDE8-4582-4B2D-BC77-4159F84B49DD}" presName="textBox5e" presStyleLbl="revTx" presStyleIdx="4" presStyleCnt="5" custScaleX="15706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76D68CD7-EE50-4381-BCDC-D47FF6FE1BE5}" type="presOf" srcId="{DF6345BD-E8B9-4150-B9A6-5185544DCF74}" destId="{2D502CC8-FC21-4D8F-AD4E-5F6837C7858E}" srcOrd="0" destOrd="0" presId="urn:microsoft.com/office/officeart/2005/8/layout/arrow2"/>
    <dgm:cxn modelId="{DE1C96E2-EE21-4E85-9651-338385AAB38A}" srcId="{B76E7A22-D241-4244-BC53-0A4FB05C5F4B}" destId="{03ECF89F-D820-45E9-8502-BBCE50CFAF5E}" srcOrd="0" destOrd="0" parTransId="{60B73A8E-CA3F-40C9-AEF7-66C8B74DF1E8}" sibTransId="{134546B1-9B18-49EF-ADA6-890C164C4994}"/>
    <dgm:cxn modelId="{AA257629-E05A-4643-8F7B-F2886077BA29}" type="presOf" srcId="{69EFBDE8-4582-4B2D-BC77-4159F84B49DD}" destId="{95519283-EA9B-4B86-A953-7601CBE13A11}" srcOrd="0" destOrd="0" presId="urn:microsoft.com/office/officeart/2005/8/layout/arrow2"/>
    <dgm:cxn modelId="{41936D2A-7DB9-44CA-AAAD-EE90661E5EE5}" type="presOf" srcId="{E35EB565-BFBE-44A3-B2C9-27619D7096E3}" destId="{E1807025-E66F-493D-A4B0-E6B126BAE92C}" srcOrd="0" destOrd="0" presId="urn:microsoft.com/office/officeart/2005/8/layout/arrow2"/>
    <dgm:cxn modelId="{08473C70-4D75-4279-A0A9-1291B75A2CD3}" srcId="{B76E7A22-D241-4244-BC53-0A4FB05C5F4B}" destId="{69EFBDE8-4582-4B2D-BC77-4159F84B49DD}" srcOrd="4" destOrd="0" parTransId="{DA92B4A0-9F0F-4445-B94A-06D3CF1DE199}" sibTransId="{B47CFCD0-3406-48AC-9C13-C7C4F878A4FC}"/>
    <dgm:cxn modelId="{681E3489-1E38-4C85-90A0-258F17EA97E8}" srcId="{B76E7A22-D241-4244-BC53-0A4FB05C5F4B}" destId="{DF6345BD-E8B9-4150-B9A6-5185544DCF74}" srcOrd="3" destOrd="0" parTransId="{28A6DBBA-4D5D-4760-88FC-CA57FFD7AB72}" sibTransId="{8D6FE913-3805-4446-B5D3-460CDF41B0C0}"/>
    <dgm:cxn modelId="{91FD1F6E-C7F3-412C-8BCC-49177AE5A3BC}" srcId="{B76E7A22-D241-4244-BC53-0A4FB05C5F4B}" destId="{E35EB565-BFBE-44A3-B2C9-27619D7096E3}" srcOrd="1" destOrd="0" parTransId="{B7CB9D8A-151E-4CD3-B96A-41FE71D53FAC}" sibTransId="{3E19BD96-2479-47A8-BEED-9ACA021408F8}"/>
    <dgm:cxn modelId="{87E51C8F-15D7-49BF-AFD8-A9700D679CE3}" type="presOf" srcId="{AD56D4D3-85A7-4421-AA93-DE38D6F6F385}" destId="{8CEBC326-4208-4CDC-B02F-9BC451B40D5C}" srcOrd="0" destOrd="0" presId="urn:microsoft.com/office/officeart/2005/8/layout/arrow2"/>
    <dgm:cxn modelId="{8ACCC771-F16C-4B52-B270-EEE6239D4CD8}" type="presOf" srcId="{03ECF89F-D820-45E9-8502-BBCE50CFAF5E}" destId="{2D412F1F-7F44-4645-95E0-353B2D9CD76D}" srcOrd="0" destOrd="0" presId="urn:microsoft.com/office/officeart/2005/8/layout/arrow2"/>
    <dgm:cxn modelId="{AC46CE0E-E728-4477-BAC6-0228761E5C8E}" type="presOf" srcId="{B76E7A22-D241-4244-BC53-0A4FB05C5F4B}" destId="{E52C57B8-4D3D-47D1-BCB3-50607FE8FDE0}" srcOrd="0" destOrd="0" presId="urn:microsoft.com/office/officeart/2005/8/layout/arrow2"/>
    <dgm:cxn modelId="{12750688-31C5-411B-98B4-05A62214A382}" srcId="{B76E7A22-D241-4244-BC53-0A4FB05C5F4B}" destId="{AD56D4D3-85A7-4421-AA93-DE38D6F6F385}" srcOrd="2" destOrd="0" parTransId="{09828F71-8C6B-420D-BE43-3238717A53DF}" sibTransId="{82306C92-43BB-4FFC-9E85-BFE1E13087AF}"/>
    <dgm:cxn modelId="{FD498103-1340-47D8-B68F-F566C41F20A0}" type="presParOf" srcId="{E52C57B8-4D3D-47D1-BCB3-50607FE8FDE0}" destId="{EE3A2CAA-5E0A-4547-A1B3-BD277639B28D}" srcOrd="0" destOrd="0" presId="urn:microsoft.com/office/officeart/2005/8/layout/arrow2"/>
    <dgm:cxn modelId="{647705BD-DB68-4D92-83DE-254AB1628264}" type="presParOf" srcId="{E52C57B8-4D3D-47D1-BCB3-50607FE8FDE0}" destId="{CFC8B6C8-774A-44B8-B37F-73BAFB42E7BC}" srcOrd="1" destOrd="0" presId="urn:microsoft.com/office/officeart/2005/8/layout/arrow2"/>
    <dgm:cxn modelId="{99FA877C-AA8C-40B7-B836-66C8C09F74FF}" type="presParOf" srcId="{CFC8B6C8-774A-44B8-B37F-73BAFB42E7BC}" destId="{7FCE3DAE-27EA-4133-973E-DC359DD12136}" srcOrd="0" destOrd="0" presId="urn:microsoft.com/office/officeart/2005/8/layout/arrow2"/>
    <dgm:cxn modelId="{A0BA6587-F5E7-422E-A0D8-8D2EBAC5A4F3}" type="presParOf" srcId="{CFC8B6C8-774A-44B8-B37F-73BAFB42E7BC}" destId="{2D412F1F-7F44-4645-95E0-353B2D9CD76D}" srcOrd="1" destOrd="0" presId="urn:microsoft.com/office/officeart/2005/8/layout/arrow2"/>
    <dgm:cxn modelId="{7F08EDE1-4FB1-4D1E-A253-B8ECAB23818F}" type="presParOf" srcId="{CFC8B6C8-774A-44B8-B37F-73BAFB42E7BC}" destId="{68EE8D2B-2423-47D2-A756-C4AE3F022C86}" srcOrd="2" destOrd="0" presId="urn:microsoft.com/office/officeart/2005/8/layout/arrow2"/>
    <dgm:cxn modelId="{50D97923-984C-4278-8139-4FAEB51F0F41}" type="presParOf" srcId="{CFC8B6C8-774A-44B8-B37F-73BAFB42E7BC}" destId="{E1807025-E66F-493D-A4B0-E6B126BAE92C}" srcOrd="3" destOrd="0" presId="urn:microsoft.com/office/officeart/2005/8/layout/arrow2"/>
    <dgm:cxn modelId="{E9AAC3F8-B958-447D-80B2-DBFD527DB11E}" type="presParOf" srcId="{CFC8B6C8-774A-44B8-B37F-73BAFB42E7BC}" destId="{17309468-B337-413D-BF25-FC291E66BC10}" srcOrd="4" destOrd="0" presId="urn:microsoft.com/office/officeart/2005/8/layout/arrow2"/>
    <dgm:cxn modelId="{ABDE7205-A37E-44FE-B6E3-B56EE6793876}" type="presParOf" srcId="{CFC8B6C8-774A-44B8-B37F-73BAFB42E7BC}" destId="{8CEBC326-4208-4CDC-B02F-9BC451B40D5C}" srcOrd="5" destOrd="0" presId="urn:microsoft.com/office/officeart/2005/8/layout/arrow2"/>
    <dgm:cxn modelId="{8FC045E1-B4E8-43E1-928A-275D02E082D1}" type="presParOf" srcId="{CFC8B6C8-774A-44B8-B37F-73BAFB42E7BC}" destId="{2EB261E9-B09D-4365-91FE-1D39756BD6A0}" srcOrd="6" destOrd="0" presId="urn:microsoft.com/office/officeart/2005/8/layout/arrow2"/>
    <dgm:cxn modelId="{6A6B7AD7-CDC5-42DC-8CC3-8E98C18373FB}" type="presParOf" srcId="{CFC8B6C8-774A-44B8-B37F-73BAFB42E7BC}" destId="{2D502CC8-FC21-4D8F-AD4E-5F6837C7858E}" srcOrd="7" destOrd="0" presId="urn:microsoft.com/office/officeart/2005/8/layout/arrow2"/>
    <dgm:cxn modelId="{2FA5604A-DD06-4111-B302-F7FCCDC8B01B}" type="presParOf" srcId="{CFC8B6C8-774A-44B8-B37F-73BAFB42E7BC}" destId="{C9C895BD-9A85-49BA-B067-F973CEFA120C}" srcOrd="8" destOrd="0" presId="urn:microsoft.com/office/officeart/2005/8/layout/arrow2"/>
    <dgm:cxn modelId="{E59D580A-4D81-4EF8-8E0E-0D51271B3FFE}" type="presParOf" srcId="{CFC8B6C8-774A-44B8-B37F-73BAFB42E7BC}" destId="{95519283-EA9B-4B86-A953-7601CBE13A11}" srcOrd="9" destOrd="0" presId="urn:microsoft.com/office/officeart/2005/8/layout/arrow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E3A2CAA-5E0A-4547-A1B3-BD277639B28D}">
      <dsp:nvSpPr>
        <dsp:cNvPr id="0" name=""/>
        <dsp:cNvSpPr/>
      </dsp:nvSpPr>
      <dsp:spPr>
        <a:xfrm>
          <a:off x="-59152" y="428621"/>
          <a:ext cx="8114121" cy="5557800"/>
        </a:xfrm>
        <a:prstGeom prst="swooshArrow">
          <a:avLst>
            <a:gd name="adj1" fmla="val 25000"/>
            <a:gd name="adj2" fmla="val 25000"/>
          </a:avLst>
        </a:prstGeom>
        <a:solidFill>
          <a:schemeClr val="tx2">
            <a:lumMod val="60000"/>
            <a:lumOff val="40000"/>
          </a:schemeClr>
        </a:solidFill>
        <a:ln>
          <a:solidFill>
            <a:srgbClr val="0000FF"/>
          </a:solidFill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FCE3DAE-27EA-4133-973E-DC359DD12136}">
      <dsp:nvSpPr>
        <dsp:cNvPr id="0" name=""/>
        <dsp:cNvSpPr/>
      </dsp:nvSpPr>
      <dsp:spPr>
        <a:xfrm>
          <a:off x="427577" y="4782880"/>
          <a:ext cx="204527" cy="20452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D412F1F-7F44-4645-95E0-353B2D9CD76D}">
      <dsp:nvSpPr>
        <dsp:cNvPr id="0" name=""/>
        <dsp:cNvSpPr/>
      </dsp:nvSpPr>
      <dsp:spPr>
        <a:xfrm>
          <a:off x="248519" y="5000633"/>
          <a:ext cx="1804930" cy="132275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8375" tIns="0" rIns="0" bIns="0" numCol="1" spcCol="1270" anchor="t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ln>
                <a:solidFill>
                  <a:schemeClr val="accent5">
                    <a:lumMod val="50000"/>
                  </a:schemeClr>
                </a:solidFill>
              </a:ln>
              <a:solidFill>
                <a:schemeClr val="tx1"/>
              </a:solidFill>
              <a:effectLst/>
              <a:latin typeface="Cambria" pitchFamily="18" charset="0"/>
            </a:rPr>
            <a:t>Игротека </a:t>
          </a:r>
          <a:endParaRPr lang="ru-RU" sz="2400" b="1" kern="1200" dirty="0">
            <a:ln>
              <a:solidFill>
                <a:schemeClr val="accent5">
                  <a:lumMod val="50000"/>
                </a:schemeClr>
              </a:solidFill>
            </a:ln>
            <a:solidFill>
              <a:schemeClr val="tx1"/>
            </a:solidFill>
            <a:effectLst/>
            <a:latin typeface="Cambria" pitchFamily="18" charset="0"/>
          </a:endParaRPr>
        </a:p>
      </dsp:txBody>
      <dsp:txXfrm>
        <a:off x="248519" y="5000633"/>
        <a:ext cx="1804930" cy="1322756"/>
      </dsp:txXfrm>
    </dsp:sp>
    <dsp:sp modelId="{68EE8D2B-2423-47D2-A756-C4AE3F022C86}">
      <dsp:nvSpPr>
        <dsp:cNvPr id="0" name=""/>
        <dsp:cNvSpPr/>
      </dsp:nvSpPr>
      <dsp:spPr>
        <a:xfrm>
          <a:off x="1534690" y="3719117"/>
          <a:ext cx="320129" cy="320129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1807025-E66F-493D-A4B0-E6B126BAE92C}">
      <dsp:nvSpPr>
        <dsp:cNvPr id="0" name=""/>
        <dsp:cNvSpPr/>
      </dsp:nvSpPr>
      <dsp:spPr>
        <a:xfrm>
          <a:off x="1300379" y="4000508"/>
          <a:ext cx="3021520" cy="232871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9630" tIns="0" rIns="0" bIns="0" numCol="1" spcCol="1270" anchor="t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ln>
                <a:solidFill>
                  <a:schemeClr val="tx1"/>
                </a:solidFill>
              </a:ln>
              <a:solidFill>
                <a:schemeClr val="tx1"/>
              </a:solidFill>
              <a:effectLst/>
              <a:latin typeface="Cambria" pitchFamily="18" charset="0"/>
            </a:rPr>
            <a:t>Математическая</a:t>
          </a:r>
          <a:r>
            <a:rPr lang="ru-RU" sz="2400" b="1" kern="1200" dirty="0" smtClean="0">
              <a:ln>
                <a:solidFill>
                  <a:schemeClr val="accent5">
                    <a:lumMod val="50000"/>
                  </a:schemeClr>
                </a:solidFill>
              </a:ln>
              <a:solidFill>
                <a:schemeClr val="tx1"/>
              </a:solidFill>
              <a:effectLst/>
              <a:latin typeface="Cambria" pitchFamily="18" charset="0"/>
            </a:rPr>
            <a:t> РЕГАТА</a:t>
          </a:r>
          <a:endParaRPr lang="ru-RU" sz="2400" b="1" kern="1200" dirty="0">
            <a:ln>
              <a:solidFill>
                <a:schemeClr val="accent5">
                  <a:lumMod val="50000"/>
                </a:schemeClr>
              </a:solidFill>
            </a:ln>
            <a:solidFill>
              <a:schemeClr val="tx1"/>
            </a:solidFill>
            <a:effectLst/>
            <a:latin typeface="Cambria" pitchFamily="18" charset="0"/>
          </a:endParaRPr>
        </a:p>
      </dsp:txBody>
      <dsp:txXfrm>
        <a:off x="1300379" y="4000508"/>
        <a:ext cx="3021520" cy="2328718"/>
      </dsp:txXfrm>
    </dsp:sp>
    <dsp:sp modelId="{17309468-B337-413D-BF25-FC291E66BC10}">
      <dsp:nvSpPr>
        <dsp:cNvPr id="0" name=""/>
        <dsp:cNvSpPr/>
      </dsp:nvSpPr>
      <dsp:spPr>
        <a:xfrm>
          <a:off x="2957487" y="2870996"/>
          <a:ext cx="426839" cy="426839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CEBC326-4208-4CDC-B02F-9BC451B40D5C}">
      <dsp:nvSpPr>
        <dsp:cNvPr id="0" name=""/>
        <dsp:cNvSpPr/>
      </dsp:nvSpPr>
      <dsp:spPr>
        <a:xfrm>
          <a:off x="2828592" y="3084416"/>
          <a:ext cx="2400877" cy="312348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6173" tIns="0" rIns="0" bIns="0" numCol="1" spcCol="1270" anchor="t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solidFill>
                <a:schemeClr val="accent5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rPr>
            <a:t>Магистр рассеянных наук</a:t>
          </a:r>
        </a:p>
      </dsp:txBody>
      <dsp:txXfrm>
        <a:off x="2828592" y="3084416"/>
        <a:ext cx="2400877" cy="3123483"/>
      </dsp:txXfrm>
    </dsp:sp>
    <dsp:sp modelId="{2EB261E9-B09D-4365-91FE-1D39756BD6A0}">
      <dsp:nvSpPr>
        <dsp:cNvPr id="0" name=""/>
        <dsp:cNvSpPr/>
      </dsp:nvSpPr>
      <dsp:spPr>
        <a:xfrm>
          <a:off x="4611488" y="2208507"/>
          <a:ext cx="551333" cy="55133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D502CC8-FC21-4D8F-AD4E-5F6837C7858E}">
      <dsp:nvSpPr>
        <dsp:cNvPr id="0" name=""/>
        <dsp:cNvSpPr/>
      </dsp:nvSpPr>
      <dsp:spPr>
        <a:xfrm>
          <a:off x="4086459" y="2714635"/>
          <a:ext cx="3335284" cy="372372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92140" tIns="0" rIns="0" bIns="0" numCol="1" spcCol="1270" anchor="t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rPr>
            <a:t>Математический ТУРНИР</a:t>
          </a:r>
          <a:endParaRPr lang="ru-RU" sz="2400" kern="1200" dirty="0">
            <a:solidFill>
              <a:srgbClr val="FFC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4086459" y="2714635"/>
        <a:ext cx="3335284" cy="3723726"/>
      </dsp:txXfrm>
    </dsp:sp>
    <dsp:sp modelId="{C9C895BD-9A85-49BA-B067-F973CEFA120C}">
      <dsp:nvSpPr>
        <dsp:cNvPr id="0" name=""/>
        <dsp:cNvSpPr/>
      </dsp:nvSpPr>
      <dsp:spPr>
        <a:xfrm>
          <a:off x="6314398" y="1766106"/>
          <a:ext cx="702505" cy="70250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5519283-EA9B-4B86-A953-7601CBE13A11}">
      <dsp:nvSpPr>
        <dsp:cNvPr id="0" name=""/>
        <dsp:cNvSpPr/>
      </dsp:nvSpPr>
      <dsp:spPr>
        <a:xfrm>
          <a:off x="6158166" y="2117359"/>
          <a:ext cx="2793465" cy="40905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72243" tIns="0" rIns="0" bIns="0" numCol="1" spcCol="1270" anchor="t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err="1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rPr>
            <a:t>СКРИН-конференция</a:t>
          </a:r>
          <a:endParaRPr lang="ru-RU" sz="2400" b="1" kern="1200" dirty="0">
            <a:solidFill>
              <a:srgbClr val="FF0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ambria" pitchFamily="18" charset="0"/>
          </a:endParaRPr>
        </a:p>
      </dsp:txBody>
      <dsp:txXfrm>
        <a:off x="6158166" y="2117359"/>
        <a:ext cx="2793465" cy="409054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arrow2">
  <dgm:title val=""/>
  <dgm:desc val=""/>
  <dgm:catLst>
    <dgm:cat type="process" pri="2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arrowDiagram">
    <dgm:varLst>
      <dgm:chMax val="5"/>
      <dgm:dir/>
      <dgm:resizeHandles val="exact"/>
    </dgm:varLst>
    <dgm:alg type="composite">
      <dgm:param type="ar" val="1.6"/>
    </dgm:alg>
    <dgm:shape xmlns:r="http://schemas.openxmlformats.org/officeDocument/2006/relationships" r:blip="">
      <dgm:adjLst/>
    </dgm:shape>
    <dgm:presOf/>
    <dgm:constrLst>
      <dgm:constr type="l" for="ch" forName="arrow"/>
      <dgm:constr type="t" for="ch" forName="arrow"/>
      <dgm:constr type="w" for="ch" forName="arrow" refType="w"/>
      <dgm:constr type="h" for="ch" forName="arrow" refType="h"/>
      <dgm:constr type="ctrX" for="ch" forName="arrowDiagram1" refType="w" fact="0.5"/>
      <dgm:constr type="ctrY" for="ch" forName="arrowDiagram1" refType="h" fact="0.5"/>
      <dgm:constr type="w" for="ch" forName="arrowDiagram1" refType="w"/>
      <dgm:constr type="h" for="ch" forName="arrowDiagram1" refType="h"/>
      <dgm:constr type="ctrX" for="ch" forName="arrowDiagram2" refType="w" fact="0.5"/>
      <dgm:constr type="ctrY" for="ch" forName="arrowDiagram2" refType="h" fact="0.5"/>
      <dgm:constr type="w" for="ch" forName="arrowDiagram2" refType="w"/>
      <dgm:constr type="h" for="ch" forName="arrowDiagram2" refType="h"/>
      <dgm:constr type="ctrX" for="ch" forName="arrowDiagram3" refType="w" fact="0.5"/>
      <dgm:constr type="ctrY" for="ch" forName="arrowDiagram3" refType="h" fact="0.5"/>
      <dgm:constr type="w" for="ch" forName="arrowDiagram3" refType="w"/>
      <dgm:constr type="h" for="ch" forName="arrowDiagram3" refType="h"/>
      <dgm:constr type="ctrX" for="ch" forName="arrowDiagram4" refType="w" fact="0.5"/>
      <dgm:constr type="ctrY" for="ch" forName="arrowDiagram4" refType="h" fact="0.5"/>
      <dgm:constr type="w" for="ch" forName="arrowDiagram4" refType="w"/>
      <dgm:constr type="h" for="ch" forName="arrowDiagram4" refType="h"/>
      <dgm:constr type="ctrX" for="ch" forName="arrowDiagram5" refType="w" fact="0.5"/>
      <dgm:constr type="ctrY" for="ch" forName="arrowDiagram5" refType="h" fact="0.5"/>
      <dgm:constr type="w" for="ch" forName="arrowDiagram5" refType="w"/>
      <dgm:constr type="h" for="ch" forName="arrowDiagram5" refType="h"/>
    </dgm:constrLst>
    <dgm:ruleLst/>
    <dgm:choose name="Name0">
      <dgm:if name="Name1" axis="ch" ptType="node" func="cnt" op="gte" val="1">
        <dgm:layoutNode name="arrow" styleLbl="bgShp">
          <dgm:alg type="sp"/>
          <dgm:shape xmlns:r="http://schemas.openxmlformats.org/officeDocument/2006/relationships" type="swooshArrow" r:blip="">
            <dgm:adjLst>
              <dgm:adj idx="2" val="0.25"/>
            </dgm:adjLst>
          </dgm:shape>
          <dgm:presOf/>
          <dgm:constrLst/>
          <dgm:ruleLst/>
        </dgm:layoutNode>
        <dgm:choose name="Name2">
          <dgm:if name="Name3" axis="ch" ptType="node" func="cnt" op="lt" val="1"/>
          <dgm:if name="Name4" axis="ch" ptType="node" func="cnt" op="equ" val="1">
            <dgm:layoutNode name="arrowDiagram1">
              <dgm:varLst>
                <dgm:bulletEnabled val="1"/>
              </dgm:varLst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ctrX" for="ch" forName="bullet1" refType="w" fact="0.8"/>
                <dgm:constr type="ctrY" for="ch" forName="bullet1" refType="h" fact="0.262"/>
                <dgm:constr type="w" for="ch" forName="bullet1" refType="w" fact="0.074"/>
                <dgm:constr type="h" for="ch" forName="bullet1" refType="w" refFor="ch" refForName="bullet1"/>
                <dgm:constr type="r" for="ch" forName="textBox1" refType="ctrX" refFor="ch" refForName="bullet1"/>
                <dgm:constr type="t" for="ch" forName="textBox1" refType="ctrY" refFor="ch" refForName="bullet1"/>
                <dgm:constr type="w" for="ch" forName="textBox1" refType="w" fact="0.4"/>
                <dgm:constr type="h" for="ch" forName="textBox1" refType="h" fact="0.738"/>
                <dgm:constr type="userA" refType="h" refFor="ch" refForName="bullet1" fact="0.53"/>
                <dgm:constr type="rMarg" for="ch" forName="textBox1" refType="userA" fact="2.834"/>
                <dgm:constr type="primFontSz" for="ch" ptType="node" op="equ" val="65"/>
              </dgm:constrLst>
              <dgm:ruleLst/>
              <dgm:forEach name="Name5" axis="ch" ptType="node" cnt="1">
                <dgm:layoutNode name="bullet1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1" styleLbl="revTx">
                  <dgm:varLst>
                    <dgm:bulletEnabled val="1"/>
                  </dgm:varLst>
                  <dgm:alg type="tx">
                    <dgm:param type="txAnchorVert" val="t"/>
                    <dgm:param type="parTxLTRAlign" val="r"/>
                    <dgm:param type="parTxRTLAlign" val="r"/>
                  </dgm:alg>
                  <dgm:shape xmlns:r="http://schemas.openxmlformats.org/officeDocument/2006/relationships" type="round2DiagRect" r:blip="">
                    <dgm:adjLst/>
                  </dgm:shape>
                  <dgm:presOf axis="desOrSelf" ptType="node"/>
                  <dgm:constrLst>
                    <dgm:constr type="lMarg"/>
                    <dgm:constr type="tMarg"/>
                    <dgm:constr type="bMarg"/>
                  </dgm:constrLst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6" axis="ch" ptType="node" func="cnt" op="equ" val="2">
            <dgm:layoutNode name="arrowDiagram2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7">
                <dgm:if name="Name8" func="var" arg="dir" op="equ" val="norm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l" for="ch" forName="textBox2a" refType="ctrX" refFor="ch" refForName="bullet2a"/>
                    <dgm:constr type="t" for="ch" forName="textBox2a" refType="ctrY" refFor="ch" refForName="bullet2a"/>
                    <dgm:constr type="w" for="ch" forName="textBox2a" refType="w" fact="0.325"/>
                    <dgm:constr type="h" for="ch" forName="textBox2a" refType="h" fact="0.427"/>
                    <dgm:constr type="userA" refType="h" refFor="ch" refForName="bullet2a" fact="0.53"/>
                    <dgm:constr type="l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l" for="ch" forName="textBox2b" refType="ctrX" refFor="ch" refForName="bullet2b"/>
                    <dgm:constr type="t" for="ch" forName="textBox2b" refType="ctrY" refFor="ch" refForName="bullet2b"/>
                    <dgm:constr type="w" for="ch" forName="textBox2b" refType="w" fact="0.325"/>
                    <dgm:constr type="h" for="ch" forName="textBox2b" refType="h" fact="0.662"/>
                    <dgm:constr type="userB" refType="h" refFor="ch" refForName="bullet2b" fact="0.53"/>
                    <dgm:constr type="lMarg" for="ch" forName="textBox2b" refType="userB" fact="2.834"/>
                    <dgm:constr type="primFontSz" for="ch" ptType="node" op="equ" val="65"/>
                  </dgm:constrLst>
                </dgm:if>
                <dgm:else name="Name9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r" for="ch" forName="textBox2a" refType="ctrX" refFor="ch" refForName="bullet2a"/>
                    <dgm:constr type="b" for="ch" forName="textBox2a" refType="ctrY" refFor="ch" refForName="bullet2a"/>
                    <dgm:constr type="w" for="ch" forName="textBox2a" refType="w" fact="0.25"/>
                    <dgm:constr type="h" for="ch" forName="textBox2a" refType="h" fact="0.573"/>
                    <dgm:constr type="userA" refType="h" refFor="ch" refForName="bullet2a" fact="0.53"/>
                    <dgm:constr type="r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r" for="ch" forName="textBox2b" refType="ctrX" refFor="ch" refForName="bullet2b"/>
                    <dgm:constr type="b" for="ch" forName="textBox2b" refType="ctrY" refFor="ch" refForName="bullet2b"/>
                    <dgm:constr type="w" for="ch" forName="textBox2b" refType="w" fact="0.28"/>
                    <dgm:constr type="h" for="ch" forName="textBox2b" refType="h" fact="0.338"/>
                    <dgm:constr type="userB" refType="h" refFor="ch" refForName="bullet2b" fact="0.53"/>
                    <dgm:constr type="rMarg" for="ch" forName="textBox2b" refType="userB" fact="2.834"/>
                    <dgm:constr type="primFontSz" for="ch" ptType="node" op="equ" val="65"/>
                  </dgm:constrLst>
                </dgm:else>
              </dgm:choose>
              <dgm:ruleLst/>
              <dgm:forEach name="Name10" axis="ch" ptType="node" cnt="1">
                <dgm:layoutNode name="bullet2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a" styleLbl="revTx">
                  <dgm:varLst>
                    <dgm:bulletEnabled val="1"/>
                  </dgm:varLst>
                  <dgm:choose name="Name11">
                    <dgm:if name="Name12" func="var" arg="dir" op="equ" val="norm">
                      <dgm:choose name="Name13">
                        <dgm:if name="Name1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6">
                      <dgm:choose name="Name17">
                        <dgm:if name="Name1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">
                    <dgm:if name="Name2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23" axis="ch" ptType="node" st="2" cnt="1">
                <dgm:layoutNode name="bullet2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b" styleLbl="revTx">
                  <dgm:varLst>
                    <dgm:bulletEnabled val="1"/>
                  </dgm:varLst>
                  <dgm:choose name="Name24">
                    <dgm:if name="Name25" func="var" arg="dir" op="equ" val="norm">
                      <dgm:choose name="Name26">
                        <dgm:if name="Name2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2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29">
                      <dgm:choose name="Name30">
                        <dgm:if name="Name3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3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33">
                    <dgm:if name="Name3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3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36" axis="ch" ptType="node" func="cnt" op="equ" val="3">
            <dgm:layoutNode name="arrowDiagram3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37">
                <dgm:if name="Name38" func="var" arg="dir" op="equ" val="norm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l" for="ch" forName="textBox3a" refType="ctrX" refFor="ch" refForName="bullet3a"/>
                    <dgm:constr type="t" for="ch" forName="textBox3a" refType="ctrY" refFor="ch" refForName="bullet3a"/>
                    <dgm:constr type="w" for="ch" forName="textBox3a" refType="w" fact="0.233"/>
                    <dgm:constr type="h" for="ch" forName="textBox3a" refType="h" fact="0.289"/>
                    <dgm:constr type="userA" refType="h" refFor="ch" refForName="bullet3a" fact="0.53"/>
                    <dgm:constr type="l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l" for="ch" forName="textBox3b" refType="ctrX" refFor="ch" refForName="bullet3b"/>
                    <dgm:constr type="t" for="ch" forName="textBox3b" refType="ctrY" refFor="ch" refForName="bullet3b"/>
                    <dgm:constr type="w" for="ch" forName="textBox3b" refType="w" fact="0.24"/>
                    <dgm:constr type="h" for="ch" forName="textBox3b" refType="h" fact="0.544"/>
                    <dgm:constr type="userB" refType="h" refFor="ch" refForName="bullet3b" fact="0.53"/>
                    <dgm:constr type="l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l" for="ch" forName="textBox3c" refType="ctrX" refFor="ch" refForName="bullet3c"/>
                    <dgm:constr type="t" for="ch" forName="textBox3c" refType="ctrY" refFor="ch" refForName="bullet3c"/>
                    <dgm:constr type="w" for="ch" forName="textBox3c" refType="w" fact="0.24"/>
                    <dgm:constr type="h" for="ch" forName="textBox3c" refType="h" fact="0.695"/>
                    <dgm:constr type="userC" refType="h" refFor="ch" refForName="bullet3c" fact="0.53"/>
                    <dgm:constr type="lMarg" for="ch" forName="textBox3c" refType="userC" fact="2.834"/>
                    <dgm:constr type="primFontSz" for="ch" ptType="node" op="equ" val="65"/>
                  </dgm:constrLst>
                </dgm:if>
                <dgm:else name="Name39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r" for="ch" forName="textBox3a" refType="ctrX" refFor="ch" refForName="bullet3a"/>
                    <dgm:constr type="b" for="ch" forName="textBox3a" refType="ctrY" refFor="ch" refForName="bullet3a"/>
                    <dgm:constr type="w" for="ch" forName="textBox3a" refType="w" fact="0.14"/>
                    <dgm:constr type="h" for="ch" forName="textBox3a" refType="h" fact="0.711"/>
                    <dgm:constr type="userA" refType="h" refFor="ch" refForName="bullet3a" fact="0.53"/>
                    <dgm:constr type="r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r" for="ch" forName="textBox3b" refType="ctrX" refFor="ch" refForName="bullet3b"/>
                    <dgm:constr type="b" for="ch" forName="textBox3b" refType="ctrY" refFor="ch" refForName="bullet3b"/>
                    <dgm:constr type="w" for="ch" forName="textBox3b" refType="w" fact="0.24"/>
                    <dgm:constr type="h" for="ch" forName="textBox3b" refType="h" fact="0.456"/>
                    <dgm:constr type="userB" refType="h" refFor="ch" refForName="bullet3b" fact="0.53"/>
                    <dgm:constr type="r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r" for="ch" forName="textBox3c" refType="ctrX" refFor="ch" refForName="bullet3c"/>
                    <dgm:constr type="b" for="ch" forName="textBox3c" refType="ctrY" refFor="ch" refForName="bullet3c"/>
                    <dgm:constr type="w" for="ch" forName="textBox3c" refType="w" fact="0.24"/>
                    <dgm:constr type="h" for="ch" forName="textBox3c" refType="h" fact="0.305"/>
                    <dgm:constr type="userC" refType="h" refFor="ch" refForName="bullet3c" fact="0.53"/>
                    <dgm:constr type="rMarg" for="ch" forName="textBox3c" refType="userC" fact="2.834"/>
                    <dgm:constr type="primFontSz" for="ch" ptType="node" op="equ" val="65"/>
                  </dgm:constrLst>
                </dgm:else>
              </dgm:choose>
              <dgm:ruleLst/>
              <dgm:forEach name="Name40" axis="ch" ptType="node" cnt="1">
                <dgm:layoutNode name="bullet3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a" styleLbl="revTx">
                  <dgm:varLst>
                    <dgm:bulletEnabled val="1"/>
                  </dgm:varLst>
                  <dgm:choose name="Name41">
                    <dgm:if name="Name42" func="var" arg="dir" op="equ" val="norm">
                      <dgm:choose name="Name43">
                        <dgm:if name="Name4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4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46">
                      <dgm:choose name="Name47">
                        <dgm:if name="Name4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4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50">
                    <dgm:if name="Name5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5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53" axis="ch" ptType="node" st="2" cnt="1">
                <dgm:layoutNode name="bullet3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b" styleLbl="revTx">
                  <dgm:varLst>
                    <dgm:bulletEnabled val="1"/>
                  </dgm:varLst>
                  <dgm:choose name="Name54">
                    <dgm:if name="Name55" func="var" arg="dir" op="equ" val="norm">
                      <dgm:choose name="Name56">
                        <dgm:if name="Name5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5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59">
                      <dgm:choose name="Name60">
                        <dgm:if name="Name6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6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63">
                    <dgm:if name="Name6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6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66" axis="ch" ptType="node" st="3" cnt="1">
                <dgm:layoutNode name="bullet3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c" styleLbl="revTx">
                  <dgm:varLst>
                    <dgm:bulletEnabled val="1"/>
                  </dgm:varLst>
                  <dgm:choose name="Name67">
                    <dgm:if name="Name68" func="var" arg="dir" op="equ" val="norm">
                      <dgm:choose name="Name69">
                        <dgm:if name="Name7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7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72">
                      <dgm:choose name="Name73">
                        <dgm:if name="Name7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7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76">
                    <dgm:if name="Name7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7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79" axis="ch" ptType="node" func="cnt" op="equ" val="4">
            <dgm:layoutNode name="arrowDiagram4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80">
                <dgm:if name="Name81" func="var" arg="dir" op="equ" val="norm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l" for="ch" forName="textBox4a" refType="ctrX" refFor="ch" refForName="bullet4a"/>
                    <dgm:constr type="t" for="ch" forName="textBox4a" refType="ctrY" refFor="ch" refForName="bullet4a"/>
                    <dgm:constr type="w" for="ch" forName="textBox4a" refType="w" fact="0.171"/>
                    <dgm:constr type="h" for="ch" forName="textBox4a" refType="h" fact="0.238"/>
                    <dgm:constr type="userA" refType="h" refFor="ch" refForName="bullet4a" fact="0.53"/>
                    <dgm:constr type="l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l" for="ch" forName="textBox4b" refType="ctrX" refFor="ch" refForName="bullet4b"/>
                    <dgm:constr type="t" for="ch" forName="textBox4b" refType="ctrY" refFor="ch" refForName="bullet4b"/>
                    <dgm:constr type="w" for="ch" forName="textBox4b" refType="w" fact="0.21"/>
                    <dgm:constr type="h" for="ch" forName="textBox4b" refType="h" fact="0.457"/>
                    <dgm:constr type="userB" refType="h" refFor="ch" refForName="bullet4b" fact="0.53"/>
                    <dgm:constr type="l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l" for="ch" forName="textBox4c" refType="ctrX" refFor="ch" refForName="bullet4c"/>
                    <dgm:constr type="t" for="ch" forName="textBox4c" refType="ctrY" refFor="ch" refForName="bullet4c"/>
                    <dgm:constr type="w" for="ch" forName="textBox4c" refType="w" fact="0.21"/>
                    <dgm:constr type="h" for="ch" forName="textBox4c" refType="h" fact="0.618"/>
                    <dgm:constr type="userC" refType="h" refFor="ch" refForName="bullet4c" fact="0.53"/>
                    <dgm:constr type="l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l" for="ch" forName="textBox4d" refType="ctrX" refFor="ch" refForName="bullet4d"/>
                    <dgm:constr type="t" for="ch" forName="textBox4d" refType="ctrY" refFor="ch" refForName="bullet4d"/>
                    <dgm:constr type="w" for="ch" forName="textBox4d" refType="w" fact="0.21"/>
                    <dgm:constr type="h" for="ch" forName="textBox4d" refType="h" fact="0.717"/>
                    <dgm:constr type="userD" refType="h" refFor="ch" refForName="bullet4d" fact="0.53"/>
                    <dgm:constr type="lMarg" for="ch" forName="textBox4d" refType="userD" fact="2.834"/>
                    <dgm:constr type="primFontSz" for="ch" ptType="node" op="equ" val="65"/>
                  </dgm:constrLst>
                </dgm:if>
                <dgm:else name="Name82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r" for="ch" forName="textBox4a" refType="ctrX" refFor="ch" refForName="bullet4a"/>
                    <dgm:constr type="b" for="ch" forName="textBox4a" refType="ctrY" refFor="ch" refForName="bullet4a"/>
                    <dgm:constr type="w" for="ch" forName="textBox4a" refType="w" fact="0.11"/>
                    <dgm:constr type="h" for="ch" forName="textBox4a" refType="h" fact="0.762"/>
                    <dgm:constr type="userA" refType="h" refFor="ch" refForName="bullet4a" fact="0.53"/>
                    <dgm:constr type="r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r" for="ch" forName="textBox4b" refType="ctrX" refFor="ch" refForName="bullet4b"/>
                    <dgm:constr type="b" for="ch" forName="textBox4b" refType="ctrY" refFor="ch" refForName="bullet4b"/>
                    <dgm:constr type="w" for="ch" forName="textBox4b" refType="w" fact="0.171"/>
                    <dgm:constr type="h" for="ch" forName="textBox4b" refType="h" fact="0.543"/>
                    <dgm:constr type="userB" refType="h" refFor="ch" refForName="bullet4b" fact="0.53"/>
                    <dgm:constr type="r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r" for="ch" forName="textBox4c" refType="ctrX" refFor="ch" refForName="bullet4c"/>
                    <dgm:constr type="b" for="ch" forName="textBox4c" refType="ctrY" refFor="ch" refForName="bullet4c"/>
                    <dgm:constr type="w" for="ch" forName="textBox4c" refType="w" fact="0.21"/>
                    <dgm:constr type="h" for="ch" forName="textBox4c" refType="h" fact="0.382"/>
                    <dgm:constr type="userC" refType="h" refFor="ch" refForName="bullet4c" fact="0.53"/>
                    <dgm:constr type="r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r" for="ch" forName="textBox4d" refType="ctrX" refFor="ch" refForName="bullet4d"/>
                    <dgm:constr type="b" for="ch" forName="textBox4d" refType="ctrY" refFor="ch" refForName="bullet4d"/>
                    <dgm:constr type="w" for="ch" forName="textBox4d" refType="w" fact="0.21"/>
                    <dgm:constr type="h" for="ch" forName="textBox4d" refType="h" fact="0.283"/>
                    <dgm:constr type="userD" refType="h" refFor="ch" refForName="bullet4d" fact="0.53"/>
                    <dgm:constr type="rMarg" for="ch" forName="textBox4d" refType="userD" fact="2.834"/>
                    <dgm:constr type="primFontSz" for="ch" ptType="node" op="equ" val="65"/>
                  </dgm:constrLst>
                </dgm:else>
              </dgm:choose>
              <dgm:ruleLst/>
              <dgm:forEach name="Name83" axis="ch" ptType="node" cnt="1">
                <dgm:layoutNode name="bullet4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a" styleLbl="revTx">
                  <dgm:varLst>
                    <dgm:bulletEnabled val="1"/>
                  </dgm:varLst>
                  <dgm:choose name="Name84">
                    <dgm:if name="Name85" func="var" arg="dir" op="equ" val="norm">
                      <dgm:choose name="Name86">
                        <dgm:if name="Name8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8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89">
                      <dgm:choose name="Name90">
                        <dgm:if name="Name9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9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93">
                    <dgm:if name="Name9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9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96" axis="ch" ptType="node" st="2" cnt="1">
                <dgm:layoutNode name="bullet4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b" styleLbl="revTx">
                  <dgm:varLst>
                    <dgm:bulletEnabled val="1"/>
                  </dgm:varLst>
                  <dgm:choose name="Name97">
                    <dgm:if name="Name98" func="var" arg="dir" op="equ" val="norm">
                      <dgm:choose name="Name99">
                        <dgm:if name="Name10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0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0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06">
                    <dgm:if name="Name10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0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09" axis="ch" ptType="node" st="3" cnt="1">
                <dgm:layoutNode name="bullet4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c" styleLbl="revTx">
                  <dgm:varLst>
                    <dgm:bulletEnabled val="1"/>
                  </dgm:varLst>
                  <dgm:choose name="Name110">
                    <dgm:if name="Name111" func="var" arg="dir" op="equ" val="norm">
                      <dgm:choose name="Name112">
                        <dgm:if name="Name11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1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15">
                      <dgm:choose name="Name116">
                        <dgm:if name="Name11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1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19">
                    <dgm:if name="Name12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2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22" axis="ch" ptType="node" st="4" cnt="1">
                <dgm:layoutNode name="bullet4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d" styleLbl="revTx">
                  <dgm:varLst>
                    <dgm:bulletEnabled val="1"/>
                  </dgm:varLst>
                  <dgm:choose name="Name123">
                    <dgm:if name="Name124" func="var" arg="dir" op="equ" val="norm">
                      <dgm:choose name="Name125">
                        <dgm:if name="Name12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2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28">
                      <dgm:choose name="Name129">
                        <dgm:if name="Name13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3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32">
                    <dgm:if name="Name13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3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else name="Name135">
            <dgm:layoutNode name="arrowDiagram5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136">
                <dgm:if name="Name137" func="var" arg="dir" op="equ" val="norm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l" for="ch" forName="textBox5a" refType="ctrX" refFor="ch" refForName="bullet5a"/>
                    <dgm:constr type="t" for="ch" forName="textBox5a" refType="ctrY" refFor="ch" refForName="bullet5a"/>
                    <dgm:constr type="w" for="ch" forName="textBox5a" refType="w" fact="0.131"/>
                    <dgm:constr type="h" for="ch" forName="textBox5a" refType="h" fact="0.238"/>
                    <dgm:constr type="userA" refType="h" refFor="ch" refForName="bullet5a" fact="0.53"/>
                    <dgm:constr type="l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l" for="ch" forName="textBox5b" refType="ctrX" refFor="ch" refForName="bullet5b"/>
                    <dgm:constr type="t" for="ch" forName="textBox5b" refType="ctrY" refFor="ch" refForName="bullet5b"/>
                    <dgm:constr type="w" for="ch" forName="textBox5b" refType="w" fact="0.166"/>
                    <dgm:constr type="h" for="ch" forName="textBox5b" refType="h" fact="0.419"/>
                    <dgm:constr type="userB" refType="h" refFor="ch" refForName="bullet5b" fact="0.53"/>
                    <dgm:constr type="l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l" for="ch" forName="textBox5c" refType="ctrX" refFor="ch" refForName="bullet5c"/>
                    <dgm:constr type="t" for="ch" forName="textBox5c" refType="ctrY" refFor="ch" refForName="bullet5c"/>
                    <dgm:constr type="w" for="ch" forName="textBox5c" refType="w" fact="0.193"/>
                    <dgm:constr type="h" for="ch" forName="textBox5c" refType="h" fact="0.562"/>
                    <dgm:constr type="userC" refType="h" refFor="ch" refForName="bullet5c" fact="0.53"/>
                    <dgm:constr type="l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l" for="ch" forName="textBox5d" refType="ctrX" refFor="ch" refForName="bullet5d"/>
                    <dgm:constr type="t" for="ch" forName="textBox5d" refType="ctrY" refFor="ch" refForName="bullet5d"/>
                    <dgm:constr type="w" for="ch" forName="textBox5d" refType="w" fact="0.2"/>
                    <dgm:constr type="h" for="ch" forName="textBox5d" refType="h" fact="0.67"/>
                    <dgm:constr type="userD" refType="h" refFor="ch" refForName="bullet5d" fact="0.53"/>
                    <dgm:constr type="l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l" for="ch" forName="textBox5e" refType="ctrX" refFor="ch" refForName="bullet5e"/>
                    <dgm:constr type="t" for="ch" forName="textBox5e" refType="ctrY" refFor="ch" refForName="bullet5e"/>
                    <dgm:constr type="w" for="ch" forName="textBox5e" refType="w" fact="0.2"/>
                    <dgm:constr type="h" for="ch" forName="textBox5e" refType="h" fact="0.736"/>
                    <dgm:constr type="userE" refType="h" refFor="ch" refForName="bullet5e" fact="0.53"/>
                    <dgm:constr type="lMarg" for="ch" forName="textBox5e" refType="userE" fact="2.834"/>
                    <dgm:constr type="primFontSz" for="ch" ptType="node" op="equ" val="65"/>
                  </dgm:constrLst>
                </dgm:if>
                <dgm:else name="Name138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r" for="ch" forName="textBox5a" refType="ctrX" refFor="ch" refForName="bullet5a"/>
                    <dgm:constr type="b" for="ch" forName="textBox5a" refType="ctrY" refFor="ch" refForName="bullet5a"/>
                    <dgm:constr type="w" for="ch" forName="textBox5a" refType="w" fact="0.11"/>
                    <dgm:constr type="h" for="ch" forName="textBox5a" refType="h" fact="0.762"/>
                    <dgm:constr type="userA" refType="h" refFor="ch" refForName="bullet5a" fact="0.53"/>
                    <dgm:constr type="r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r" for="ch" forName="textBox5b" refType="ctrX" refFor="ch" refForName="bullet5b"/>
                    <dgm:constr type="b" for="ch" forName="textBox5b" refType="ctrY" refFor="ch" refForName="bullet5b"/>
                    <dgm:constr type="w" for="ch" forName="textBox5b" refType="w" fact="0.131"/>
                    <dgm:constr type="h" for="ch" forName="textBox5b" refType="h" fact="0.581"/>
                    <dgm:constr type="userB" refType="h" refFor="ch" refForName="bullet5b" fact="0.53"/>
                    <dgm:constr type="r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r" for="ch" forName="textBox5c" refType="ctrX" refFor="ch" refForName="bullet5c"/>
                    <dgm:constr type="b" for="ch" forName="textBox5c" refType="ctrY" refFor="ch" refForName="bullet5c"/>
                    <dgm:constr type="w" for="ch" forName="textBox5c" refType="w" fact="0.166"/>
                    <dgm:constr type="h" for="ch" forName="textBox5c" refType="h" fact="0.438"/>
                    <dgm:constr type="userC" refType="h" refFor="ch" refForName="bullet5c" fact="0.53"/>
                    <dgm:constr type="r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r" for="ch" forName="textBox5d" refType="ctrX" refFor="ch" refForName="bullet5d"/>
                    <dgm:constr type="b" for="ch" forName="textBox5d" refType="ctrY" refFor="ch" refForName="bullet5d"/>
                    <dgm:constr type="w" for="ch" forName="textBox5d" refType="w" fact="0.193"/>
                    <dgm:constr type="h" for="ch" forName="textBox5d" refType="h" fact="0.33"/>
                    <dgm:constr type="userD" refType="h" refFor="ch" refForName="bullet5d" fact="0.53"/>
                    <dgm:constr type="r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r" for="ch" forName="textBox5e" refType="ctrX" refFor="ch" refForName="bullet5e"/>
                    <dgm:constr type="b" for="ch" forName="textBox5e" refType="ctrY" refFor="ch" refForName="bullet5e"/>
                    <dgm:constr type="w" for="ch" forName="textBox5e" refType="w" fact="0.2"/>
                    <dgm:constr type="h" for="ch" forName="textBox5e" refType="h" fact="0.264"/>
                    <dgm:constr type="userE" refType="h" refFor="ch" refForName="bullet5e" fact="0.53"/>
                    <dgm:constr type="rMarg" for="ch" forName="textBox5e" refType="userE" fact="2.834"/>
                    <dgm:constr type="primFontSz" for="ch" ptType="node" op="equ" val="65"/>
                  </dgm:constrLst>
                </dgm:else>
              </dgm:choose>
              <dgm:ruleLst/>
              <dgm:forEach name="Name139" axis="ch" ptType="node" cnt="1">
                <dgm:layoutNode name="bullet5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a" styleLbl="revTx">
                  <dgm:varLst>
                    <dgm:bulletEnabled val="1"/>
                  </dgm:varLst>
                  <dgm:choose name="Name140">
                    <dgm:if name="Name141" func="var" arg="dir" op="equ" val="norm">
                      <dgm:choose name="Name142">
                        <dgm:if name="Name14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4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45">
                      <dgm:choose name="Name146">
                        <dgm:if name="Name14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4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49">
                    <dgm:if name="Name15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5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52" axis="ch" ptType="node" st="2" cnt="1">
                <dgm:layoutNode name="bullet5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b" styleLbl="revTx">
                  <dgm:varLst>
                    <dgm:bulletEnabled val="1"/>
                  </dgm:varLst>
                  <dgm:choose name="Name153">
                    <dgm:if name="Name154" func="var" arg="dir" op="equ" val="norm">
                      <dgm:choose name="Name155">
                        <dgm:if name="Name15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58">
                      <dgm:choose name="Name159">
                        <dgm:if name="Name16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6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62">
                    <dgm:if name="Name16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6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65" axis="ch" ptType="node" st="3" cnt="1">
                <dgm:layoutNode name="bullet5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c" styleLbl="revTx">
                  <dgm:varLst>
                    <dgm:bulletEnabled val="1"/>
                  </dgm:varLst>
                  <dgm:choose name="Name166">
                    <dgm:if name="Name167" func="var" arg="dir" op="equ" val="norm">
                      <dgm:choose name="Name168">
                        <dgm:if name="Name169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70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71">
                      <dgm:choose name="Name172">
                        <dgm:if name="Name173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74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75">
                    <dgm:if name="Name176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77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78" axis="ch" ptType="node" st="4" cnt="1">
                <dgm:layoutNode name="bullet5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d" styleLbl="revTx">
                  <dgm:varLst>
                    <dgm:bulletEnabled val="1"/>
                  </dgm:varLst>
                  <dgm:choose name="Name179">
                    <dgm:if name="Name180" func="var" arg="dir" op="equ" val="norm">
                      <dgm:choose name="Name181">
                        <dgm:if name="Name182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83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84">
                      <dgm:choose name="Name185">
                        <dgm:if name="Name186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87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88">
                    <dgm:if name="Name189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90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91" axis="ch" ptType="node" st="5" cnt="1">
                <dgm:layoutNode name="bullet5e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e" styleLbl="revTx">
                  <dgm:varLst>
                    <dgm:bulletEnabled val="1"/>
                  </dgm:varLst>
                  <dgm:choose name="Name192">
                    <dgm:if name="Name193" func="var" arg="dir" op="equ" val="norm">
                      <dgm:choose name="Name194">
                        <dgm:if name="Name195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96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97">
                      <dgm:choose name="Name198">
                        <dgm:if name="Name199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200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1">
                    <dgm:if name="Name202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03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else>
        </dgm:choose>
      </dgm:if>
      <dgm:else name="Name204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3E898D5-9A7F-42D2-97FD-FBC1A03576E0}" type="datetimeFigureOut">
              <a:rPr lang="ru-RU" smtClean="0"/>
              <a:pPr/>
              <a:t>12.06.2013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C88FDEE-CD7E-4893-8521-7FEDF62CFBA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143391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88FDEE-CD7E-4893-8521-7FEDF62CFBA5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6EB57A7-7F24-4A4D-AE3E-4D3C82741E0C}" type="slidenum">
              <a:rPr lang="ru-RU" smtClean="0"/>
              <a:pPr>
                <a:defRPr/>
              </a:pPr>
              <a:t>21</a:t>
            </a:fld>
            <a:endParaRPr lang="ru-RU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147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6148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863095FC-D82A-4E46-8966-E720FFC94BAB}" type="slidenum">
              <a:rPr lang="ru-RU"/>
              <a:pPr/>
              <a:t>23</a:t>
            </a:fld>
            <a:endParaRPr lang="ru-RU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6EB57A7-7F24-4A4D-AE3E-4D3C82741E0C}" type="slidenum">
              <a:rPr lang="ru-RU" smtClean="0"/>
              <a:pPr>
                <a:defRPr/>
              </a:pPr>
              <a:t>24</a:t>
            </a:fld>
            <a:endParaRPr lang="ru-RU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88FDEE-CD7E-4893-8521-7FEDF62CFBA5}" type="slidenum">
              <a:rPr lang="ru-RU" smtClean="0"/>
              <a:pPr/>
              <a:t>26</a:t>
            </a:fld>
            <a:endParaRPr lang="ru-RU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88FDEE-CD7E-4893-8521-7FEDF62CFBA5}" type="slidenum">
              <a:rPr lang="ru-RU" smtClean="0"/>
              <a:pPr/>
              <a:t>27</a:t>
            </a:fld>
            <a:endParaRPr lang="ru-RU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88FDEE-CD7E-4893-8521-7FEDF62CFBA5}" type="slidenum">
              <a:rPr lang="ru-RU" smtClean="0"/>
              <a:pPr/>
              <a:t>28</a:t>
            </a:fld>
            <a:endParaRPr lang="ru-RU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88FDEE-CD7E-4893-8521-7FEDF62CFBA5}" type="slidenum">
              <a:rPr lang="ru-RU" smtClean="0"/>
              <a:pPr/>
              <a:t>30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1747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58372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EA518A6B-D553-4343-8B86-74A8AE043CC2}" type="slidenum">
              <a:rPr lang="ru-RU">
                <a:solidFill>
                  <a:srgbClr val="000000"/>
                </a:solidFill>
              </a:rPr>
              <a:pPr>
                <a:defRPr/>
              </a:pPr>
              <a:t>4</a:t>
            </a:fld>
            <a:endParaRPr lang="ru-RU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6EB57A7-7F24-4A4D-AE3E-4D3C82741E0C}" type="slidenum">
              <a:rPr lang="ru-RU" smtClean="0"/>
              <a:pPr>
                <a:defRPr/>
              </a:pPr>
              <a:t>6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6EB57A7-7F24-4A4D-AE3E-4D3C82741E0C}" type="slidenum">
              <a:rPr lang="ru-RU" smtClean="0"/>
              <a:pPr>
                <a:defRPr/>
              </a:pPr>
              <a:t>7</a:t>
            </a:fld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6EB57A7-7F24-4A4D-AE3E-4D3C82741E0C}" type="slidenum">
              <a:rPr lang="ru-RU" smtClean="0"/>
              <a:pPr>
                <a:defRPr/>
              </a:pPr>
              <a:t>15</a:t>
            </a:fld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6EB57A7-7F24-4A4D-AE3E-4D3C82741E0C}" type="slidenum">
              <a:rPr lang="ru-RU" smtClean="0"/>
              <a:pPr>
                <a:defRPr/>
              </a:pPr>
              <a:t>16</a:t>
            </a:fld>
            <a:endParaRPr 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6EB57A7-7F24-4A4D-AE3E-4D3C82741E0C}" type="slidenum">
              <a:rPr lang="ru-RU" smtClean="0"/>
              <a:pPr>
                <a:defRPr/>
              </a:pPr>
              <a:t>17</a:t>
            </a:fld>
            <a:endParaRPr lang="ru-RU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6EB57A7-7F24-4A4D-AE3E-4D3C82741E0C}" type="slidenum">
              <a:rPr lang="ru-RU" smtClean="0"/>
              <a:pPr>
                <a:defRPr/>
              </a:pPr>
              <a:t>18</a:t>
            </a:fld>
            <a:endParaRPr lang="ru-RU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A77CAC-6E97-48C8-988C-2D89FCF5E239}" type="slidenum">
              <a:rPr lang="ru-RU" smtClean="0"/>
              <a:pPr/>
              <a:t>20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2A84E53A-9A4C-4352-A348-42D1001BDBC7}" type="datetimeFigureOut">
              <a:rPr lang="ru-RU" smtClean="0"/>
              <a:pPr/>
              <a:t>12.06.2013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ая соединительная линия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Прямая соединительная линия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Овал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Овал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Овал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F2DFABB0-4BF7-40A0-A0E8-60816562033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84E53A-9A4C-4352-A348-42D1001BDBC7}" type="datetimeFigureOut">
              <a:rPr lang="ru-RU" smtClean="0"/>
              <a:pPr/>
              <a:t>12.06.2013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DFABB0-4BF7-40A0-A0E8-60816562033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84E53A-9A4C-4352-A348-42D1001BDBC7}" type="datetimeFigureOut">
              <a:rPr lang="ru-RU" smtClean="0"/>
              <a:pPr/>
              <a:t>12.06.2013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DFABB0-4BF7-40A0-A0E8-60816562033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2A84E53A-9A4C-4352-A348-42D1001BDBC7}" type="datetimeFigureOut">
              <a:rPr lang="ru-RU" smtClean="0"/>
              <a:pPr/>
              <a:t>12.06.2013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F2DFABB0-4BF7-40A0-A0E8-60816562033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2A84E53A-9A4C-4352-A348-42D1001BDBC7}" type="datetimeFigureOut">
              <a:rPr lang="ru-RU" smtClean="0"/>
              <a:pPr/>
              <a:t>12.06.2013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Прямая соединительная линия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Овал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Овал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Овал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Прямая соединительная линия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F2DFABB0-4BF7-40A0-A0E8-60816562033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84E53A-9A4C-4352-A348-42D1001BDBC7}" type="datetimeFigureOut">
              <a:rPr lang="ru-RU" smtClean="0"/>
              <a:pPr/>
              <a:t>12.06.2013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DFABB0-4BF7-40A0-A0E8-60816562033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84E53A-9A4C-4352-A348-42D1001BDBC7}" type="datetimeFigureOut">
              <a:rPr lang="ru-RU" smtClean="0"/>
              <a:pPr/>
              <a:t>12.06.2013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DFABB0-4BF7-40A0-A0E8-60816562033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2A84E53A-9A4C-4352-A348-42D1001BDBC7}" type="datetimeFigureOut">
              <a:rPr lang="ru-RU" smtClean="0"/>
              <a:pPr/>
              <a:t>12.06.2013</a:t>
            </a:fld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F2DFABB0-4BF7-40A0-A0E8-60816562033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84E53A-9A4C-4352-A348-42D1001BDBC7}" type="datetimeFigureOut">
              <a:rPr lang="ru-RU" smtClean="0"/>
              <a:pPr/>
              <a:t>12.06.2013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DFABB0-4BF7-40A0-A0E8-60816562033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Содержимое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2A84E53A-9A4C-4352-A348-42D1001BDBC7}" type="datetimeFigureOut">
              <a:rPr lang="ru-RU" smtClean="0"/>
              <a:pPr/>
              <a:t>12.06.2013</a:t>
            </a:fld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F2DFABB0-4BF7-40A0-A0E8-60816562033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3" name="Нижний колонтитул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2A84E53A-9A4C-4352-A348-42D1001BDBC7}" type="datetimeFigureOut">
              <a:rPr lang="ru-RU" smtClean="0"/>
              <a:pPr/>
              <a:t>12.06.2013</a:t>
            </a:fld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F2DFABB0-4BF7-40A0-A0E8-60816562033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60000"/>
            <a:lumOff val="40000"/>
            <a:alpha val="34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2A84E53A-9A4C-4352-A348-42D1001BDBC7}" type="datetimeFigureOut">
              <a:rPr lang="ru-RU" smtClean="0"/>
              <a:pPr/>
              <a:t>12.06.2013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F2DFABB0-4BF7-40A0-A0E8-608165620333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iming>
    <p:tnLst>
      <p:par>
        <p:cTn id="1" dur="indefinite" restart="never" nodeType="tmRoot"/>
      </p:par>
    </p:tnLst>
  </p:timing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5.emf"/><Relationship Id="rId5" Type="http://schemas.openxmlformats.org/officeDocument/2006/relationships/package" Target="../embeddings/Microsoft_PowerPoint_Slide1.sldx"/><Relationship Id="rId4" Type="http://schemas.openxmlformats.org/officeDocument/2006/relationships/image" Target="../media/image17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gi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gif"/><Relationship Id="rId2" Type="http://schemas.openxmlformats.org/officeDocument/2006/relationships/image" Target="../media/image28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gi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7" Type="http://schemas.openxmlformats.org/officeDocument/2006/relationships/image" Target="../media/image34.gi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3.gif"/><Relationship Id="rId5" Type="http://schemas.openxmlformats.org/officeDocument/2006/relationships/image" Target="../media/image32.jpeg"/><Relationship Id="rId4" Type="http://schemas.openxmlformats.org/officeDocument/2006/relationships/hyperlink" Target="http://www.art-depot.ru/files/shop/good_4785.jpg" TargetMode="Externa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gif"/><Relationship Id="rId7" Type="http://schemas.openxmlformats.org/officeDocument/2006/relationships/image" Target="../media/image40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9.png"/><Relationship Id="rId5" Type="http://schemas.openxmlformats.org/officeDocument/2006/relationships/image" Target="../media/image38.png"/><Relationship Id="rId4" Type="http://schemas.openxmlformats.org/officeDocument/2006/relationships/image" Target="../media/image37.gif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hyperlink" Target="http://kidz-art.narod.ru/Fomichova-Kidz/ErshovaYulia14/v0226.JPG" TargetMode="External"/><Relationship Id="rId3" Type="http://schemas.openxmlformats.org/officeDocument/2006/relationships/image" Target="../media/image41.jpeg"/><Relationship Id="rId7" Type="http://schemas.openxmlformats.org/officeDocument/2006/relationships/image" Target="../media/image37.gi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6.gif"/><Relationship Id="rId11" Type="http://schemas.openxmlformats.org/officeDocument/2006/relationships/image" Target="../media/image44.jpeg"/><Relationship Id="rId5" Type="http://schemas.openxmlformats.org/officeDocument/2006/relationships/image" Target="../media/image42.jpeg"/><Relationship Id="rId10" Type="http://schemas.openxmlformats.org/officeDocument/2006/relationships/hyperlink" Target="http://www.dtf.ru/articles/image.php?id=19453&amp;publ_id=41778" TargetMode="External"/><Relationship Id="rId4" Type="http://schemas.openxmlformats.org/officeDocument/2006/relationships/hyperlink" Target="http://img15.nnm.ru/9/f/c/4/f/4e2705d910331b61b95320cef5f_prev.jpg" TargetMode="External"/><Relationship Id="rId9" Type="http://schemas.openxmlformats.org/officeDocument/2006/relationships/image" Target="../media/image43.jpe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gif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6.gif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gi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gif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diagramLayout" Target="../diagrams/layout1.xml"/><Relationship Id="rId7" Type="http://schemas.openxmlformats.org/officeDocument/2006/relationships/image" Target="../media/image5.jpe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dirty="0" smtClean="0"/>
              <a:t>Из опыта проведения межшкольных математических соревнований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ru-RU" sz="1400" dirty="0" smtClean="0"/>
              <a:t>Учитель математики ГБОУ СОШ 575 г. Москвы</a:t>
            </a:r>
          </a:p>
          <a:p>
            <a:r>
              <a:rPr lang="ru-RU" sz="1400" dirty="0" err="1" smtClean="0"/>
              <a:t>Гаранова</a:t>
            </a:r>
            <a:r>
              <a:rPr lang="ru-RU" sz="1400" dirty="0" smtClean="0"/>
              <a:t> Нина Борисовна</a:t>
            </a:r>
            <a:endParaRPr lang="ru-RU" sz="1400" dirty="0"/>
          </a:p>
        </p:txBody>
      </p:sp>
      <p:pic>
        <p:nvPicPr>
          <p:cNvPr id="83970" name="Picture 2" descr="D:\Рабочий стол\12. Картинки, анимашки, смайлики\картинки\Phonics-Ace-Race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357686" y="142852"/>
            <a:ext cx="3357586" cy="335758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25470"/>
          </a:xfrm>
        </p:spPr>
        <p:txBody>
          <a:bodyPr>
            <a:normAutofit/>
          </a:bodyPr>
          <a:lstStyle/>
          <a:p>
            <a:r>
              <a:rPr lang="ru-RU" dirty="0" smtClean="0"/>
              <a:t>Ласточки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1"/>
          </p:nvPr>
        </p:nvSpPr>
        <p:spPr>
          <a:xfrm>
            <a:off x="500034" y="928670"/>
            <a:ext cx="8229600" cy="971544"/>
          </a:xfrm>
        </p:spPr>
        <p:txBody>
          <a:bodyPr/>
          <a:lstStyle/>
          <a:p>
            <a:pPr lvl="0"/>
            <a:r>
              <a:rPr lang="ru-RU" sz="2400" dirty="0" smtClean="0"/>
              <a:t>Раздавать листочки с заданиями и собирать их  учителю помогают учащиеся восьмых классов.</a:t>
            </a:r>
          </a:p>
          <a:p>
            <a:endParaRPr lang="ru-RU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7158" y="1928802"/>
            <a:ext cx="3143272" cy="23574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3306" y="1857364"/>
            <a:ext cx="3588813" cy="269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0658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70657" name="Object 1"/>
          <p:cNvGraphicFramePr>
            <a:graphicFrameLocks noChangeAspect="1"/>
          </p:cNvGraphicFramePr>
          <p:nvPr/>
        </p:nvGraphicFramePr>
        <p:xfrm>
          <a:off x="1643042" y="4396732"/>
          <a:ext cx="3287088" cy="246126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0660" name="Слайд" r:id="rId5" imgW="4570489" imgH="3427599" progId="PowerPoint.Slide.12">
                  <p:embed/>
                </p:oleObj>
              </mc:Choice>
              <mc:Fallback>
                <p:oleObj name="Слайд" r:id="rId5" imgW="4570489" imgH="3427599" progId="PowerPoint.Slide.12">
                  <p:embed/>
                  <p:pic>
                    <p:nvPicPr>
                      <p:cNvPr id="0" name="Picture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43042" y="4396732"/>
                        <a:ext cx="3287088" cy="246126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27625054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3000"/>
                            </p:stCondLst>
                            <p:childTnLst>
                              <p:par>
                                <p:cTn id="18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0"/>
                            </p:stCondLst>
                            <p:childTnLst>
                              <p:par>
                                <p:cTn id="21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500"/>
                            </p:stCondLst>
                            <p:childTnLst>
                              <p:par>
                                <p:cTn id="25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7500"/>
                            </p:stCondLst>
                            <p:childTnLst>
                              <p:par>
                                <p:cTn id="28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706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06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8000"/>
                            </p:stCondLst>
                            <p:childTnLst>
                              <p:par>
                                <p:cTn id="33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4" dur="2000" fill="hold"/>
                                        <p:tgtEl>
                                          <p:spTgt spid="7065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6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3929058" cy="29461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2"/>
          <p:cNvPicPr>
            <a:picLocks noGrp="1" noChangeAspect="1" noChangeArrowheads="1"/>
          </p:cNvPicPr>
          <p:nvPr>
            <p:ph idx="429496729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0413" y="0"/>
            <a:ext cx="3303587" cy="2478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0" y="4549676"/>
            <a:ext cx="7715272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Жюри осуществляет проверку решений после окончания каждого тура.</a:t>
            </a:r>
          </a:p>
          <a:p>
            <a:r>
              <a:rPr lang="ru-RU" dirty="0" smtClean="0"/>
              <a:t> Жюри состоит из трех комиссий, специализирующихся на проверке задач 1, 2 и 3 каждого тура соответственно. </a:t>
            </a:r>
          </a:p>
          <a:p>
            <a:r>
              <a:rPr lang="ru-RU" dirty="0" smtClean="0"/>
              <a:t>Для того, чтобы проверка решений осуществлялась качественно, и быстро, каждая комиссия жюри  состоит из 3 человек. </a:t>
            </a:r>
          </a:p>
          <a:p>
            <a:r>
              <a:rPr lang="ru-RU" dirty="0" smtClean="0"/>
              <a:t>В состав комиссий входят учителя математики и учащиеся старших классов. </a:t>
            </a:r>
            <a:endParaRPr lang="ru-RU" dirty="0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2066" y="1714488"/>
            <a:ext cx="3803127" cy="28523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3979" y="2000240"/>
            <a:ext cx="3517375" cy="26380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2694851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6000"/>
                            </p:stCondLst>
                            <p:childTnLst>
                              <p:par>
                                <p:cTn id="13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3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9000"/>
                            </p:stCondLst>
                            <p:childTnLst>
                              <p:par>
                                <p:cTn id="17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9" dur="3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20" y="0"/>
            <a:ext cx="3047990" cy="2285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0" y="2428868"/>
            <a:ext cx="914400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Параллельно с проверкой ведущий учитель  проводит разбор задач для учащихся после каждого тура, а затем объявляет итоги проверки. После объявления итогов тура команды, не согласные с тем, как оценены их решения, имеют право подать заявки на апелляции. В случае получения такой заявки, комиссия повторно проверяет задачу  и, после этого, может изменить свою оценку</a:t>
            </a:r>
            <a:endParaRPr lang="ru-RU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8" y="4286256"/>
            <a:ext cx="2343148" cy="17573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870174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4000"/>
                            </p:stCondLst>
                            <p:childTnLst>
                              <p:par>
                                <p:cTn id="12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4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6000"/>
                            </p:stCondLst>
                            <p:childTnLst>
                              <p:par>
                                <p:cTn id="16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7" dur="2000" fill="hold"/>
                                        <p:tgtEl>
                                          <p:spTgt spid="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6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390906" cy="25431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2"/>
          <p:cNvPicPr>
            <a:picLocks noGrp="1" noChangeAspect="1" noChangeArrowheads="1"/>
          </p:cNvPicPr>
          <p:nvPr>
            <p:ph idx="4294967295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643688" y="214313"/>
            <a:ext cx="2500312" cy="3335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5169" name="Rectangle 1"/>
          <p:cNvSpPr>
            <a:spLocks noChangeArrowheads="1"/>
          </p:cNvSpPr>
          <p:nvPr/>
        </p:nvSpPr>
        <p:spPr bwMode="auto">
          <a:xfrm>
            <a:off x="0" y="3571876"/>
            <a:ext cx="6858016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CYR"/>
                <a:ea typeface="Times New Roman" pitchFamily="18" charset="0"/>
                <a:cs typeface="Times New Roman" pitchFamily="18" charset="0"/>
              </a:rPr>
              <a:t>Команды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nstantia"/>
                <a:ea typeface="Times New Roman" pitchFamily="18" charset="0"/>
                <a:cs typeface="Times New Roman" pitchFamily="18" charset="0"/>
              </a:rPr>
              <a:t>–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CYR"/>
                <a:ea typeface="Times New Roman" pitchFamily="18" charset="0"/>
                <a:cs typeface="Times New Roman" pitchFamily="18" charset="0"/>
              </a:rPr>
              <a:t> победители и призеры регаты определяются по сумме баллов, набранных каждой командой во всех турах. Награждение победителей и призеров происходит сразу после подведения итогов регаты.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4904055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158" y="1000108"/>
            <a:ext cx="3750116" cy="3712839"/>
          </a:xfrm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143240" y="3357562"/>
            <a:ext cx="4185193" cy="31388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3128506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500"/>
                            </p:stCondLst>
                            <p:childTnLst>
                              <p:par>
                                <p:cTn id="12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3" dur="2000" fill="hold"/>
                                        <p:tgtEl>
                                          <p:spTgt spid="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500"/>
                            </p:stCondLst>
                            <p:childTnLst>
                              <p:par>
                                <p:cTn id="15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6500"/>
                            </p:stCondLst>
                            <p:childTnLst>
                              <p:par>
                                <p:cTn id="19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0" dur="3000" fill="hold"/>
                                        <p:tgtEl>
                                          <p:spTgt spid="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500034" y="2143116"/>
            <a:ext cx="8258204" cy="4230834"/>
          </a:xfrm>
        </p:spPr>
        <p:txBody>
          <a:bodyPr/>
          <a:lstStyle/>
          <a:p>
            <a:pPr eaLnBrk="1" hangingPunct="1"/>
            <a:r>
              <a:rPr lang="ru-RU" sz="2000" dirty="0" smtClean="0"/>
              <a:t>В каждом раунде командам предлагается по  3 задачи, решение которых надо записать на специальных бланках</a:t>
            </a:r>
          </a:p>
          <a:p>
            <a:pPr eaLnBrk="1" hangingPunct="1"/>
            <a:r>
              <a:rPr lang="ru-RU" sz="2000" dirty="0" smtClean="0">
                <a:solidFill>
                  <a:srgbClr val="FF0000"/>
                </a:solidFill>
              </a:rPr>
              <a:t>На бланках указать название команды!!!</a:t>
            </a:r>
          </a:p>
          <a:p>
            <a:pPr eaLnBrk="1" hangingPunct="1">
              <a:buFontTx/>
              <a:buNone/>
            </a:pPr>
            <a:r>
              <a:rPr lang="ru-RU" sz="2000" i="1" dirty="0" smtClean="0">
                <a:solidFill>
                  <a:srgbClr val="FF0000"/>
                </a:solidFill>
              </a:rPr>
              <a:t>(неподписанные листки не проверяются)</a:t>
            </a:r>
          </a:p>
          <a:p>
            <a:pPr eaLnBrk="1" hangingPunct="1"/>
            <a:r>
              <a:rPr lang="ru-RU" sz="2000" dirty="0" smtClean="0"/>
              <a:t>Время каждого раунда и максимальные баллы задач определяются регламентом</a:t>
            </a:r>
          </a:p>
          <a:p>
            <a:pPr eaLnBrk="1" hangingPunct="1"/>
            <a:r>
              <a:rPr lang="ru-RU" sz="2000" dirty="0" smtClean="0"/>
              <a:t>По команде ведущего «ласточки» собирают листки с решениями, жюри их проверяет, а ведущий рассказывает правильное решение и отвечает на вопросы участников регаты</a:t>
            </a:r>
          </a:p>
          <a:p>
            <a:pPr eaLnBrk="1" hangingPunct="1"/>
            <a:r>
              <a:rPr lang="ru-RU" sz="2000" dirty="0" smtClean="0"/>
              <a:t>Когда на  экране покажется протокол раунда, рассматриваются заявки на апелляцию. </a:t>
            </a:r>
          </a:p>
        </p:txBody>
      </p:sp>
      <p:sp>
        <p:nvSpPr>
          <p:cNvPr id="8195" name="WordArt 4"/>
          <p:cNvSpPr>
            <a:spLocks noChangeArrowheads="1" noChangeShapeType="1" noTextEdit="1"/>
          </p:cNvSpPr>
          <p:nvPr/>
        </p:nvSpPr>
        <p:spPr bwMode="auto">
          <a:xfrm>
            <a:off x="1428728" y="1357298"/>
            <a:ext cx="6049962" cy="5715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Правила игры !</a:t>
            </a:r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43240" y="142852"/>
            <a:ext cx="5562600" cy="952500"/>
          </a:xfrm>
          <a:prstGeom prst="rect">
            <a:avLst/>
          </a:prstGeom>
          <a:noFill/>
          <a:ln w="76200" cmpd="tri">
            <a:solidFill>
              <a:srgbClr val="FF0000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WordArt 2"/>
          <p:cNvSpPr>
            <a:spLocks noChangeArrowheads="1" noChangeShapeType="1" noTextEdit="1"/>
          </p:cNvSpPr>
          <p:nvPr/>
        </p:nvSpPr>
        <p:spPr bwMode="auto">
          <a:xfrm>
            <a:off x="714348" y="214290"/>
            <a:ext cx="7786687" cy="1285875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algn="ctr"/>
            <a:r>
              <a:rPr lang="ru-RU" sz="3600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 Black"/>
              </a:rPr>
              <a:t>Регламент регаты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785786" y="1643050"/>
            <a:ext cx="3071834" cy="769441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4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charset="0"/>
              </a:rPr>
              <a:t>1 раунд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786182" y="1571612"/>
            <a:ext cx="4786313" cy="83099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7 </a:t>
            </a:r>
            <a:r>
              <a:rPr lang="ru-RU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минут </a:t>
            </a:r>
          </a:p>
          <a:p>
            <a:pPr>
              <a:defRPr/>
            </a:pPr>
            <a:r>
              <a:rPr lang="ru-RU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      </a:t>
            </a:r>
            <a:r>
              <a:rPr lang="ru-RU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1 задача = 3 балла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785786" y="3214686"/>
            <a:ext cx="3071834" cy="769441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4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charset="0"/>
              </a:rPr>
              <a:t>3 раунд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785786" y="2428868"/>
            <a:ext cx="3071834" cy="769441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4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charset="0"/>
              </a:rPr>
              <a:t>2 раунд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786182" y="2428868"/>
            <a:ext cx="4786312" cy="83099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10 </a:t>
            </a:r>
            <a:r>
              <a:rPr lang="ru-RU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минут </a:t>
            </a:r>
          </a:p>
          <a:p>
            <a:pPr>
              <a:defRPr/>
            </a:pPr>
            <a:r>
              <a:rPr lang="ru-RU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      </a:t>
            </a:r>
            <a:r>
              <a:rPr lang="ru-RU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1 задача = 4 балла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786182" y="3286124"/>
            <a:ext cx="4786313" cy="83099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13 </a:t>
            </a:r>
            <a:r>
              <a:rPr lang="ru-RU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минут </a:t>
            </a:r>
          </a:p>
          <a:p>
            <a:pPr>
              <a:defRPr/>
            </a:pPr>
            <a:r>
              <a:rPr lang="ru-RU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    </a:t>
            </a:r>
            <a:r>
              <a:rPr lang="ru-RU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 </a:t>
            </a:r>
            <a:r>
              <a:rPr lang="ru-RU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1 </a:t>
            </a:r>
            <a:r>
              <a:rPr lang="ru-RU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задача = 5 баллов</a:t>
            </a:r>
          </a:p>
        </p:txBody>
      </p:sp>
      <p:sp>
        <p:nvSpPr>
          <p:cNvPr id="9225" name="WordArt 4"/>
          <p:cNvSpPr>
            <a:spLocks noChangeArrowheads="1" noChangeShapeType="1" noTextEdit="1"/>
          </p:cNvSpPr>
          <p:nvPr/>
        </p:nvSpPr>
        <p:spPr bwMode="auto">
          <a:xfrm>
            <a:off x="1214414" y="5643578"/>
            <a:ext cx="6792913" cy="928687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algn="ctr"/>
            <a:r>
              <a:rPr lang="ru-RU" sz="3600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 Black"/>
              </a:rPr>
              <a:t>Награждение победителей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500063" y="1857375"/>
            <a:ext cx="8229600" cy="4525963"/>
          </a:xfrm>
        </p:spPr>
        <p:txBody>
          <a:bodyPr/>
          <a:lstStyle/>
          <a:p>
            <a:pPr eaLnBrk="1" hangingPunct="1"/>
            <a:r>
              <a:rPr lang="ru-RU" dirty="0" smtClean="0"/>
              <a:t>При оценивании  задач жюри рассматривает </a:t>
            </a:r>
            <a:r>
              <a:rPr lang="ru-RU" sz="3600" b="1" dirty="0" smtClean="0"/>
              <a:t>решение</a:t>
            </a:r>
            <a:r>
              <a:rPr lang="ru-RU" dirty="0" smtClean="0"/>
              <a:t> каждой задачи. </a:t>
            </a:r>
          </a:p>
          <a:p>
            <a:pPr eaLnBrk="1" hangingPunct="1"/>
            <a:r>
              <a:rPr lang="ru-RU" dirty="0" smtClean="0"/>
              <a:t>В качестве решения можно предложить обоснование выбранного ответа </a:t>
            </a:r>
            <a:r>
              <a:rPr lang="ru-RU" sz="2800" i="1" dirty="0" smtClean="0"/>
              <a:t>(например, причины отбрасывания заведомо ложных вариантов ответа)</a:t>
            </a:r>
          </a:p>
          <a:p>
            <a:pPr eaLnBrk="1" hangingPunct="1">
              <a:buFontTx/>
              <a:buNone/>
            </a:pPr>
            <a:endParaRPr lang="ru-RU" sz="2800" i="1" dirty="0" smtClean="0"/>
          </a:p>
        </p:txBody>
      </p:sp>
      <p:sp>
        <p:nvSpPr>
          <p:cNvPr id="10243" name="WordArt 4"/>
          <p:cNvSpPr>
            <a:spLocks noChangeArrowheads="1" noChangeShapeType="1" noTextEdit="1"/>
          </p:cNvSpPr>
          <p:nvPr/>
        </p:nvSpPr>
        <p:spPr bwMode="auto">
          <a:xfrm>
            <a:off x="1763713" y="908050"/>
            <a:ext cx="6049962" cy="5715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Внимание 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WordArt 4"/>
          <p:cNvSpPr>
            <a:spLocks noChangeArrowheads="1" noChangeShapeType="1" noTextEdit="1"/>
          </p:cNvSpPr>
          <p:nvPr/>
        </p:nvSpPr>
        <p:spPr bwMode="auto">
          <a:xfrm>
            <a:off x="1214438" y="3286125"/>
            <a:ext cx="5616575" cy="14430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legacyPerspectiveBottomRight">
                <a:rot lat="0" lon="21239990" rev="0"/>
              </a:camera>
              <a:lightRig rig="legacyHarsh3" dir="l"/>
            </a:scene3d>
            <a:sp3d extrusionH="430200" prstMaterial="legacyMatte">
              <a:extrusionClr>
                <a:srgbClr val="C0C0C0"/>
              </a:extrusionClr>
            </a:sp3d>
          </a:bodyPr>
          <a:lstStyle/>
          <a:p>
            <a:pPr algn="ctr"/>
            <a:r>
              <a:rPr lang="ru-RU" sz="3600" b="1" i="1" kern="1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DCEBF5"/>
                    </a:gs>
                    <a:gs pos="8000">
                      <a:srgbClr val="83A7C3"/>
                    </a:gs>
                    <a:gs pos="13000">
                      <a:srgbClr val="768FB9"/>
                    </a:gs>
                    <a:gs pos="21001">
                      <a:srgbClr val="83A7C3"/>
                    </a:gs>
                    <a:gs pos="52000">
                      <a:srgbClr val="FFFFFF"/>
                    </a:gs>
                    <a:gs pos="56000">
                      <a:srgbClr val="9C6563"/>
                    </a:gs>
                    <a:gs pos="58000">
                      <a:srgbClr val="80302D"/>
                    </a:gs>
                    <a:gs pos="71001">
                      <a:srgbClr val="C0524E"/>
                    </a:gs>
                    <a:gs pos="94000">
                      <a:srgbClr val="EBDAD4"/>
                    </a:gs>
                    <a:gs pos="100000">
                      <a:srgbClr val="55261C"/>
                    </a:gs>
                  </a:gsLst>
                  <a:lin ang="5400000" scaled="1"/>
                </a:gradFill>
                <a:latin typeface="Bookman Old Style"/>
              </a:rPr>
              <a:t> раунд</a:t>
            </a:r>
          </a:p>
        </p:txBody>
      </p:sp>
      <p:sp>
        <p:nvSpPr>
          <p:cNvPr id="11267" name="WordArt 5"/>
          <p:cNvSpPr>
            <a:spLocks noChangeArrowheads="1" noChangeShapeType="1" noTextEdit="1"/>
          </p:cNvSpPr>
          <p:nvPr/>
        </p:nvSpPr>
        <p:spPr bwMode="auto">
          <a:xfrm>
            <a:off x="2857500" y="1785938"/>
            <a:ext cx="2544763" cy="144303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legacyPerspectiveBottomRight">
                <a:rot lat="0" lon="21239990" rev="0"/>
              </a:camera>
              <a:lightRig rig="legacyHarsh3" dir="l"/>
            </a:scene3d>
            <a:sp3d extrusionH="430200" prstMaterial="legacyMatte">
              <a:extrusionClr>
                <a:srgbClr val="C0C0C0"/>
              </a:extrusionClr>
            </a:sp3d>
          </a:bodyPr>
          <a:lstStyle/>
          <a:p>
            <a:pPr algn="ctr"/>
            <a:r>
              <a:rPr lang="ru-RU" sz="3600" b="1" i="1" kern="1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DCEBF5"/>
                    </a:gs>
                    <a:gs pos="8000">
                      <a:srgbClr val="83A7C3"/>
                    </a:gs>
                    <a:gs pos="13000">
                      <a:srgbClr val="768FB9"/>
                    </a:gs>
                    <a:gs pos="21001">
                      <a:srgbClr val="83A7C3"/>
                    </a:gs>
                    <a:gs pos="52000">
                      <a:srgbClr val="FFFFFF"/>
                    </a:gs>
                    <a:gs pos="56000">
                      <a:srgbClr val="9C6563"/>
                    </a:gs>
                    <a:gs pos="58000">
                      <a:srgbClr val="80302D"/>
                    </a:gs>
                    <a:gs pos="71001">
                      <a:srgbClr val="C0524E"/>
                    </a:gs>
                    <a:gs pos="94000">
                      <a:srgbClr val="EBDAD4"/>
                    </a:gs>
                    <a:gs pos="100000">
                      <a:srgbClr val="55261C"/>
                    </a:gs>
                  </a:gsLst>
                  <a:lin ang="5400000" scaled="1"/>
                </a:gradFill>
                <a:latin typeface="Bookman Old Style"/>
              </a:rPr>
              <a:t>1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3143250" y="928688"/>
            <a:ext cx="5643563" cy="58420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ru-RU" sz="3200" b="1" dirty="0">
                <a:solidFill>
                  <a:schemeClr val="tx2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Математическая регата</a:t>
            </a:r>
            <a:endParaRPr lang="ru-RU" sz="3200" dirty="0">
              <a:latin typeface="Arial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374714" y="5000636"/>
            <a:ext cx="5476627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4400" b="1" i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charset="0"/>
              </a:rPr>
              <a:t>7 </a:t>
            </a:r>
            <a:r>
              <a:rPr lang="ru-RU" sz="4400" b="1" i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charset="0"/>
              </a:rPr>
              <a:t>минут ,  3 балла</a:t>
            </a:r>
            <a:endParaRPr lang="ru-RU" sz="4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35" y="15506"/>
            <a:ext cx="5206479" cy="1881202"/>
          </a:xfr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35" y="3441180"/>
            <a:ext cx="4994389" cy="341682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1920" y="1916832"/>
            <a:ext cx="5292080" cy="202109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7842619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ru-RU" dirty="0" smtClean="0"/>
              <a:t>Одной из эффективных форм как урочной, так и внеурочной деятельности, являются различные математические соревнования</a:t>
            </a:r>
          </a:p>
          <a:p>
            <a:endParaRPr lang="ru-RU" dirty="0"/>
          </a:p>
        </p:txBody>
      </p:sp>
      <p:pic>
        <p:nvPicPr>
          <p:cNvPr id="81921" name="Picture 1" descr="D:\Рабочий стол\12. Картинки, анимашки, смайлики\анимация\people072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71802" y="3500438"/>
            <a:ext cx="3714776" cy="257176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 cstate="print">
            <a:alphaModFix amt="75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895600" y="1785926"/>
            <a:ext cx="6248400" cy="1470025"/>
          </a:xfrm>
        </p:spPr>
        <p:txBody>
          <a:bodyPr>
            <a:normAutofit fontScale="90000"/>
          </a:bodyPr>
          <a:lstStyle/>
          <a:p>
            <a:r>
              <a:rPr lang="ru-RU" sz="28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Петя записал в ряд все числа от </a:t>
            </a:r>
            <a:r>
              <a:rPr lang="ru-RU" sz="28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2010 </a:t>
            </a:r>
            <a:r>
              <a:rPr lang="ru-RU" sz="28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до 1. Затем около нечетных чисел поставил минусы, а около четных — плюсы. Посчитал полученную сумму. Какой результат получил Петя?</a:t>
            </a:r>
            <a:r>
              <a:rPr lang="ru-RU" sz="28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</p:txBody>
      </p:sp>
      <p:pic>
        <p:nvPicPr>
          <p:cNvPr id="4103" name="Picture 7" descr="Картинка 39 из 18217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0"/>
            <a:ext cx="2585275" cy="3124200"/>
          </a:xfrm>
          <a:prstGeom prst="round2Diag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Прямоугольник 6"/>
          <p:cNvSpPr/>
          <p:nvPr/>
        </p:nvSpPr>
        <p:spPr>
          <a:xfrm>
            <a:off x="304800" y="3276600"/>
            <a:ext cx="63246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Запишем пример:</a:t>
            </a:r>
            <a:br>
              <a:rPr lang="ru-RU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</a:br>
            <a:r>
              <a:rPr lang="ru-RU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2010-2009+2008-2007…+2-1=</a:t>
            </a:r>
            <a:r>
              <a:rPr lang="ru-RU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ru-RU" sz="28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8" name="Picture 5" descr="quest"/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019800" y="3581400"/>
            <a:ext cx="495300" cy="619125"/>
          </a:xfrm>
          <a:prstGeom prst="rect">
            <a:avLst/>
          </a:prstGeom>
          <a:noFill/>
        </p:spPr>
      </p:pic>
      <p:sp>
        <p:nvSpPr>
          <p:cNvPr id="9" name="Прямоугольник 8"/>
          <p:cNvSpPr/>
          <p:nvPr/>
        </p:nvSpPr>
        <p:spPr>
          <a:xfrm>
            <a:off x="304800" y="4191000"/>
            <a:ext cx="777240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Разобьем слагаемые на пары:</a:t>
            </a:r>
            <a:br>
              <a:rPr lang="ru-RU" sz="28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</a:br>
            <a:r>
              <a:rPr lang="ru-RU" sz="28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(2010-2009) + (2008-2007)+ …+ (2-1)= </a:t>
            </a:r>
            <a:r>
              <a:rPr lang="ru-RU" sz="2800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/>
            </a:r>
            <a:br>
              <a:rPr lang="ru-RU" sz="2800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</a:br>
            <a:endParaRPr lang="ru-RU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" name="Picture 5" descr="MARTELLO"/>
          <p:cNvPicPr>
            <a:picLocks noChangeAspect="1" noChangeArrowheads="1" noCrop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391400" y="3733800"/>
            <a:ext cx="1419225" cy="1268413"/>
          </a:xfrm>
          <a:prstGeom prst="rect">
            <a:avLst/>
          </a:prstGeom>
          <a:noFill/>
        </p:spPr>
      </p:pic>
      <p:sp>
        <p:nvSpPr>
          <p:cNvPr id="11" name="Прямоугольник 10"/>
          <p:cNvSpPr/>
          <p:nvPr/>
        </p:nvSpPr>
        <p:spPr>
          <a:xfrm>
            <a:off x="304800" y="5029200"/>
            <a:ext cx="624840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В каждой паре получилось:</a:t>
            </a:r>
          </a:p>
          <a:p>
            <a:r>
              <a:rPr lang="ru-RU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1+1+….+1=</a:t>
            </a:r>
            <a:br>
              <a:rPr lang="ru-RU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</a:br>
            <a:endParaRPr lang="ru-RU" sz="2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4267200" y="5562600"/>
            <a:ext cx="45720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8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Всего таких пар</a:t>
            </a:r>
            <a:r>
              <a:rPr lang="ru-RU" dirty="0" smtClean="0">
                <a:solidFill>
                  <a:schemeClr val="accent2"/>
                </a:solidFill>
                <a:latin typeface="Georgia" pitchFamily="18" charset="0"/>
              </a:rPr>
              <a:t> </a:t>
            </a:r>
            <a:endParaRPr lang="ru-RU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7543800" y="5410201"/>
            <a:ext cx="16002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1005</a:t>
            </a:r>
            <a:endParaRPr lang="ru-RU" sz="3600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381000" y="6057781"/>
            <a:ext cx="59436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ОТВЕТ.             </a:t>
            </a:r>
            <a:r>
              <a:rPr lang="ru-RU" sz="36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1 · 1005=1005</a:t>
            </a:r>
            <a:r>
              <a:rPr lang="ru-RU" b="1" dirty="0" smtClean="0">
                <a:solidFill>
                  <a:srgbClr val="A50021"/>
                </a:solidFill>
                <a:latin typeface="Georgia" pitchFamily="18" charset="0"/>
              </a:rPr>
              <a:t/>
            </a:r>
            <a:br>
              <a:rPr lang="ru-RU" b="1" dirty="0" smtClean="0">
                <a:solidFill>
                  <a:srgbClr val="A50021"/>
                </a:solidFill>
                <a:latin typeface="Georgia" pitchFamily="18" charset="0"/>
              </a:rPr>
            </a:br>
            <a:endParaRPr lang="ru-RU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3143240" y="142852"/>
            <a:ext cx="535785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Раунд 1   задача 1</a:t>
            </a:r>
            <a:endParaRPr lang="ru-RU" sz="4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5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8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3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8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1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6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  <p:bldP spid="11" grpId="0"/>
      <p:bldP spid="12" grpId="0"/>
      <p:bldP spid="13" grpId="0"/>
      <p:bldP spid="14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WordArt 4"/>
          <p:cNvSpPr>
            <a:spLocks noChangeArrowheads="1" noChangeShapeType="1" noTextEdit="1"/>
          </p:cNvSpPr>
          <p:nvPr/>
        </p:nvSpPr>
        <p:spPr bwMode="auto">
          <a:xfrm>
            <a:off x="1214438" y="3286125"/>
            <a:ext cx="5616575" cy="14430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legacyPerspectiveBottomRight">
                <a:rot lat="0" lon="21239990" rev="0"/>
              </a:camera>
              <a:lightRig rig="legacyHarsh3" dir="l"/>
            </a:scene3d>
            <a:sp3d extrusionH="430200" prstMaterial="legacyMatte">
              <a:extrusionClr>
                <a:srgbClr val="C0C0C0"/>
              </a:extrusionClr>
            </a:sp3d>
          </a:bodyPr>
          <a:lstStyle/>
          <a:p>
            <a:pPr algn="ctr"/>
            <a:r>
              <a:rPr lang="ru-RU" sz="3600" b="1" i="1" kern="1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DCEBF5"/>
                    </a:gs>
                    <a:gs pos="8000">
                      <a:srgbClr val="83A7C3"/>
                    </a:gs>
                    <a:gs pos="13000">
                      <a:srgbClr val="768FB9"/>
                    </a:gs>
                    <a:gs pos="21001">
                      <a:srgbClr val="83A7C3"/>
                    </a:gs>
                    <a:gs pos="52000">
                      <a:srgbClr val="FFFFFF"/>
                    </a:gs>
                    <a:gs pos="56000">
                      <a:srgbClr val="9C6563"/>
                    </a:gs>
                    <a:gs pos="58000">
                      <a:srgbClr val="80302D"/>
                    </a:gs>
                    <a:gs pos="71001">
                      <a:srgbClr val="C0524E"/>
                    </a:gs>
                    <a:gs pos="94000">
                      <a:srgbClr val="EBDAD4"/>
                    </a:gs>
                    <a:gs pos="100000">
                      <a:srgbClr val="55261C"/>
                    </a:gs>
                  </a:gsLst>
                  <a:lin ang="5400000" scaled="1"/>
                </a:gradFill>
                <a:latin typeface="Bookman Old Style"/>
              </a:rPr>
              <a:t> раунд</a:t>
            </a:r>
          </a:p>
        </p:txBody>
      </p:sp>
      <p:sp>
        <p:nvSpPr>
          <p:cNvPr id="11267" name="WordArt 5"/>
          <p:cNvSpPr>
            <a:spLocks noChangeArrowheads="1" noChangeShapeType="1" noTextEdit="1"/>
          </p:cNvSpPr>
          <p:nvPr/>
        </p:nvSpPr>
        <p:spPr bwMode="auto">
          <a:xfrm>
            <a:off x="2857500" y="1785938"/>
            <a:ext cx="2544763" cy="144303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legacyPerspectiveBottomRight">
                <a:rot lat="0" lon="21239990" rev="0"/>
              </a:camera>
              <a:lightRig rig="legacyHarsh3" dir="l"/>
            </a:scene3d>
            <a:sp3d extrusionH="430200" prstMaterial="legacyMatte">
              <a:extrusionClr>
                <a:srgbClr val="C0C0C0"/>
              </a:extrusionClr>
            </a:sp3d>
          </a:bodyPr>
          <a:lstStyle/>
          <a:p>
            <a:pPr algn="ctr"/>
            <a:r>
              <a:rPr lang="ru-RU" sz="3600" b="1" i="1" kern="10" dirty="0" smtClean="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DCEBF5"/>
                    </a:gs>
                    <a:gs pos="8000">
                      <a:srgbClr val="83A7C3"/>
                    </a:gs>
                    <a:gs pos="13000">
                      <a:srgbClr val="768FB9"/>
                    </a:gs>
                    <a:gs pos="21001">
                      <a:srgbClr val="83A7C3"/>
                    </a:gs>
                    <a:gs pos="52000">
                      <a:srgbClr val="FFFFFF"/>
                    </a:gs>
                    <a:gs pos="56000">
                      <a:srgbClr val="9C6563"/>
                    </a:gs>
                    <a:gs pos="58000">
                      <a:srgbClr val="80302D"/>
                    </a:gs>
                    <a:gs pos="71001">
                      <a:srgbClr val="C0524E"/>
                    </a:gs>
                    <a:gs pos="94000">
                      <a:srgbClr val="EBDAD4"/>
                    </a:gs>
                    <a:gs pos="100000">
                      <a:srgbClr val="55261C"/>
                    </a:gs>
                  </a:gsLst>
                  <a:lin ang="5400000" scaled="1"/>
                </a:gradFill>
                <a:latin typeface="Bookman Old Style"/>
              </a:rPr>
              <a:t>2</a:t>
            </a:r>
            <a:endParaRPr lang="ru-RU" sz="3600" b="1" i="1" kern="10" dirty="0">
              <a:ln w="9525">
                <a:round/>
                <a:headEnd/>
                <a:tailEnd/>
              </a:ln>
              <a:gradFill rotWithShape="1">
                <a:gsLst>
                  <a:gs pos="0">
                    <a:srgbClr val="DCEBF5"/>
                  </a:gs>
                  <a:gs pos="8000">
                    <a:srgbClr val="83A7C3"/>
                  </a:gs>
                  <a:gs pos="13000">
                    <a:srgbClr val="768FB9"/>
                  </a:gs>
                  <a:gs pos="21001">
                    <a:srgbClr val="83A7C3"/>
                  </a:gs>
                  <a:gs pos="52000">
                    <a:srgbClr val="FFFFFF"/>
                  </a:gs>
                  <a:gs pos="56000">
                    <a:srgbClr val="9C6563"/>
                  </a:gs>
                  <a:gs pos="58000">
                    <a:srgbClr val="80302D"/>
                  </a:gs>
                  <a:gs pos="71001">
                    <a:srgbClr val="C0524E"/>
                  </a:gs>
                  <a:gs pos="94000">
                    <a:srgbClr val="EBDAD4"/>
                  </a:gs>
                  <a:gs pos="100000">
                    <a:srgbClr val="55261C"/>
                  </a:gs>
                </a:gsLst>
                <a:lin ang="5400000" scaled="1"/>
              </a:gradFill>
              <a:latin typeface="Bookman Old Style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143250" y="928688"/>
            <a:ext cx="5643563" cy="58420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ru-RU" sz="3200" b="1" dirty="0">
                <a:solidFill>
                  <a:schemeClr val="tx2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Математическая регата</a:t>
            </a:r>
            <a:endParaRPr lang="ru-RU" sz="3200" dirty="0">
              <a:latin typeface="Arial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214413" y="5000636"/>
            <a:ext cx="5797229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4400" b="1" i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charset="0"/>
              </a:rPr>
              <a:t>10 </a:t>
            </a:r>
            <a:r>
              <a:rPr lang="ru-RU" sz="4400" b="1" i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charset="0"/>
              </a:rPr>
              <a:t>минут ,  </a:t>
            </a:r>
            <a:r>
              <a:rPr lang="ru-RU" sz="4400" b="1" i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charset="0"/>
              </a:rPr>
              <a:t>4 </a:t>
            </a:r>
            <a:r>
              <a:rPr lang="ru-RU" sz="4400" b="1" i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charset="0"/>
              </a:rPr>
              <a:t>балла</a:t>
            </a:r>
            <a:endParaRPr lang="ru-RU" sz="4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7281890" cy="582594"/>
          </a:xfrm>
        </p:spPr>
        <p:txBody>
          <a:bodyPr/>
          <a:lstStyle/>
          <a:p>
            <a:r>
              <a:rPr lang="ru-RU" dirty="0" smtClean="0"/>
              <a:t>Задачи 2 раунда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0" y="500042"/>
            <a:ext cx="6357950" cy="5357850"/>
          </a:xfrm>
        </p:spPr>
        <p:txBody>
          <a:bodyPr>
            <a:normAutofit/>
          </a:bodyPr>
          <a:lstStyle/>
          <a:p>
            <a:pPr marL="0" lvl="0" indent="0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ru-RU" dirty="0" smtClean="0">
                <a:solidFill>
                  <a:srgbClr val="FF0000"/>
                </a:solidFill>
                <a:latin typeface="Arial" pitchFamily="34" charset="0"/>
                <a:ea typeface="Times New Roman" pitchFamily="18" charset="0"/>
              </a:rPr>
              <a:t>№1 </a:t>
            </a:r>
          </a:p>
          <a:p>
            <a:pPr marL="0" lvl="0" indent="0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ru-RU" sz="2000" dirty="0" smtClean="0">
                <a:latin typeface="Arial" pitchFamily="34" charset="0"/>
                <a:ea typeface="Times New Roman" pitchFamily="18" charset="0"/>
              </a:rPr>
              <a:t>12-метровое бревно распилили </a:t>
            </a:r>
          </a:p>
          <a:p>
            <a:pPr marL="0" lvl="0" indent="0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ru-RU" sz="2000" dirty="0" smtClean="0">
                <a:latin typeface="Arial" pitchFamily="34" charset="0"/>
                <a:ea typeface="Times New Roman" pitchFamily="18" charset="0"/>
              </a:rPr>
              <a:t>на 3-х метровые чурбаки за 12 минут. </a:t>
            </a:r>
          </a:p>
          <a:p>
            <a:pPr marL="0" lvl="0" indent="0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ru-RU" sz="2000" dirty="0" smtClean="0">
                <a:latin typeface="Arial" pitchFamily="34" charset="0"/>
                <a:ea typeface="Times New Roman" pitchFamily="18" charset="0"/>
              </a:rPr>
              <a:t>За сколько такое бревно можно </a:t>
            </a:r>
          </a:p>
          <a:p>
            <a:pPr marL="0" lvl="0" indent="0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ru-RU" sz="2000" dirty="0" smtClean="0">
                <a:latin typeface="Arial" pitchFamily="34" charset="0"/>
                <a:ea typeface="Times New Roman" pitchFamily="18" charset="0"/>
              </a:rPr>
              <a:t>распилить на метровые чурбаки? </a:t>
            </a:r>
            <a:endParaRPr lang="en-US" sz="2000" dirty="0" smtClean="0">
              <a:latin typeface="Arial" pitchFamily="34" charset="0"/>
              <a:ea typeface="Times New Roman" pitchFamily="18" charset="0"/>
            </a:endParaRPr>
          </a:p>
          <a:p>
            <a:pPr marL="0" lvl="0" indent="0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ru-RU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№</a:t>
            </a:r>
            <a:r>
              <a:rPr lang="ru-RU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 </a:t>
            </a:r>
          </a:p>
          <a:p>
            <a:pPr marL="0" lvl="0" indent="0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ru-RU" sz="2000" dirty="0" smtClean="0">
                <a:solidFill>
                  <a:srgbClr val="99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В деревне в каждой семье есть корова</a:t>
            </a:r>
            <a:br>
              <a:rPr lang="ru-RU" sz="2000" dirty="0" smtClean="0">
                <a:solidFill>
                  <a:srgbClr val="99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</a:br>
            <a:r>
              <a:rPr lang="ru-RU" sz="2000" dirty="0" smtClean="0">
                <a:solidFill>
                  <a:srgbClr val="99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 или лошадь, причем в 20 дворах есть коровы, в 25 – лошади, а в 15 – и коровы, и лошади. Сколько в деревне дворов?</a:t>
            </a:r>
            <a:endParaRPr lang="ru-RU" sz="2000" dirty="0" smtClean="0">
              <a:latin typeface="Arial" pitchFamily="34" charset="0"/>
            </a:endParaRPr>
          </a:p>
          <a:p>
            <a:pPr>
              <a:buNone/>
            </a:pPr>
            <a:r>
              <a:rPr 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№3</a:t>
            </a:r>
          </a:p>
          <a:p>
            <a:pPr>
              <a:buNone/>
            </a:pPr>
            <a:r>
              <a:rPr lang="ru-RU" sz="2000" dirty="0" smtClean="0"/>
              <a:t>В Таниной квартире имеется  8 розеток,</a:t>
            </a:r>
            <a:endParaRPr lang="en-US" sz="2000" dirty="0" smtClean="0"/>
          </a:p>
          <a:p>
            <a:pPr>
              <a:buNone/>
            </a:pPr>
            <a:r>
              <a:rPr lang="ru-RU" sz="2000" dirty="0" smtClean="0"/>
              <a:t>21 тройник и неограниченный запас</a:t>
            </a:r>
            <a:endParaRPr lang="en-US" sz="2000" dirty="0" smtClean="0"/>
          </a:p>
          <a:p>
            <a:pPr>
              <a:buNone/>
            </a:pPr>
            <a:r>
              <a:rPr lang="ru-RU" sz="2000" dirty="0" smtClean="0"/>
              <a:t>утюгов. Какое наибольшее число утюгов Таня может включить в сеть одновременно?</a:t>
            </a:r>
          </a:p>
          <a:p>
            <a:endParaRPr lang="ru-RU" dirty="0"/>
          </a:p>
        </p:txBody>
      </p:sp>
      <p:pic>
        <p:nvPicPr>
          <p:cNvPr id="4" name="Picture 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43702" y="0"/>
            <a:ext cx="2190337" cy="2689221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Picture 7" descr=" (100x120, 22Kb)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215206" y="2643182"/>
            <a:ext cx="1397000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8" descr="Horse01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857884" y="2143116"/>
            <a:ext cx="1547813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14678" y="5572140"/>
            <a:ext cx="1428750" cy="14382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Picture 8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929190" y="5395910"/>
            <a:ext cx="1462090" cy="146209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Рисунок 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357950" y="4663129"/>
            <a:ext cx="2571768" cy="219487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500"/>
                            </p:stCondLst>
                            <p:childTnLst>
                              <p:par>
                                <p:cTn id="18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6" name="Picture 16" descr="Картинка 286 из 9310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14282" y="214290"/>
            <a:ext cx="2290187" cy="1714512"/>
          </a:xfrm>
          <a:prstGeom prst="flowChartDocumen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357322" y="857232"/>
            <a:ext cx="7786678" cy="1470025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ru-RU" sz="2800" dirty="0" smtClean="0">
                <a:solidFill>
                  <a:srgbClr val="99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            В деревне в каждой семье есть корова</a:t>
            </a:r>
            <a:br>
              <a:rPr lang="ru-RU" sz="2800" dirty="0" smtClean="0">
                <a:solidFill>
                  <a:srgbClr val="99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</a:br>
            <a:r>
              <a:rPr lang="ru-RU" sz="2800" dirty="0" smtClean="0">
                <a:solidFill>
                  <a:srgbClr val="99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            или лошадь, причем в 20 дворах есть коровы, в 25 – лошади, а в 15 – и коровы, и лошади. Сколько в деревне дворов?</a:t>
            </a:r>
            <a:r>
              <a:rPr 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</p:txBody>
      </p:sp>
      <p:pic>
        <p:nvPicPr>
          <p:cNvPr id="2052" name="Picture 7" descr=" (100x120, 22Kb)"/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643042" y="3643314"/>
            <a:ext cx="1397000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3" name="Picture 8" descr="Horse01"/>
          <p:cNvPicPr>
            <a:picLocks noChangeAspect="1" noChangeArrowheads="1" noCrop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643570" y="3143248"/>
            <a:ext cx="1547813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5" name="Picture 14" descr="Картинка 201 из 9310">
            <a:hlinkClick r:id="rId8"/>
          </p:cNvPr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 flipH="1">
            <a:off x="6905620" y="4940301"/>
            <a:ext cx="2238380" cy="1917699"/>
          </a:xfrm>
          <a:prstGeom prst="flowChartDelay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7" name="Picture 18" descr="Картинка 523 из 9310">
            <a:hlinkClick r:id="rId10"/>
          </p:cNvPr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0" y="5029200"/>
            <a:ext cx="2357454" cy="1828800"/>
          </a:xfrm>
          <a:prstGeom prst="flowChartDelay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Прямоугольник 8"/>
          <p:cNvSpPr/>
          <p:nvPr/>
        </p:nvSpPr>
        <p:spPr>
          <a:xfrm>
            <a:off x="2857456" y="142852"/>
            <a:ext cx="628654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Раунд 2   задача 2</a:t>
            </a:r>
            <a:endParaRPr lang="ru-RU" sz="4000" dirty="0"/>
          </a:p>
        </p:txBody>
      </p:sp>
      <p:grpSp>
        <p:nvGrpSpPr>
          <p:cNvPr id="10" name="Group 15"/>
          <p:cNvGrpSpPr>
            <a:grpSpLocks/>
          </p:cNvGrpSpPr>
          <p:nvPr/>
        </p:nvGrpSpPr>
        <p:grpSpPr bwMode="auto">
          <a:xfrm>
            <a:off x="1785918" y="2500306"/>
            <a:ext cx="5429288" cy="3571900"/>
            <a:chOff x="384" y="582"/>
            <a:chExt cx="4446" cy="2976"/>
          </a:xfrm>
        </p:grpSpPr>
        <p:grpSp>
          <p:nvGrpSpPr>
            <p:cNvPr id="11" name="Group 14"/>
            <p:cNvGrpSpPr>
              <a:grpSpLocks/>
            </p:cNvGrpSpPr>
            <p:nvPr/>
          </p:nvGrpSpPr>
          <p:grpSpPr bwMode="auto">
            <a:xfrm>
              <a:off x="384" y="582"/>
              <a:ext cx="4446" cy="2976"/>
              <a:chOff x="384" y="582"/>
              <a:chExt cx="4446" cy="2976"/>
            </a:xfrm>
          </p:grpSpPr>
          <p:sp>
            <p:nvSpPr>
              <p:cNvPr id="13" name="Oval 10"/>
              <p:cNvSpPr>
                <a:spLocks noChangeArrowheads="1"/>
              </p:cNvSpPr>
              <p:nvPr/>
            </p:nvSpPr>
            <p:spPr bwMode="auto">
              <a:xfrm>
                <a:off x="384" y="1056"/>
                <a:ext cx="2304" cy="2304"/>
              </a:xfrm>
              <a:prstGeom prst="ellipse">
                <a:avLst/>
              </a:prstGeom>
              <a:noFill/>
              <a:ln w="47625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ru-RU" sz="4800" b="1" dirty="0">
                    <a:solidFill>
                      <a:srgbClr val="0000CC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itchFamily="18" charset="0"/>
                  </a:rPr>
                  <a:t>5</a:t>
                </a:r>
              </a:p>
            </p:txBody>
          </p:sp>
          <p:sp>
            <p:nvSpPr>
              <p:cNvPr id="14" name="Oval 11"/>
              <p:cNvSpPr>
                <a:spLocks noChangeArrowheads="1"/>
              </p:cNvSpPr>
              <p:nvPr/>
            </p:nvSpPr>
            <p:spPr bwMode="auto">
              <a:xfrm>
                <a:off x="1854" y="582"/>
                <a:ext cx="2976" cy="2976"/>
              </a:xfrm>
              <a:prstGeom prst="ellipse">
                <a:avLst/>
              </a:prstGeom>
              <a:noFill/>
              <a:ln w="476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ru-RU" sz="4800" b="1" dirty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itchFamily="18" charset="0"/>
                  </a:rPr>
                  <a:t>10</a:t>
                </a:r>
              </a:p>
            </p:txBody>
          </p:sp>
        </p:grpSp>
        <p:sp>
          <p:nvSpPr>
            <p:cNvPr id="12" name="Text Box 13"/>
            <p:cNvSpPr txBox="1">
              <a:spLocks noChangeArrowheads="1"/>
            </p:cNvSpPr>
            <p:nvPr/>
          </p:nvSpPr>
          <p:spPr bwMode="auto">
            <a:xfrm>
              <a:off x="1915" y="1788"/>
              <a:ext cx="816" cy="9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ru-RU" sz="4800" b="1" dirty="0">
                  <a:solidFill>
                    <a:schemeClr val="hlin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</a:rPr>
                <a:t>15</a:t>
              </a:r>
            </a:p>
          </p:txBody>
        </p:sp>
      </p:grpSp>
      <p:sp>
        <p:nvSpPr>
          <p:cNvPr id="15" name="Text Box 16"/>
          <p:cNvSpPr txBox="1">
            <a:spLocks noChangeArrowheads="1"/>
          </p:cNvSpPr>
          <p:nvPr/>
        </p:nvSpPr>
        <p:spPr bwMode="auto">
          <a:xfrm>
            <a:off x="2214546" y="6150114"/>
            <a:ext cx="2590792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40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20=5+15</a:t>
            </a:r>
          </a:p>
        </p:txBody>
      </p:sp>
      <p:sp>
        <p:nvSpPr>
          <p:cNvPr id="16" name="Text Box 17"/>
          <p:cNvSpPr txBox="1">
            <a:spLocks noChangeArrowheads="1"/>
          </p:cNvSpPr>
          <p:nvPr/>
        </p:nvSpPr>
        <p:spPr bwMode="auto">
          <a:xfrm>
            <a:off x="4357686" y="6150114"/>
            <a:ext cx="2647976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25=10+15</a:t>
            </a:r>
          </a:p>
        </p:txBody>
      </p:sp>
      <p:sp>
        <p:nvSpPr>
          <p:cNvPr id="17" name="Text Box 9"/>
          <p:cNvSpPr txBox="1">
            <a:spLocks noChangeArrowheads="1"/>
          </p:cNvSpPr>
          <p:nvPr/>
        </p:nvSpPr>
        <p:spPr bwMode="auto">
          <a:xfrm>
            <a:off x="2643174" y="5786454"/>
            <a:ext cx="3360738" cy="823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48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5+</a:t>
            </a:r>
            <a:r>
              <a:rPr lang="ru-RU" sz="4800" b="1" dirty="0">
                <a:solidFill>
                  <a:schemeClr val="hlin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15</a:t>
            </a:r>
            <a:r>
              <a:rPr lang="ru-RU" sz="48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+</a:t>
            </a:r>
            <a:r>
              <a:rPr lang="ru-RU" sz="4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10</a:t>
            </a:r>
            <a:r>
              <a:rPr lang="ru-RU" sz="48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=</a:t>
            </a:r>
            <a:r>
              <a:rPr lang="ru-RU" sz="4800" b="1" dirty="0">
                <a:solidFill>
                  <a:srgbClr val="99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30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" dur="2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5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8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1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9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38" presetClass="entr" presetSubtype="0" accel="5000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34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35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5" grpId="1"/>
      <p:bldP spid="16" grpId="0"/>
      <p:bldP spid="16" grpId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WordArt 4"/>
          <p:cNvSpPr>
            <a:spLocks noChangeArrowheads="1" noChangeShapeType="1" noTextEdit="1"/>
          </p:cNvSpPr>
          <p:nvPr/>
        </p:nvSpPr>
        <p:spPr bwMode="auto">
          <a:xfrm>
            <a:off x="1214438" y="3286125"/>
            <a:ext cx="5616575" cy="14430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legacyPerspectiveBottomRight">
                <a:rot lat="0" lon="21239990" rev="0"/>
              </a:camera>
              <a:lightRig rig="legacyHarsh3" dir="l"/>
            </a:scene3d>
            <a:sp3d extrusionH="430200" prstMaterial="legacyMatte">
              <a:extrusionClr>
                <a:srgbClr val="C0C0C0"/>
              </a:extrusionClr>
            </a:sp3d>
          </a:bodyPr>
          <a:lstStyle/>
          <a:p>
            <a:pPr algn="ctr"/>
            <a:r>
              <a:rPr lang="ru-RU" sz="3600" b="1" i="1" kern="1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DCEBF5"/>
                    </a:gs>
                    <a:gs pos="8000">
                      <a:srgbClr val="83A7C3"/>
                    </a:gs>
                    <a:gs pos="13000">
                      <a:srgbClr val="768FB9"/>
                    </a:gs>
                    <a:gs pos="21001">
                      <a:srgbClr val="83A7C3"/>
                    </a:gs>
                    <a:gs pos="52000">
                      <a:srgbClr val="FFFFFF"/>
                    </a:gs>
                    <a:gs pos="56000">
                      <a:srgbClr val="9C6563"/>
                    </a:gs>
                    <a:gs pos="58000">
                      <a:srgbClr val="80302D"/>
                    </a:gs>
                    <a:gs pos="71001">
                      <a:srgbClr val="C0524E"/>
                    </a:gs>
                    <a:gs pos="94000">
                      <a:srgbClr val="EBDAD4"/>
                    </a:gs>
                    <a:gs pos="100000">
                      <a:srgbClr val="55261C"/>
                    </a:gs>
                  </a:gsLst>
                  <a:lin ang="5400000" scaled="1"/>
                </a:gradFill>
                <a:latin typeface="Bookman Old Style"/>
              </a:rPr>
              <a:t> раунд</a:t>
            </a:r>
          </a:p>
        </p:txBody>
      </p:sp>
      <p:sp>
        <p:nvSpPr>
          <p:cNvPr id="11267" name="WordArt 5"/>
          <p:cNvSpPr>
            <a:spLocks noChangeArrowheads="1" noChangeShapeType="1" noTextEdit="1"/>
          </p:cNvSpPr>
          <p:nvPr/>
        </p:nvSpPr>
        <p:spPr bwMode="auto">
          <a:xfrm>
            <a:off x="2857500" y="1785938"/>
            <a:ext cx="2544763" cy="144303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legacyPerspectiveBottomRight">
                <a:rot lat="0" lon="21239990" rev="0"/>
              </a:camera>
              <a:lightRig rig="legacyHarsh3" dir="l"/>
            </a:scene3d>
            <a:sp3d extrusionH="430200" prstMaterial="legacyMatte">
              <a:extrusionClr>
                <a:srgbClr val="C0C0C0"/>
              </a:extrusionClr>
            </a:sp3d>
          </a:bodyPr>
          <a:lstStyle/>
          <a:p>
            <a:pPr algn="ctr"/>
            <a:r>
              <a:rPr lang="ru-RU" sz="3600" b="1" i="1" kern="10" dirty="0" smtClean="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DCEBF5"/>
                    </a:gs>
                    <a:gs pos="8000">
                      <a:srgbClr val="83A7C3"/>
                    </a:gs>
                    <a:gs pos="13000">
                      <a:srgbClr val="768FB9"/>
                    </a:gs>
                    <a:gs pos="21001">
                      <a:srgbClr val="83A7C3"/>
                    </a:gs>
                    <a:gs pos="52000">
                      <a:srgbClr val="FFFFFF"/>
                    </a:gs>
                    <a:gs pos="56000">
                      <a:srgbClr val="9C6563"/>
                    </a:gs>
                    <a:gs pos="58000">
                      <a:srgbClr val="80302D"/>
                    </a:gs>
                    <a:gs pos="71001">
                      <a:srgbClr val="C0524E"/>
                    </a:gs>
                    <a:gs pos="94000">
                      <a:srgbClr val="EBDAD4"/>
                    </a:gs>
                    <a:gs pos="100000">
                      <a:srgbClr val="55261C"/>
                    </a:gs>
                  </a:gsLst>
                  <a:lin ang="5400000" scaled="1"/>
                </a:gradFill>
                <a:latin typeface="Bookman Old Style"/>
              </a:rPr>
              <a:t>3</a:t>
            </a:r>
            <a:endParaRPr lang="ru-RU" sz="3600" b="1" i="1" kern="10" dirty="0">
              <a:ln w="9525">
                <a:round/>
                <a:headEnd/>
                <a:tailEnd/>
              </a:ln>
              <a:gradFill rotWithShape="1">
                <a:gsLst>
                  <a:gs pos="0">
                    <a:srgbClr val="DCEBF5"/>
                  </a:gs>
                  <a:gs pos="8000">
                    <a:srgbClr val="83A7C3"/>
                  </a:gs>
                  <a:gs pos="13000">
                    <a:srgbClr val="768FB9"/>
                  </a:gs>
                  <a:gs pos="21001">
                    <a:srgbClr val="83A7C3"/>
                  </a:gs>
                  <a:gs pos="52000">
                    <a:srgbClr val="FFFFFF"/>
                  </a:gs>
                  <a:gs pos="56000">
                    <a:srgbClr val="9C6563"/>
                  </a:gs>
                  <a:gs pos="58000">
                    <a:srgbClr val="80302D"/>
                  </a:gs>
                  <a:gs pos="71001">
                    <a:srgbClr val="C0524E"/>
                  </a:gs>
                  <a:gs pos="94000">
                    <a:srgbClr val="EBDAD4"/>
                  </a:gs>
                  <a:gs pos="100000">
                    <a:srgbClr val="55261C"/>
                  </a:gs>
                </a:gsLst>
                <a:lin ang="5400000" scaled="1"/>
              </a:gradFill>
              <a:latin typeface="Bookman Old Style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143250" y="928688"/>
            <a:ext cx="5643563" cy="58420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ru-RU" sz="3200" b="1" dirty="0">
                <a:solidFill>
                  <a:schemeClr val="tx2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Математическая регата</a:t>
            </a:r>
            <a:endParaRPr lang="ru-RU" sz="3200" dirty="0">
              <a:latin typeface="Arial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028978" y="5000636"/>
            <a:ext cx="6168099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4400" b="1" i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charset="0"/>
              </a:rPr>
              <a:t>13 </a:t>
            </a:r>
            <a:r>
              <a:rPr lang="ru-RU" sz="4400" b="1" i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charset="0"/>
              </a:rPr>
              <a:t>минут ,  </a:t>
            </a:r>
            <a:r>
              <a:rPr lang="ru-RU" sz="4400" b="1" i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charset="0"/>
              </a:rPr>
              <a:t>5 баллов</a:t>
            </a:r>
            <a:endParaRPr lang="ru-RU" sz="4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0"/>
            <a:ext cx="7467600" cy="511156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Задачи 2 раунда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142844" y="500042"/>
            <a:ext cx="6143668" cy="4873752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№1</a:t>
            </a:r>
          </a:p>
          <a:p>
            <a:pPr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   В стране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Лимпопо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9 городов, и каждые два города соединены авиалинией. Сколько всего авиалиний в стране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Лимпопо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? </a:t>
            </a:r>
          </a:p>
          <a:p>
            <a:pPr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№2 </a:t>
            </a:r>
          </a:p>
          <a:p>
            <a:pPr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  Сколькими нулями оканчивается произведение первых 100 натуральных чисел?</a:t>
            </a:r>
            <a:r>
              <a:rPr lang="ru-RU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№3</a:t>
            </a:r>
          </a:p>
          <a:p>
            <a:pPr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   Две собачки сидят на улице. Они побежали друг от друга и через 10 минут расстояние между ними увеличилось в три раза. Потом они с теми же скоростями побежали друг к другу. Через сколько минут они встретились? </a:t>
            </a:r>
          </a:p>
          <a:p>
            <a:endParaRPr lang="ru-RU" dirty="0"/>
          </a:p>
        </p:txBody>
      </p:sp>
      <p:pic>
        <p:nvPicPr>
          <p:cNvPr id="130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143636" y="0"/>
            <a:ext cx="3000364" cy="2471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Рисунок 11" descr="153.gif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29190" y="4714884"/>
            <a:ext cx="1344399" cy="1232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Равнобедренный треугольник 8"/>
          <p:cNvSpPr/>
          <p:nvPr/>
        </p:nvSpPr>
        <p:spPr>
          <a:xfrm>
            <a:off x="4071934" y="6357910"/>
            <a:ext cx="500066" cy="500090"/>
          </a:xfrm>
          <a:prstGeom prst="triangle">
            <a:avLst/>
          </a:prstGeom>
          <a:solidFill>
            <a:srgbClr val="FF7C8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3143240" y="5715016"/>
            <a:ext cx="2071702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/>
          <p:cNvCxnSpPr/>
          <p:nvPr/>
        </p:nvCxnSpPr>
        <p:spPr>
          <a:xfrm>
            <a:off x="5715008" y="6286520"/>
            <a:ext cx="2071702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/>
          <p:cNvCxnSpPr/>
          <p:nvPr/>
        </p:nvCxnSpPr>
        <p:spPr>
          <a:xfrm>
            <a:off x="1071538" y="6286520"/>
            <a:ext cx="2071702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3428992" y="6286520"/>
            <a:ext cx="2071702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pic>
        <p:nvPicPr>
          <p:cNvPr id="14" name="Рисунок 11" descr="153.gif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1362049" flipH="1">
            <a:off x="2111151" y="4758287"/>
            <a:ext cx="1296220" cy="11865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1.85185E-6 L 0.3323 -0.00648 " pathEditMode="relative" rAng="0" ptsTypes="AA">
                                      <p:cBhvr>
                                        <p:cTn id="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600" y="-300"/>
                                    </p:animMotion>
                                  </p:childTnLst>
                                </p:cTn>
                              </p:par>
                              <p:par>
                                <p:cTn id="10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6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9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5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8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alphaModFix amt="39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Заголовок 1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582594"/>
          </a:xfrm>
          <a:prstGeom prst="rect">
            <a:avLst/>
          </a:prstGeom>
        </p:spPr>
        <p:txBody>
          <a:bodyPr vert="horz" anchor="b">
            <a:normAutofit fontScale="900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000" b="0" i="0" u="none" strike="noStrike" kern="1200" cap="small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                </a:t>
            </a:r>
            <a:r>
              <a:rPr kumimoji="0" lang="ru-RU" sz="4400" b="1" i="0" u="none" strike="noStrike" kern="1200" cap="small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Раунд 3   задача 3</a:t>
            </a:r>
            <a:endParaRPr kumimoji="0" lang="ru-RU" sz="4400" b="1" i="0" u="none" strike="noStrike" kern="1200" cap="small" spc="0" normalizeH="0" baseline="0" noProof="0" dirty="0">
              <a:ln>
                <a:noFill/>
              </a:ln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4" name="Рисунок 11" descr="153.gif"/>
          <p:cNvPicPr>
            <a:picLocks noGrp="1" noChangeAspect="1"/>
          </p:cNvPicPr>
          <p:nvPr>
            <p:ph sz="quarter" idx="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72066" y="1928803"/>
            <a:ext cx="1344399" cy="1232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11" descr="153.gif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21362049" flipH="1">
            <a:off x="2825532" y="1972207"/>
            <a:ext cx="1296220" cy="11865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Рисунок 11" descr="153.gif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21362049" flipH="1">
            <a:off x="7540440" y="2400835"/>
            <a:ext cx="1296220" cy="11865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Рисунок 11" descr="153.gif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8596" y="2500307"/>
            <a:ext cx="1344399" cy="1232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Прямоугольник 7"/>
          <p:cNvSpPr/>
          <p:nvPr/>
        </p:nvSpPr>
        <p:spPr>
          <a:xfrm>
            <a:off x="285720" y="1000108"/>
            <a:ext cx="850112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Две собачки сидят на улице. Они побежали друг от друга и через 10 минут расстояние между ними увеличилось в три раза. Потом они с теми же скоростями побежали друг к другу. Через сколько минут они встретились? </a:t>
            </a:r>
            <a:endParaRPr lang="ru-RU" dirty="0"/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3500430" y="3357562"/>
            <a:ext cx="2071702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/>
          <p:cNvCxnSpPr/>
          <p:nvPr/>
        </p:nvCxnSpPr>
        <p:spPr>
          <a:xfrm>
            <a:off x="3500430" y="3714752"/>
            <a:ext cx="2071702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5715008" y="3714752"/>
            <a:ext cx="2071702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/>
          <p:cNvCxnSpPr/>
          <p:nvPr/>
        </p:nvCxnSpPr>
        <p:spPr>
          <a:xfrm>
            <a:off x="1285852" y="3714752"/>
            <a:ext cx="2071702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15" name="Равнобедренный треугольник 14"/>
          <p:cNvSpPr/>
          <p:nvPr/>
        </p:nvSpPr>
        <p:spPr>
          <a:xfrm>
            <a:off x="4214810" y="3786190"/>
            <a:ext cx="500066" cy="857256"/>
          </a:xfrm>
          <a:prstGeom prst="triangle">
            <a:avLst/>
          </a:prstGeom>
          <a:solidFill>
            <a:srgbClr val="FF7C8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145" name="Rectangle 1"/>
          <p:cNvSpPr>
            <a:spLocks noChangeArrowheads="1"/>
          </p:cNvSpPr>
          <p:nvPr/>
        </p:nvSpPr>
        <p:spPr bwMode="auto">
          <a:xfrm>
            <a:off x="357158" y="4857760"/>
            <a:ext cx="7643866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За 10 минут расстояние между собачками </a:t>
            </a:r>
            <a: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увеличилось в 3 раза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,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то есть </a:t>
            </a:r>
            <a: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добавились 2 таких расстояния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.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Значит, они удалялись друг от друга со скоростью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Arial" pitchFamily="34" charset="0"/>
                <a:ea typeface="Times New Roman" pitchFamily="18" charset="0"/>
              </a:rPr>
              <a:t>«2 расстояния за 10 минут»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 или </a:t>
            </a:r>
            <a: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Arial" pitchFamily="34" charset="0"/>
                <a:ea typeface="Times New Roman" pitchFamily="18" charset="0"/>
              </a:rPr>
              <a:t>«1 расстояние за 5 минут»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.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С такой же скоростью они будут сближаться.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 То есть они преодолеют </a:t>
            </a:r>
            <a: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ea typeface="Times New Roman" pitchFamily="18" charset="0"/>
              </a:rPr>
              <a:t>«3 расстояния за 15 минут»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18" name="Рисунок 11" descr="153.gif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72066" y="1928802"/>
            <a:ext cx="1344399" cy="1232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9" name="Рисунок 11" descr="153.gif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21362049" flipH="1">
            <a:off x="2825532" y="1972206"/>
            <a:ext cx="1296220" cy="11865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.25 0  E" pathEditMode="relative" ptsTypes="">
                                      <p:cBhvr>
                                        <p:cTn id="1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1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-0.25 0  E" pathEditMode="relative" ptsTypes="">
                                      <p:cBhvr>
                                        <p:cTn id="1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4000"/>
                            </p:stCondLst>
                            <p:childTnLst>
                              <p:par>
                                <p:cTn id="14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500"/>
                            </p:stCondLst>
                            <p:childTnLst>
                              <p:par>
                                <p:cTn id="21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3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6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9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6500"/>
                            </p:stCondLst>
                            <p:childTnLst>
                              <p:par>
                                <p:cTn id="37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-4.07407E-6 L -0.34844 0.00093 " pathEditMode="relative" rAng="0" ptsTypes="AA">
                                      <p:cBhvr>
                                        <p:cTn id="3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4" y="0"/>
                                    </p:animMotion>
                                  </p:childTnLst>
                                </p:cTn>
                              </p:par>
                              <p:par>
                                <p:cTn id="39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1.85185E-6 L 0.3323 -0.00648 " pathEditMode="relative" rAng="0" ptsTypes="AA">
                                      <p:cBhvr>
                                        <p:cTn id="4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6" y="-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8500"/>
                            </p:stCondLst>
                            <p:childTnLst>
                              <p:par>
                                <p:cTn id="42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4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45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61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61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61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3000"/>
                            </p:stCondLst>
                            <p:childTnLst>
                              <p:par>
                                <p:cTn id="65" presetID="45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614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614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614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5100"/>
                            </p:stCondLst>
                            <p:childTnLst>
                              <p:par>
                                <p:cTn id="71" presetID="45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614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614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614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7600"/>
                            </p:stCondLst>
                            <p:childTnLst>
                              <p:par>
                                <p:cTn id="77" presetID="45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614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614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614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10400"/>
                            </p:stCondLst>
                            <p:childTnLst>
                              <p:par>
                                <p:cTn id="83" presetID="45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614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614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614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12650"/>
                            </p:stCondLst>
                            <p:childTnLst>
                              <p:par>
                                <p:cTn id="89" presetID="45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614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614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614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одержимое 3"/>
          <p:cNvSpPr>
            <a:spLocks noGrp="1"/>
          </p:cNvSpPr>
          <p:nvPr>
            <p:ph sz="quarter" idx="1"/>
          </p:nvPr>
        </p:nvSpPr>
        <p:spPr>
          <a:xfrm>
            <a:off x="214282" y="928670"/>
            <a:ext cx="8929718" cy="4525963"/>
          </a:xfrm>
          <a:ln>
            <a:noFill/>
          </a:ln>
          <a:effectLst>
            <a:glow rad="101600">
              <a:schemeClr val="accent2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isometricOffAxis2Left"/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>
            <a:normAutofit/>
          </a:bodyPr>
          <a:lstStyle/>
          <a:p>
            <a:pPr>
              <a:buNone/>
            </a:pPr>
            <a:r>
              <a:rPr lang="ru-RU" sz="70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itchFamily="18" charset="0"/>
              </a:rPr>
              <a:t>Благодарим за игру</a:t>
            </a:r>
          </a:p>
          <a:p>
            <a:pPr>
              <a:buNone/>
            </a:pPr>
            <a:endParaRPr lang="ru-RU" sz="4000" b="1" dirty="0" smtClean="0">
              <a:solidFill>
                <a:srgbClr val="00823B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" pitchFamily="18" charset="0"/>
            </a:endParaRPr>
          </a:p>
          <a:p>
            <a:pPr>
              <a:buNone/>
            </a:pPr>
            <a:r>
              <a:rPr lang="ru-RU" sz="4000" b="1" dirty="0" smtClean="0">
                <a:solidFill>
                  <a:srgbClr val="00823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itchFamily="18" charset="0"/>
              </a:rPr>
              <a:t>Презентацию к игре подготовили ученики 8А класса</a:t>
            </a:r>
          </a:p>
          <a:p>
            <a:pPr>
              <a:buNone/>
            </a:pPr>
            <a:r>
              <a:rPr lang="ru-RU" sz="7200" b="1" i="1" dirty="0" smtClean="0"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itchFamily="18" charset="0"/>
              </a:rPr>
              <a:t>До новых встреч…</a:t>
            </a:r>
            <a:endParaRPr lang="ru-RU" sz="7200" b="1" i="1" dirty="0">
              <a:solidFill>
                <a:schemeClr val="accent6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1" dur="2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buNone/>
            </a:pPr>
            <a:r>
              <a:rPr lang="ru-RU" sz="2000" dirty="0" smtClean="0"/>
              <a:t>     При составлении комплекта заданий для регаты учитель  опирался на следующие правила:</a:t>
            </a:r>
          </a:p>
          <a:p>
            <a:pPr lvl="0"/>
            <a:r>
              <a:rPr lang="ru-RU" sz="2000" dirty="0" smtClean="0"/>
              <a:t>для таких соревнований пригодны только такие задачи, решение которых может быть изложено кратко;</a:t>
            </a:r>
          </a:p>
          <a:p>
            <a:pPr lvl="0"/>
            <a:r>
              <a:rPr lang="ru-RU" sz="2000" dirty="0" smtClean="0"/>
              <a:t>задания каждого тура должны иметь различную тематику, но примерно одинаковый уровень сложности;</a:t>
            </a:r>
          </a:p>
          <a:p>
            <a:pPr lvl="0"/>
            <a:r>
              <a:rPr lang="ru-RU" sz="2000" dirty="0" smtClean="0"/>
              <a:t>задания первого тура должны быть сравнительно простыми, чтобы они были решены большинством команд.</a:t>
            </a:r>
          </a:p>
          <a:p>
            <a:pPr lvl="0"/>
            <a:r>
              <a:rPr lang="ru-RU" sz="2000" dirty="0" smtClean="0"/>
              <a:t>сложность заданий и время, выделяемое на их выполнение, возрастают от тура к туру.</a:t>
            </a:r>
          </a:p>
          <a:p>
            <a:endParaRPr lang="ru-RU" dirty="0"/>
          </a:p>
        </p:txBody>
      </p:sp>
      <p:pic>
        <p:nvPicPr>
          <p:cNvPr id="98306" name="Picture 2" descr="D:\Рабочий стол\12. Картинки, анимашки, смайлики\анимация\001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715272" y="5643578"/>
            <a:ext cx="628650" cy="942975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buNone/>
            </a:pPr>
            <a:r>
              <a:rPr lang="ru-RU" sz="2000" dirty="0" smtClean="0"/>
              <a:t>     Регата дает возможность каждому участвующему в ней школьнику:</a:t>
            </a:r>
          </a:p>
          <a:p>
            <a:pPr lvl="0"/>
            <a:r>
              <a:rPr lang="ru-RU" sz="2000" dirty="0" smtClean="0"/>
              <a:t>выбирать и выполнять те задания, которые ему по силам; </a:t>
            </a:r>
          </a:p>
          <a:p>
            <a:pPr lvl="0"/>
            <a:r>
              <a:rPr lang="ru-RU" sz="2000" dirty="0" smtClean="0"/>
              <a:t>приобретать навыки коллективной учебной деятельности;</a:t>
            </a:r>
          </a:p>
          <a:p>
            <a:pPr lvl="0"/>
            <a:r>
              <a:rPr lang="ru-RU" sz="2000" dirty="0" smtClean="0"/>
              <a:t>сразу по окончании работы сравнить свое решение с «эталонным» и получить оценку результатов своей деятельности;</a:t>
            </a:r>
          </a:p>
          <a:p>
            <a:pPr lvl="0"/>
            <a:r>
              <a:rPr lang="ru-RU" sz="2000" dirty="0" smtClean="0"/>
              <a:t>учиться отстаивать свою точку зрения (апелляции), приобретая навыки ведения дискуссии</a:t>
            </a:r>
            <a:endParaRPr lang="en-US" sz="2000" dirty="0" smtClean="0"/>
          </a:p>
          <a:p>
            <a:pPr lvl="0"/>
            <a:endParaRPr lang="ru-RU" sz="2000" dirty="0" smtClean="0"/>
          </a:p>
          <a:p>
            <a:endParaRPr lang="ru-RU" dirty="0"/>
          </a:p>
        </p:txBody>
      </p:sp>
      <p:pic>
        <p:nvPicPr>
          <p:cNvPr id="99331" name="Picture 3" descr="D:\Рабочий стол\12. Картинки, анимашки, смайлики\анимация\001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429520" y="5500702"/>
            <a:ext cx="628650" cy="942975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ru-RU" dirty="0" smtClean="0"/>
              <a:t>Отличительная особенность наших соревнований –  дать возможность всем желающим учащимся обычных общеобразовательных школ принять участие в подобных соревнованиях, таких ярких, эмоциональных и в то же время обучающих; где была бы возможность познакомить участников с новыми знаниями,  нестандартными способами рассуждений, интересными фактами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одержимое 3"/>
          <p:cNvSpPr>
            <a:spLocks noGrp="1"/>
          </p:cNvSpPr>
          <p:nvPr>
            <p:ph sz="quarter" idx="1"/>
          </p:nvPr>
        </p:nvSpPr>
        <p:spPr>
          <a:xfrm>
            <a:off x="214282" y="928670"/>
            <a:ext cx="8929718" cy="4525963"/>
          </a:xfrm>
          <a:ln>
            <a:noFill/>
          </a:ln>
          <a:effectLst>
            <a:glow rad="101600">
              <a:schemeClr val="accent2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isometricOffAxis2Left"/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/>
          <a:lstStyle/>
          <a:p>
            <a:pPr>
              <a:buNone/>
            </a:pPr>
            <a:r>
              <a:rPr lang="ru-RU" sz="96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itchFamily="18" charset="0"/>
              </a:rPr>
              <a:t>Благодарю за    внимание</a:t>
            </a:r>
          </a:p>
          <a:p>
            <a:pPr>
              <a:buNone/>
            </a:pPr>
            <a:endParaRPr lang="ru-RU" sz="4000" b="1" dirty="0" smtClean="0">
              <a:solidFill>
                <a:srgbClr val="00823B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" pitchFamily="18" charset="0"/>
            </a:endParaRPr>
          </a:p>
        </p:txBody>
      </p:sp>
      <p:pic>
        <p:nvPicPr>
          <p:cNvPr id="100354" name="Picture 2" descr="D:\Рабочий стол\12. Картинки, анимашки, смайлики\Смайлики\Smiles_2\3_8_159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1472" y="4500570"/>
            <a:ext cx="2651144" cy="2147426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11" descr="http://sharilon.ru/images/userfiles/shkola_7-tn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9550" y="4149725"/>
            <a:ext cx="3625850" cy="2563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Заголовок 3"/>
          <p:cNvSpPr>
            <a:spLocks noGrp="1"/>
          </p:cNvSpPr>
          <p:nvPr>
            <p:ph type="title" idx="4294967295"/>
          </p:nvPr>
        </p:nvSpPr>
        <p:spPr>
          <a:xfrm>
            <a:off x="0" y="274638"/>
            <a:ext cx="8229600" cy="868362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4000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ru-RU" sz="4000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539552" y="116632"/>
            <a:ext cx="8643998" cy="267765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4800" b="1" dirty="0">
                <a:ln w="24500" cmpd="dbl">
                  <a:solidFill>
                    <a:srgbClr val="009DD9">
                      <a:shade val="85000"/>
                      <a:satMod val="155000"/>
                    </a:srgbClr>
                  </a:solidFill>
                  <a:prstDash val="solid"/>
                  <a:miter lim="800000"/>
                </a:ln>
                <a:gradFill>
                  <a:gsLst>
                    <a:gs pos="10000">
                      <a:srgbClr val="009DD9">
                        <a:tint val="10000"/>
                        <a:satMod val="155000"/>
                      </a:srgbClr>
                    </a:gs>
                    <a:gs pos="60000">
                      <a:srgbClr val="009DD9">
                        <a:tint val="30000"/>
                        <a:satMod val="155000"/>
                      </a:srgbClr>
                    </a:gs>
                    <a:gs pos="100000">
                      <a:srgbClr val="009DD9">
                        <a:tint val="73000"/>
                        <a:satMod val="155000"/>
                      </a:srgb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Arial" charset="0"/>
              </a:rPr>
              <a:t>Участники проекта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3600" b="1" i="1" dirty="0" smtClean="0">
                <a:ln w="24500" cmpd="dbl">
                  <a:solidFill>
                    <a:srgbClr val="009DD9">
                      <a:shade val="85000"/>
                      <a:satMod val="155000"/>
                    </a:srgbClr>
                  </a:solidFill>
                  <a:prstDash val="solid"/>
                  <a:miter lim="800000"/>
                </a:ln>
                <a:gradFill>
                  <a:gsLst>
                    <a:gs pos="10000">
                      <a:srgbClr val="009DD9">
                        <a:tint val="10000"/>
                        <a:satMod val="155000"/>
                      </a:srgbClr>
                    </a:gs>
                    <a:gs pos="60000">
                      <a:srgbClr val="009DD9">
                        <a:tint val="30000"/>
                        <a:satMod val="155000"/>
                      </a:srgbClr>
                    </a:gs>
                    <a:gs pos="100000">
                      <a:srgbClr val="009DD9">
                        <a:tint val="73000"/>
                        <a:satMod val="155000"/>
                      </a:srgb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Arial" charset="0"/>
              </a:rPr>
              <a:t>школы</a:t>
            </a:r>
            <a:endParaRPr lang="ru-RU" sz="3600" b="1" i="1" dirty="0">
              <a:ln w="24500" cmpd="dbl">
                <a:solidFill>
                  <a:srgbClr val="009DD9">
                    <a:shade val="85000"/>
                    <a:satMod val="155000"/>
                  </a:srgbClr>
                </a:solidFill>
                <a:prstDash val="solid"/>
                <a:miter lim="800000"/>
              </a:ln>
              <a:gradFill>
                <a:gsLst>
                  <a:gs pos="10000">
                    <a:srgbClr val="009DD9">
                      <a:tint val="10000"/>
                      <a:satMod val="155000"/>
                    </a:srgbClr>
                  </a:gs>
                  <a:gs pos="60000">
                    <a:srgbClr val="009DD9">
                      <a:tint val="30000"/>
                      <a:satMod val="155000"/>
                    </a:srgbClr>
                  </a:gs>
                  <a:gs pos="100000">
                    <a:srgbClr val="009DD9">
                      <a:tint val="73000"/>
                      <a:satMod val="155000"/>
                    </a:srgbClr>
                  </a:gs>
                </a:gsLst>
                <a:lin ang="5400000"/>
              </a:gra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  <a:latin typeface="Arial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3600" b="1" i="1" dirty="0">
                <a:ln w="24500" cmpd="dbl">
                  <a:solidFill>
                    <a:srgbClr val="009DD9">
                      <a:shade val="85000"/>
                      <a:satMod val="155000"/>
                    </a:srgbClr>
                  </a:solidFill>
                  <a:prstDash val="solid"/>
                  <a:miter lim="800000"/>
                </a:ln>
                <a:gradFill>
                  <a:gsLst>
                    <a:gs pos="10000">
                      <a:srgbClr val="009DD9">
                        <a:tint val="10000"/>
                        <a:satMod val="155000"/>
                      </a:srgbClr>
                    </a:gs>
                    <a:gs pos="60000">
                      <a:srgbClr val="009DD9">
                        <a:tint val="30000"/>
                        <a:satMod val="155000"/>
                      </a:srgbClr>
                    </a:gs>
                    <a:gs pos="100000">
                      <a:srgbClr val="009DD9">
                        <a:tint val="73000"/>
                        <a:satMod val="155000"/>
                      </a:srgb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Arial" charset="0"/>
              </a:rPr>
              <a:t>№№420 , 575, 581, 870, 871, </a:t>
            </a:r>
            <a:r>
              <a:rPr lang="ru-RU" sz="3600" b="1" i="1" dirty="0" smtClean="0">
                <a:ln w="24500" cmpd="dbl">
                  <a:solidFill>
                    <a:srgbClr val="009DD9">
                      <a:shade val="85000"/>
                      <a:satMod val="155000"/>
                    </a:srgbClr>
                  </a:solidFill>
                  <a:prstDash val="solid"/>
                  <a:miter lim="800000"/>
                </a:ln>
                <a:gradFill>
                  <a:gsLst>
                    <a:gs pos="10000">
                      <a:srgbClr val="009DD9">
                        <a:tint val="10000"/>
                        <a:satMod val="155000"/>
                      </a:srgbClr>
                    </a:gs>
                    <a:gs pos="60000">
                      <a:srgbClr val="009DD9">
                        <a:tint val="30000"/>
                        <a:satMod val="155000"/>
                      </a:srgbClr>
                    </a:gs>
                    <a:gs pos="100000">
                      <a:srgbClr val="009DD9">
                        <a:tint val="73000"/>
                        <a:satMod val="155000"/>
                      </a:srgb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Arial" charset="0"/>
              </a:rPr>
              <a:t>987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4800" b="1" i="1" dirty="0" smtClean="0">
                <a:ln w="24500" cmpd="dbl">
                  <a:solidFill>
                    <a:srgbClr val="009DD9">
                      <a:shade val="85000"/>
                      <a:satMod val="155000"/>
                    </a:srgbClr>
                  </a:solidFill>
                  <a:prstDash val="solid"/>
                  <a:miter lim="800000"/>
                </a:ln>
                <a:gradFill>
                  <a:gsLst>
                    <a:gs pos="10000">
                      <a:srgbClr val="009DD9">
                        <a:tint val="10000"/>
                        <a:satMod val="155000"/>
                      </a:srgbClr>
                    </a:gs>
                    <a:gs pos="60000">
                      <a:srgbClr val="009DD9">
                        <a:tint val="30000"/>
                        <a:satMod val="155000"/>
                      </a:srgbClr>
                    </a:gs>
                    <a:gs pos="100000">
                      <a:srgbClr val="009DD9">
                        <a:tint val="73000"/>
                        <a:satMod val="155000"/>
                      </a:srgb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Arial" charset="0"/>
              </a:rPr>
              <a:t>ЮАО г. Москвы</a:t>
            </a:r>
            <a:endParaRPr lang="ru-RU" sz="4800" b="1" dirty="0">
              <a:ln w="24500" cmpd="dbl">
                <a:solidFill>
                  <a:srgbClr val="009DD9">
                    <a:shade val="85000"/>
                    <a:satMod val="155000"/>
                  </a:srgbClr>
                </a:solidFill>
                <a:prstDash val="solid"/>
                <a:miter lim="800000"/>
              </a:ln>
              <a:gradFill>
                <a:gsLst>
                  <a:gs pos="10000">
                    <a:srgbClr val="009DD9">
                      <a:tint val="10000"/>
                      <a:satMod val="155000"/>
                    </a:srgbClr>
                  </a:gs>
                  <a:gs pos="60000">
                    <a:srgbClr val="009DD9">
                      <a:tint val="30000"/>
                      <a:satMod val="155000"/>
                    </a:srgbClr>
                  </a:gs>
                  <a:gs pos="100000">
                    <a:srgbClr val="009DD9">
                      <a:tint val="73000"/>
                      <a:satMod val="155000"/>
                    </a:srgbClr>
                  </a:gs>
                </a:gsLst>
                <a:lin ang="5400000"/>
              </a:gra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  <a:latin typeface="Arial" charset="0"/>
            </a:endParaRP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428596" y="2285992"/>
            <a:ext cx="8191500" cy="2246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sz="2800" dirty="0" smtClean="0">
                <a:solidFill>
                  <a:prstClr val="black"/>
                </a:solidFill>
              </a:rPr>
              <a:t> 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sz="2800" b="1" dirty="0" smtClean="0">
                <a:solidFill>
                  <a:prstClr val="black"/>
                </a:solidFill>
              </a:rPr>
              <a:t>Основные принципы</a:t>
            </a:r>
            <a:r>
              <a:rPr lang="ru-RU" sz="2800" dirty="0" smtClean="0">
                <a:solidFill>
                  <a:prstClr val="black"/>
                </a:solidFill>
              </a:rPr>
              <a:t>: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 typeface="Arial" charset="0"/>
              <a:buChar char="•"/>
            </a:pPr>
            <a:r>
              <a:rPr lang="ru-RU" sz="2800" dirty="0" smtClean="0">
                <a:solidFill>
                  <a:prstClr val="black"/>
                </a:solidFill>
              </a:rPr>
              <a:t>  неограниченное количество команд от школы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 typeface="Arial" charset="0"/>
              <a:buChar char="•"/>
            </a:pPr>
            <a:r>
              <a:rPr lang="ru-RU" sz="2800" dirty="0" smtClean="0">
                <a:solidFill>
                  <a:prstClr val="black"/>
                </a:solidFill>
              </a:rPr>
              <a:t>  участие всех желающих, независимо 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sz="2800" dirty="0" smtClean="0">
                <a:solidFill>
                  <a:prstClr val="black"/>
                </a:solidFill>
              </a:rPr>
              <a:t>      от уровня математической подготовки </a:t>
            </a:r>
          </a:p>
        </p:txBody>
      </p:sp>
    </p:spTree>
    <p:extLst>
      <p:ext uri="{BB962C8B-B14F-4D97-AF65-F5344CB8AC3E}">
        <p14:creationId xmlns:p14="http://schemas.microsoft.com/office/powerpoint/2010/main" val="16199218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utoUpdateAnimBg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Схема 1"/>
          <p:cNvGraphicFramePr/>
          <p:nvPr/>
        </p:nvGraphicFramePr>
        <p:xfrm>
          <a:off x="251520" y="0"/>
          <a:ext cx="8892480" cy="685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631548" y="4221088"/>
            <a:ext cx="3491880" cy="23217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127000"/>
          </a:effectLst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07504" y="118801"/>
            <a:ext cx="3242320" cy="28169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127000"/>
          </a:effectLst>
        </p:spPr>
      </p:pic>
    </p:spTree>
    <p:extLst>
      <p:ext uri="{BB962C8B-B14F-4D97-AF65-F5344CB8AC3E}">
        <p14:creationId xmlns:p14="http://schemas.microsoft.com/office/powerpoint/2010/main" val="2877573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5143504" y="4429132"/>
            <a:ext cx="3097211" cy="719138"/>
          </a:xfrm>
        </p:spPr>
        <p:txBody>
          <a:bodyPr/>
          <a:lstStyle/>
          <a:p>
            <a:pPr eaLnBrk="1" hangingPunct="1"/>
            <a:r>
              <a:rPr lang="ru-RU" sz="2800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Октябрь 2012</a:t>
            </a:r>
          </a:p>
          <a:p>
            <a:pPr eaLnBrk="1" hangingPunct="1"/>
            <a:endParaRPr lang="ru-RU" dirty="0" smtClean="0"/>
          </a:p>
        </p:txBody>
      </p:sp>
      <p:pic>
        <p:nvPicPr>
          <p:cNvPr id="5123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43213" y="476250"/>
            <a:ext cx="5562600" cy="952500"/>
          </a:xfrm>
          <a:prstGeom prst="rect">
            <a:avLst/>
          </a:prstGeom>
          <a:noFill/>
          <a:ln w="76200" cmpd="tri">
            <a:solidFill>
              <a:srgbClr val="FF0000"/>
            </a:solidFill>
            <a:miter lim="800000"/>
            <a:headEnd/>
            <a:tailEnd/>
          </a:ln>
        </p:spPr>
      </p:pic>
      <p:sp>
        <p:nvSpPr>
          <p:cNvPr id="2053" name="WordArt 5"/>
          <p:cNvSpPr>
            <a:spLocks noChangeArrowheads="1" noChangeShapeType="1" noTextEdit="1"/>
          </p:cNvSpPr>
          <p:nvPr/>
        </p:nvSpPr>
        <p:spPr bwMode="auto">
          <a:xfrm>
            <a:off x="683569" y="1700808"/>
            <a:ext cx="7920880" cy="194409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i="1" kern="1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Bookman Old Style"/>
              </a:rPr>
              <a:t>6 класс</a:t>
            </a:r>
            <a:endParaRPr lang="ru-RU" sz="3600" b="1" i="1" kern="1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  <a:latin typeface="Bookman Old Style"/>
            </a:endParaRPr>
          </a:p>
          <a:p>
            <a:pPr algn="ctr"/>
            <a:r>
              <a:rPr lang="ru-RU" sz="3600" b="1" i="1" kern="1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Bookman Old Style"/>
              </a:rPr>
              <a:t>СОДРУЖЕСТВО ШКОЛ </a:t>
            </a:r>
            <a:r>
              <a:rPr lang="ru-RU" sz="3600" b="1" i="1" kern="10" dirty="0" err="1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Bookman Old Style"/>
              </a:rPr>
              <a:t>г.МОСКВЫ</a:t>
            </a:r>
            <a:endParaRPr lang="ru-RU" sz="3600" b="1" i="1" kern="10" dirty="0" smtClean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  <a:latin typeface="Bookman Old Style"/>
            </a:endParaRPr>
          </a:p>
          <a:p>
            <a:pPr algn="ctr"/>
            <a:r>
              <a:rPr lang="ru-RU" sz="3600" b="1" i="1" kern="1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Bookman Old Style"/>
              </a:rPr>
              <a:t>(№№575, 420, 987, 870, 871 и 581)</a:t>
            </a:r>
            <a:endParaRPr lang="ru-RU" sz="3600" b="1" i="1" kern="1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  <a:latin typeface="Bookman Old Style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3" name="WordArt 5"/>
          <p:cNvSpPr>
            <a:spLocks noChangeArrowheads="1" noChangeShapeType="1" noTextEdit="1"/>
          </p:cNvSpPr>
          <p:nvPr/>
        </p:nvSpPr>
        <p:spPr bwMode="auto">
          <a:xfrm>
            <a:off x="683569" y="1700808"/>
            <a:ext cx="7920880" cy="194409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endParaRPr lang="ru-RU" sz="3600" b="1" i="1" kern="1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  <a:latin typeface="Bookman Old Style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42844" y="0"/>
            <a:ext cx="8715436" cy="60631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accent6"/>
                </a:solidFill>
              </a:rPr>
              <a:t>История проведение математических регат</a:t>
            </a:r>
          </a:p>
          <a:p>
            <a:r>
              <a:rPr lang="ru-RU" dirty="0" smtClean="0"/>
              <a:t>Впервые межшкольные соревнования с таким названием были проведены на конференции старшеклассников в Московском энергофизическом лицее. В дальнейшем эту идею использовали преподаватели математики в лицеях №1511 МИФИ для проведения школьных командных математических соревнований.</a:t>
            </a:r>
          </a:p>
          <a:p>
            <a:r>
              <a:rPr lang="ru-RU" dirty="0" smtClean="0"/>
              <a:t>Весной 1996 года была проведена первая Московская межшкольная математическая регата для учащихся десятых классов, в которой участвовало восемь команд из четырёх школ. </a:t>
            </a:r>
          </a:p>
          <a:p>
            <a:r>
              <a:rPr lang="ru-RU" dirty="0" smtClean="0"/>
              <a:t>Начиная с 1998/99 учебного года, математические регаты стали составной частью Турниров Архимеда.</a:t>
            </a:r>
          </a:p>
          <a:p>
            <a:r>
              <a:rPr lang="ru-RU" dirty="0" smtClean="0"/>
              <a:t> С последующего учебного года и по настоящий момент в Москве стало ежегодно проводиться, по меньшей мере, пять регат (по одной для каждой параллели с 7 по 11 класс).</a:t>
            </a:r>
          </a:p>
          <a:p>
            <a:r>
              <a:rPr lang="ru-RU" dirty="0" smtClean="0"/>
              <a:t>Первые регаты принимал на своей территории лицей №1511.</a:t>
            </a:r>
          </a:p>
          <a:p>
            <a:r>
              <a:rPr lang="ru-RU" dirty="0" smtClean="0"/>
              <a:t>Осенью 2001 года одна из регат впервые прошла в стенах Дворца, а впоследствии там стали проводиться все московские математические регаты. </a:t>
            </a:r>
          </a:p>
          <a:p>
            <a:r>
              <a:rPr lang="ru-RU" dirty="0" smtClean="0"/>
              <a:t>За прошедшие десять лет участникам этих регат становились представители более ста образовательных учреждений города, четырнадцати городов Московской области, а также гости из Санкт-Петербурга, Витебска, Смоленска, Костромы, Переславля.</a:t>
            </a:r>
            <a:endParaRPr lang="ru-RU" dirty="0"/>
          </a:p>
        </p:txBody>
      </p:sp>
      <p:pic>
        <p:nvPicPr>
          <p:cNvPr id="74753" name="Picture 1" descr="D:\Рабочий стол\12. Картинки, анимашки, смайлики\анимация\002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753013" y="5929330"/>
            <a:ext cx="1124179" cy="92867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9605" y="260648"/>
            <a:ext cx="7467600" cy="785794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>
                <a:solidFill>
                  <a:schemeClr val="accent6"/>
                </a:solidFill>
              </a:rPr>
              <a:t>Математическая регата для 6 классов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b="1" dirty="0" smtClean="0"/>
              <a:t>Цели: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142844" y="1000084"/>
            <a:ext cx="8715436" cy="5857916"/>
          </a:xfrm>
        </p:spPr>
        <p:txBody>
          <a:bodyPr>
            <a:normAutofit fontScale="92500" lnSpcReduction="10000"/>
          </a:bodyPr>
          <a:lstStyle/>
          <a:p>
            <a:pPr lvl="0"/>
            <a:r>
              <a:rPr lang="ru-RU" dirty="0" smtClean="0"/>
              <a:t>Развитие </a:t>
            </a:r>
            <a:r>
              <a:rPr lang="ru-RU" dirty="0"/>
              <a:t>познавательного интереса, любви к предмету математика, применение математических знаний во внеурочной обстановке.</a:t>
            </a:r>
          </a:p>
          <a:p>
            <a:pPr lvl="0"/>
            <a:r>
              <a:rPr lang="ru-RU" dirty="0"/>
              <a:t>Развитие навыков  использования полученных теоретических знаний.</a:t>
            </a:r>
          </a:p>
          <a:p>
            <a:pPr lvl="0"/>
            <a:r>
              <a:rPr lang="ru-RU" dirty="0"/>
              <a:t>Развитие у учащихся познавательный интерес и любознательность.</a:t>
            </a:r>
          </a:p>
          <a:p>
            <a:pPr lvl="0"/>
            <a:r>
              <a:rPr lang="ru-RU" dirty="0"/>
              <a:t>Формирование у учащихся стремления к активной интеллектуальной деятельности.</a:t>
            </a:r>
          </a:p>
          <a:p>
            <a:pPr lvl="0"/>
            <a:r>
              <a:rPr lang="en-US" dirty="0" err="1"/>
              <a:t>Воспитание</a:t>
            </a:r>
            <a:r>
              <a:rPr lang="en-US" dirty="0"/>
              <a:t>  </a:t>
            </a:r>
            <a:r>
              <a:rPr lang="en-US" dirty="0" err="1"/>
              <a:t>навыков</a:t>
            </a:r>
            <a:r>
              <a:rPr lang="en-US" dirty="0"/>
              <a:t> </a:t>
            </a:r>
            <a:r>
              <a:rPr lang="en-US" dirty="0" err="1"/>
              <a:t>коллективное</a:t>
            </a:r>
            <a:r>
              <a:rPr lang="en-US" dirty="0"/>
              <a:t> </a:t>
            </a:r>
            <a:r>
              <a:rPr lang="en-US" dirty="0" err="1"/>
              <a:t>деятельности</a:t>
            </a:r>
            <a:r>
              <a:rPr lang="en-US" dirty="0"/>
              <a:t>.</a:t>
            </a:r>
            <a:endParaRPr lang="ru-RU" dirty="0"/>
          </a:p>
          <a:p>
            <a:r>
              <a:rPr lang="ru-RU" dirty="0" smtClean="0"/>
              <a:t>Воспитание доброжелательности, инициативности, </a:t>
            </a:r>
          </a:p>
          <a:p>
            <a:pPr>
              <a:buNone/>
            </a:pPr>
            <a:r>
              <a:rPr lang="ru-RU" dirty="0" smtClean="0"/>
              <a:t>     активности.</a:t>
            </a:r>
          </a:p>
          <a:p>
            <a:r>
              <a:rPr lang="ru-RU" dirty="0" smtClean="0"/>
              <a:t> Кроме того, творческие задания  непосредственно влияют на  гибкость мыслительного процесса,  любознательность, познавательный интерес, память, учат преодолевать трудности при решении математических задач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72706" name="Picture 2" descr="D:\Рабочий стол\12. Картинки, анимашки, смайлики\анимация\005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072330" y="6096000"/>
            <a:ext cx="1809750" cy="762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351052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5058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7" y="260648"/>
            <a:ext cx="3081460" cy="23110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2"/>
          <p:cNvPicPr>
            <a:picLocks noGrp="1" noChangeAspect="1" noChangeArrowheads="1"/>
          </p:cNvPicPr>
          <p:nvPr>
            <p:ph idx="429496729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0298" y="2143116"/>
            <a:ext cx="3048644" cy="22860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60418" y="357166"/>
            <a:ext cx="3143272" cy="23574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158" y="4214794"/>
            <a:ext cx="3524276" cy="26432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9255" y="3786190"/>
            <a:ext cx="3714775" cy="2786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6249732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4505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2000" fill="hold"/>
                                        <p:tgtEl>
                                          <p:spTgt spid="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4500"/>
                            </p:stCondLst>
                            <p:childTnLst>
                              <p:par>
                                <p:cTn id="16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6500"/>
                            </p:stCondLst>
                            <p:childTnLst>
                              <p:par>
                                <p:cTn id="1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7000"/>
                            </p:stCondLst>
                            <p:childTnLst>
                              <p:par>
                                <p:cTn id="24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5" dur="2000" fill="hold"/>
                                        <p:tgtEl>
                                          <p:spTgt spid="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9000"/>
                            </p:stCondLst>
                            <p:childTnLst>
                              <p:par>
                                <p:cTn id="2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9500"/>
                            </p:stCondLst>
                            <p:childTnLst>
                              <p:par>
                                <p:cTn id="32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1500"/>
                            </p:stCondLst>
                            <p:childTnLst>
                              <p:par>
                                <p:cTn id="35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6" dur="2000" fill="hold"/>
                                        <p:tgtEl>
                                          <p:spTgt spid="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3500"/>
                            </p:stCondLst>
                            <p:childTnLst>
                              <p:par>
                                <p:cTn id="38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4000"/>
                            </p:stCondLst>
                            <p:childTnLst>
                              <p:par>
                                <p:cTn id="42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6000"/>
                            </p:stCondLst>
                            <p:childTnLst>
                              <p:par>
                                <p:cTn id="45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6" dur="2000" fill="hold"/>
                                        <p:tgtEl>
                                          <p:spTgt spid="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2" val="fa15f8a02946d33f8e61d89a910773d37657f18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Эркер">
  <a:themeElements>
    <a:clrScheme name="Модульная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1786</TotalTime>
  <Words>1209</Words>
  <Application>Microsoft Office PowerPoint</Application>
  <PresentationFormat>Экран (4:3)</PresentationFormat>
  <Paragraphs>157</Paragraphs>
  <Slides>30</Slides>
  <Notes>16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30</vt:i4>
      </vt:variant>
    </vt:vector>
  </HeadingPairs>
  <TitlesOfParts>
    <vt:vector size="32" baseType="lpstr">
      <vt:lpstr>Эркер</vt:lpstr>
      <vt:lpstr>Слайд</vt:lpstr>
      <vt:lpstr>Из опыта проведения межшкольных математических соревнований</vt:lpstr>
      <vt:lpstr>Презентация PowerPoint</vt:lpstr>
      <vt:lpstr>Презентация PowerPoint</vt:lpstr>
      <vt:lpstr> </vt:lpstr>
      <vt:lpstr>Презентация PowerPoint</vt:lpstr>
      <vt:lpstr>Презентация PowerPoint</vt:lpstr>
      <vt:lpstr>Презентация PowerPoint</vt:lpstr>
      <vt:lpstr>     Математическая регата для 6 классов Цели:</vt:lpstr>
      <vt:lpstr>Презентация PowerPoint</vt:lpstr>
      <vt:lpstr>Ласточки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Петя записал в ряд все числа от 2010 до 1. Затем около нечетных чисел поставил минусы, а около четных — плюсы. Посчитал полученную сумму. Какой результат получил Петя? </vt:lpstr>
      <vt:lpstr>Презентация PowerPoint</vt:lpstr>
      <vt:lpstr>Задачи 2 раунда</vt:lpstr>
      <vt:lpstr>            В деревне в каждой семье есть корова             или лошадь, причем в 20 дворах есть коровы, в 25 – лошади, а в 15 – и коровы, и лошади. Сколько в деревне дворов? </vt:lpstr>
      <vt:lpstr>Презентация PowerPoint</vt:lpstr>
      <vt:lpstr>Задачи 2 раунда</vt:lpstr>
      <vt:lpstr>                 Раунд 3   задача 3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Кенгуру круглый год!</dc:title>
  <dc:creator>настя</dc:creator>
  <cp:lastModifiedBy>Светлана</cp:lastModifiedBy>
  <cp:revision>187</cp:revision>
  <dcterms:created xsi:type="dcterms:W3CDTF">2009-12-30T12:32:58Z</dcterms:created>
  <dcterms:modified xsi:type="dcterms:W3CDTF">2013-06-12T17:50:22Z</dcterms:modified>
</cp:coreProperties>
</file>