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sldIdLst>
    <p:sldId id="256" r:id="rId2"/>
    <p:sldId id="274" r:id="rId3"/>
    <p:sldId id="257" r:id="rId4"/>
    <p:sldId id="268" r:id="rId5"/>
    <p:sldId id="259" r:id="rId6"/>
    <p:sldId id="275" r:id="rId7"/>
    <p:sldId id="271" r:id="rId8"/>
    <p:sldId id="260" r:id="rId9"/>
    <p:sldId id="261" r:id="rId10"/>
    <p:sldId id="272" r:id="rId11"/>
    <p:sldId id="290" r:id="rId12"/>
    <p:sldId id="262" r:id="rId13"/>
    <p:sldId id="289" r:id="rId14"/>
    <p:sldId id="276" r:id="rId15"/>
    <p:sldId id="279" r:id="rId16"/>
    <p:sldId id="264" r:id="rId17"/>
    <p:sldId id="280" r:id="rId18"/>
    <p:sldId id="294" r:id="rId19"/>
    <p:sldId id="281" r:id="rId20"/>
    <p:sldId id="292" r:id="rId21"/>
    <p:sldId id="282" r:id="rId22"/>
    <p:sldId id="283" r:id="rId23"/>
    <p:sldId id="293" r:id="rId24"/>
    <p:sldId id="285" r:id="rId25"/>
    <p:sldId id="286" r:id="rId26"/>
    <p:sldId id="287" r:id="rId27"/>
    <p:sldId id="28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nikolaev.ukrgo.com/imager_post.php?filename=./pictures/ukrgo_id_534237.jpg&amp;width=420&amp;height=42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642918"/>
            <a:ext cx="8215370" cy="9286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700" dirty="0" smtClean="0">
                <a:latin typeface="Arial Black" pitchFamily="34" charset="0"/>
              </a:rPr>
              <a:t/>
            </a:r>
            <a:br>
              <a:rPr lang="ru-RU" sz="2700" dirty="0" smtClean="0">
                <a:latin typeface="Arial Black" pitchFamily="34" charset="0"/>
              </a:rPr>
            </a:br>
            <a:r>
              <a:rPr lang="ru-RU" sz="2700" dirty="0" smtClean="0">
                <a:latin typeface="Arial Black" pitchFamily="34" charset="0"/>
              </a:rPr>
              <a:t/>
            </a:r>
            <a:br>
              <a:rPr lang="ru-RU" sz="2700" dirty="0" smtClean="0">
                <a:latin typeface="Arial Black" pitchFamily="34" charset="0"/>
              </a:rPr>
            </a:br>
            <a:endParaRPr lang="ru-RU" sz="27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00174"/>
            <a:ext cx="9144000" cy="107157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Тема урока: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Изучение процесса абсорбции. Моделирование процесса абсорбции на тренажерной  установке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14291"/>
            <a:ext cx="8929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Автор: Назарова А.Е. мастер производственного обучения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ГБОУ НПО ПЛ№60, г.Стерлитамак </a:t>
            </a:r>
            <a:endParaRPr lang="ru-RU" sz="2800" dirty="0"/>
          </a:p>
        </p:txBody>
      </p:sp>
      <p:pic>
        <p:nvPicPr>
          <p:cNvPr id="5" name="Picture 2" descr="F:\Назарова, фото\SAM_12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643182"/>
            <a:ext cx="3143272" cy="4001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Логически-смысловая модель процесса абсорбции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16200000">
            <a:off x="1964515" y="107133"/>
            <a:ext cx="5143536" cy="764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Закрепление изученного материала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9"/>
            <a:ext cx="8329642" cy="400052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Для чего используется процесс абсорбции?</a:t>
            </a:r>
          </a:p>
          <a:p>
            <a:pPr>
              <a:buFont typeface="Wingdings" pitchFamily="2" charset="2"/>
              <a:buChar char="q"/>
            </a:pPr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Какие вещества применяются в качестве абсорбентов?</a:t>
            </a:r>
          </a:p>
          <a:p>
            <a:pPr>
              <a:buFont typeface="Wingdings" pitchFamily="2" charset="2"/>
              <a:buChar char="q"/>
            </a:pPr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Для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чего служат воротниковые устройства у абсорберов?</a:t>
            </a:r>
          </a:p>
          <a:p>
            <a:pPr>
              <a:buFont typeface="Wingdings" pitchFamily="2" charset="2"/>
              <a:buChar char="q"/>
            </a:pPr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Как реализуются на установке абсорбции условия протекания процесса?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Тренажерная установка  проведения процесса абсорбции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098" name="Picture 2" descr="F:\Назарова, фото\SAM_12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071546"/>
            <a:ext cx="3429024" cy="5327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Правила работы на установке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785926"/>
            <a:ext cx="8686800" cy="4294199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Проверить готовность установки к работе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Осуществить процесс абсорбции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Отрегулировать подачу поглотителя в  абсорбер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В случае поломки насоса перейти на резервный 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Техника безопасности при обслуживании процесса абсорбции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2714620"/>
            <a:ext cx="6257908" cy="3740145"/>
          </a:xfrm>
        </p:spPr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Работы выполнять в спецодежде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Рабочее место содержать в чистоте и порядке, не допускать наличие посторонних предметов, утечки жидкостей во фланцевых соединениях и арматуре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Соблюдать правила работы на  высоте. </a:t>
            </a:r>
          </a:p>
          <a:p>
            <a:pPr marL="514350" indent="-514350">
              <a:buAutoNum type="arabicPeriod"/>
            </a:pPr>
            <a:endParaRPr lang="ru-RU" sz="2400" dirty="0">
              <a:solidFill>
                <a:schemeClr val="accent4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4099" name="Picture 3" descr="http://nikolaev.ukrgo.com/imager_post.php?filename=./pictures/ukrgo_id_534237.jpg&amp;width=420&amp;height=42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089" y="1428736"/>
            <a:ext cx="2497160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Подача поглотителя и загрязненного газа в колонну абсорбции К11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9698" name="Picture 2" descr="F:\Назарова, фото\SAM_12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857364"/>
            <a:ext cx="2786082" cy="4525962"/>
          </a:xfrm>
          <a:prstGeom prst="rect">
            <a:avLst/>
          </a:prstGeom>
          <a:noFill/>
        </p:spPr>
      </p:pic>
      <p:pic>
        <p:nvPicPr>
          <p:cNvPr id="9" name="Рисунок 8" descr="SAM_12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1857364"/>
            <a:ext cx="2815173" cy="450059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Откачка отработанного поглотителя из колонны К11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Содержимое 3" descr="SAM_12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9" y="1643050"/>
            <a:ext cx="3143272" cy="49292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42918"/>
            <a:ext cx="8686800" cy="65248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Bookman Old Style" pitchFamily="18" charset="0"/>
              </a:rPr>
              <a:t>Контроль и регулировка расхода поглотителя с помощью приборов КИП И а</a:t>
            </a:r>
            <a:endParaRPr lang="ru-RU" sz="2800" b="1" dirty="0">
              <a:latin typeface="Bookman Old Style" pitchFamily="18" charset="0"/>
            </a:endParaRPr>
          </a:p>
        </p:txBody>
      </p:sp>
      <p:pic>
        <p:nvPicPr>
          <p:cNvPr id="4" name="Содержимое 3" descr="SAM_12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2857496"/>
            <a:ext cx="3679978" cy="2071691"/>
          </a:xfrm>
        </p:spPr>
      </p:pic>
      <p:pic>
        <p:nvPicPr>
          <p:cNvPr id="5" name="Рисунок 4" descr="SAM_12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1928802"/>
            <a:ext cx="2654305" cy="435771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Неполадки проведения процесса абсорбции на тренажерной установке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14282" y="1643050"/>
          <a:ext cx="8715404" cy="4753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916"/>
                <a:gridCol w="2365216"/>
                <a:gridCol w="2723582"/>
                <a:gridCol w="3000690"/>
              </a:tblGrid>
              <a:tr h="44429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Виды неполадок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Причина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Способы устранения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85959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Нет</a:t>
                      </a:r>
                      <a:r>
                        <a:rPr lang="ru-RU" sz="1600" baseline="0" dirty="0" smtClean="0"/>
                        <a:t> подачи поглотителя в К11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а) вышел из строя насос Н14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Перейти на резервный насос.</a:t>
                      </a:r>
                    </a:p>
                    <a:p>
                      <a:r>
                        <a:rPr lang="ru-RU" sz="1600" dirty="0" smtClean="0"/>
                        <a:t>Закачать</a:t>
                      </a:r>
                      <a:r>
                        <a:rPr lang="ru-RU" sz="1600" baseline="0" dirty="0" smtClean="0"/>
                        <a:t> свежий поглотитель</a:t>
                      </a:r>
                      <a:endParaRPr lang="ru-RU" sz="1600" dirty="0"/>
                    </a:p>
                  </a:txBody>
                  <a:tcPr/>
                </a:tc>
              </a:tr>
              <a:tr h="332304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Проскок ОВ с газом при выходе из абсорбера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а) недостаточное количество поглотителя</a:t>
                      </a:r>
                    </a:p>
                    <a:p>
                      <a:r>
                        <a:rPr lang="ru-RU" sz="1600" dirty="0" smtClean="0"/>
                        <a:t>б)недостаточно низкая </a:t>
                      </a:r>
                      <a:r>
                        <a:rPr lang="en-US" sz="1600" dirty="0" smtClean="0"/>
                        <a:t>t</a:t>
                      </a:r>
                      <a:r>
                        <a:rPr lang="ru-RU" sz="1600" baseline="0" dirty="0" smtClean="0"/>
                        <a:t> поглотителя подаваемого в колонну</a:t>
                      </a:r>
                    </a:p>
                    <a:p>
                      <a:r>
                        <a:rPr lang="ru-RU" sz="1600" baseline="0" dirty="0" smtClean="0"/>
                        <a:t>в)недостаточно сжат «загрязненный» газ поршневым компрессором</a:t>
                      </a:r>
                    </a:p>
                    <a:p>
                      <a:r>
                        <a:rPr lang="ru-RU" sz="1600" baseline="0" dirty="0" smtClean="0"/>
                        <a:t>г)загрязнена насадка или частично разрушилась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Увеличить подачу поглотителя из Е13 </a:t>
                      </a:r>
                    </a:p>
                    <a:p>
                      <a:r>
                        <a:rPr lang="ru-RU" sz="1600" dirty="0" smtClean="0"/>
                        <a:t>Понизить температуру</a:t>
                      </a:r>
                      <a:r>
                        <a:rPr lang="ru-RU" sz="1600" baseline="0" dirty="0" smtClean="0"/>
                        <a:t> охлаждающей воды Х20</a:t>
                      </a:r>
                    </a:p>
                    <a:p>
                      <a:endParaRPr lang="ru-RU" sz="1600" baseline="0" dirty="0" smtClean="0"/>
                    </a:p>
                    <a:p>
                      <a:r>
                        <a:rPr lang="ru-RU" sz="1600" baseline="0" dirty="0" smtClean="0"/>
                        <a:t>Увеличить степень сжатия</a:t>
                      </a:r>
                    </a:p>
                    <a:p>
                      <a:endParaRPr lang="ru-RU" sz="1600" baseline="0" dirty="0" smtClean="0"/>
                    </a:p>
                    <a:p>
                      <a:endParaRPr lang="ru-RU" sz="1600" baseline="0" dirty="0" smtClean="0"/>
                    </a:p>
                    <a:p>
                      <a:endParaRPr lang="ru-RU" sz="1600" baseline="0" dirty="0" smtClean="0"/>
                    </a:p>
                    <a:p>
                      <a:r>
                        <a:rPr lang="ru-RU" sz="1600" baseline="0" dirty="0" smtClean="0"/>
                        <a:t>Заменить насадку на свежую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задание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Осуществить очистку загрязненного газа методом абсорбции по узлам на тренажерной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установке: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а) подача поглотителя - Е13-Н14-К11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б) «подача» загрязненного газа в низ колонны К11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в)Откачка отработанного поглотителя из К11 через холодильник – К11-Н16-Х20-Е17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г) закачка отработанного поглотителя в Е13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Е13-Н14-К11-Н16-Х20-Е17-Н18-Е13</a:t>
            </a:r>
          </a:p>
          <a:p>
            <a:pPr>
              <a:buNone/>
            </a:pPr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Тема программы: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Ведение технологического процесса хлорирования, абсорбции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Моделирование процесса абсорбции на тренажерной установке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Picture 2" descr="F:\Назарова, фото\SAM_12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571612"/>
            <a:ext cx="3357586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Задание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 элементами исследования</a:t>
            </a:r>
            <a:endParaRPr lang="ru-RU" sz="27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В процессе диафрагменного электролиза получают влажный хлор,  который осушают серной кислотой.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Определить:</a:t>
            </a:r>
          </a:p>
          <a:p>
            <a:pPr marL="514350" indent="-514350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- что это за процесс?</a:t>
            </a:r>
          </a:p>
          <a:p>
            <a:pPr marL="514350" indent="-514350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-зарисовать установку осушки водорода</a:t>
            </a:r>
          </a:p>
          <a:p>
            <a:pPr marL="514350" indent="-514350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-указать окраску трубопроводов в данном процессе</a:t>
            </a:r>
          </a:p>
          <a:p>
            <a:pPr marL="514350" indent="-514350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-рассчитать диаметр трубопровода, используемого в данном процессе. Объемный расход жидкости 0,72 м3/с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Задание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 элементами исследования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30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Соляную кислоту получают поглощением хлористого водорода водой.</a:t>
            </a:r>
          </a:p>
          <a:p>
            <a:pPr algn="just">
              <a:buNone/>
            </a:pPr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О</a:t>
            </a:r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пределить</a:t>
            </a:r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:</a:t>
            </a:r>
          </a:p>
          <a:p>
            <a:pPr marL="514350" indent="-514350">
              <a:buNone/>
            </a:pP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- что это за процесс?</a:t>
            </a:r>
          </a:p>
          <a:p>
            <a:pPr marL="514350" indent="-514350">
              <a:buNone/>
            </a:pP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-зарисовать установку осушки водорода</a:t>
            </a:r>
          </a:p>
          <a:p>
            <a:pPr marL="514350" indent="-514350">
              <a:buNone/>
            </a:pP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-указать окраску трубопроводов в данном процессе </a:t>
            </a:r>
          </a:p>
          <a:p>
            <a:pPr marL="514350" indent="-514350">
              <a:buNone/>
            </a:pP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-рассчитать диаметр трубопровода, используемого в данном процессе при объемном расходе жидкости  0,12 м3/с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Лист контроля за работой на тренажерной установке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567735"/>
          <a:ext cx="8572560" cy="3862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637"/>
                <a:gridCol w="1254883"/>
                <a:gridCol w="1428760"/>
                <a:gridCol w="1428760"/>
                <a:gridCol w="1428760"/>
                <a:gridCol w="1428760"/>
              </a:tblGrid>
              <a:tr h="12948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ФИО</a:t>
                      </a:r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Bookman Old Style" pitchFamily="18" charset="0"/>
                        </a:rPr>
                        <a:t>Организация рабочего места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Bookman Old Style" pitchFamily="18" charset="0"/>
                        </a:rPr>
                        <a:t>Проверка целостности заземления на емкостях и насосах.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Bookman Old Style" pitchFamily="18" charset="0"/>
                        </a:rPr>
                        <a:t>Проверка на отсутствие утечек жидкости на установке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Bookman Old Style" pitchFamily="18" charset="0"/>
                        </a:rPr>
                        <a:t>Проверка на наличие жидкости в емкостях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Bookman Old Style" pitchFamily="18" charset="0"/>
                        </a:rPr>
                        <a:t>Порядок пуска насоса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351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351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351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874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351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351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Критерии оценок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«5»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- наличие спецодежды, чистота рабочего места, отсутствие посторонних предметов, соблюдение последовательности пуска насосов, правильно выполненные задания с элементами исследования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C00000"/>
                </a:solidFill>
                <a:latin typeface="+mj-lt"/>
              </a:rPr>
              <a:t>«4» 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- учащимися допущены неточности при выполнении задания с элементами исследования 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Критерии оценок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«3»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-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учащийся при пуске насоса задерживает открытие арматуры на линии нагнетания, откачку поглотителя осуществляет, минуя холодильник Х20. Не завершено выполнение задания с элементами исследования.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«2»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– не соблюдена последовательность пуска насосов, не устранены утечки жидкости во фланцевых соединениях и арматуре, не выполнено задание с элементами исследования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Заключительный инструктаж урока производственного обучения по теме: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Изучение процесса абсорбции. Моделирование процесса абсорбции на тренажерной  установке</a:t>
            </a:r>
          </a:p>
          <a:p>
            <a:pPr algn="ctr">
              <a:buNone/>
            </a:pPr>
            <a:endParaRPr lang="ru-RU" b="1" dirty="0" smtClean="0">
              <a:solidFill>
                <a:schemeClr val="accent4">
                  <a:lumMod val="75000"/>
                </a:schemeClr>
              </a:solidFill>
              <a:latin typeface="Book Antiqua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Подведение итога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дня</a:t>
            </a:r>
            <a:endParaRPr lang="ru-RU" b="1" dirty="0" smtClean="0">
              <a:solidFill>
                <a:schemeClr val="accent4">
                  <a:lumMod val="75000"/>
                </a:schemeClr>
              </a:solidFill>
              <a:latin typeface="Book Antiqua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</a:rPr>
              <a:t>Объявление оценок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Домашнее задание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Оформить логически-смысловую модель «Процесс абсорбции»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Цель урока: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Courier New" pitchFamily="49" charset="0"/>
              <a:buChar char="o"/>
            </a:pP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Обучить </a:t>
            </a: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процессу абсорбции и навыкам по обслуживанию процесса</a:t>
            </a:r>
          </a:p>
          <a:p>
            <a:pPr>
              <a:buNone/>
            </a:pPr>
            <a:endParaRPr lang="ru-RU" sz="2600" b="1" i="1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Развивать </a:t>
            </a: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у будущих производственников </a:t>
            </a: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умение       п</a:t>
            </a: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рименять </a:t>
            </a: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имеющиеся </a:t>
            </a: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знания  на  практике </a:t>
            </a:r>
            <a:endParaRPr lang="ru-RU" sz="2600" b="1" i="1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sz="2800" b="1" i="1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Совершенствовать экологическое </a:t>
            </a: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воспитание </a:t>
            </a: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учащихся.</a:t>
            </a: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Воспитывать </a:t>
            </a: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инициативу и самостоятельность в трудовой деятельности, умение работать в команде</a:t>
            </a:r>
            <a:endParaRPr lang="ru-RU" sz="2600" b="1" i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Понятие процесса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</a:rPr>
              <a:t>Абсорбция </a:t>
            </a:r>
            <a:r>
              <a:rPr lang="ru-RU" sz="5400" dirty="0" smtClean="0">
                <a:solidFill>
                  <a:schemeClr val="accent3">
                    <a:lumMod val="75000"/>
                  </a:schemeClr>
                </a:solidFill>
              </a:rPr>
              <a:t>– 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Book Antiqua" pitchFamily="18" charset="0"/>
              </a:rPr>
              <a:t>это процесс поглощения паров и газов жидкими поглотителями (абсорбентами)</a:t>
            </a:r>
          </a:p>
          <a:p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Применение процесса абсорбции: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000240"/>
            <a:ext cx="8686800" cy="4079885"/>
          </a:xfrm>
        </p:spPr>
        <p:txBody>
          <a:bodyPr>
            <a:normAutofit/>
          </a:bodyPr>
          <a:lstStyle/>
          <a:p>
            <a:pPr marL="651510" indent="-514350">
              <a:buFont typeface="Wingdings" pitchFamily="2" charset="2"/>
              <a:buChar char="§"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Получение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важных химических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продуктов</a:t>
            </a:r>
          </a:p>
          <a:p>
            <a:pPr marL="651510" indent="-514350">
              <a:buFont typeface="Wingdings" pitchFamily="2" charset="2"/>
              <a:buChar char="§"/>
            </a:pPr>
            <a:endParaRPr lang="ru-RU" sz="28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651510" indent="-514350">
              <a:buFont typeface="Wingdings" pitchFamily="2" charset="2"/>
              <a:buChar char="§"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Очистка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газов от вредных веществ перед выбросом  в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атмосферу</a:t>
            </a:r>
          </a:p>
          <a:p>
            <a:pPr marL="651510" indent="-514350">
              <a:buFont typeface="Wingdings" pitchFamily="2" charset="2"/>
              <a:buChar char="§"/>
            </a:pPr>
            <a:endParaRPr lang="ru-RU" sz="28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651510" indent="-514350">
              <a:buFont typeface="Wingdings" pitchFamily="2" charset="2"/>
              <a:buChar char="§"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Осушка газов</a:t>
            </a:r>
          </a:p>
          <a:p>
            <a:pPr marL="651510" indent="-514350">
              <a:buFont typeface="Wingdings" pitchFamily="2" charset="2"/>
              <a:buChar char="§"/>
            </a:pPr>
            <a:endParaRPr lang="ru-RU" sz="28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651510" indent="-514350">
              <a:buFont typeface="Wingdings" pitchFamily="2" charset="2"/>
              <a:buChar char="§"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Улавливание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ценных компонентов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929198"/>
            <a:ext cx="8610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</a:t>
            </a:r>
            <a:r>
              <a:rPr lang="ru-RU" sz="1600" dirty="0" smtClean="0"/>
              <a:t>трубчатый                                  абсорбер </a:t>
            </a:r>
            <a:br>
              <a:rPr lang="ru-RU" sz="1600" dirty="0" smtClean="0"/>
            </a:br>
            <a:r>
              <a:rPr lang="ru-RU" sz="1600" dirty="0" smtClean="0"/>
              <a:t>                                      пленочный абсорбер              с листовой насадкой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Bookman Old Style" pitchFamily="18" charset="0"/>
              </a:rPr>
              <a:t>Конструкции абсорберов</a:t>
            </a: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Обмен\Рисунки\Безимени-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14546" y="1571612"/>
            <a:ext cx="4291012" cy="3591031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Насадочный абсорбер,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виды насадок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Picture 2" descr="C:\Documents and Settings\Пользователь\Рабочий стол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928802"/>
            <a:ext cx="2428892" cy="2643206"/>
          </a:xfrm>
          <a:prstGeom prst="rect">
            <a:avLst/>
          </a:prstGeom>
          <a:noFill/>
        </p:spPr>
      </p:pic>
      <p:pic>
        <p:nvPicPr>
          <p:cNvPr id="3074" name="Picture 2" descr="C:\Documents and Settings\Пользователь\Рабочий стол\52412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871663"/>
            <a:ext cx="4357718" cy="2700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Условия  проведения процесса абсорбции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i="1" dirty="0" smtClean="0"/>
              <a:t>правильно подобранный поглотитель</a:t>
            </a:r>
            <a:endParaRPr lang="ru-RU" sz="900" b="1" i="1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i="1" dirty="0" smtClean="0"/>
              <a:t>отвод тепла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i="1" dirty="0" smtClean="0"/>
              <a:t>предварительное сжатие очищаемого газа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i="1" dirty="0" smtClean="0"/>
              <a:t>соблюдение разности концентраций поглотителя в фазах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i="1" dirty="0" smtClean="0"/>
              <a:t>полнота орошения 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Абсорбционная установка с рециркуляцией поглотителя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3074" name="Picture 2" descr="D:\Обмен\Рисунки\Безимени-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357298"/>
            <a:ext cx="3252422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533</TotalTime>
  <Words>664</Words>
  <Application>Microsoft Office PowerPoint</Application>
  <PresentationFormat>Экран (4:3)</PresentationFormat>
  <Paragraphs>122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     </vt:lpstr>
      <vt:lpstr>Тема программы:</vt:lpstr>
      <vt:lpstr>Цель урока:</vt:lpstr>
      <vt:lpstr>Понятие процесса</vt:lpstr>
      <vt:lpstr>Применение процесса абсорбции:</vt:lpstr>
      <vt:lpstr>                     трубчатый                                  абсорбер                                        пленочный абсорбер              с листовой насадкой</vt:lpstr>
      <vt:lpstr>Насадочный абсорбер,  виды насадок</vt:lpstr>
      <vt:lpstr>Условия  проведения процесса абсорбции</vt:lpstr>
      <vt:lpstr>Абсорбционная установка с рециркуляцией поглотителя</vt:lpstr>
      <vt:lpstr>Логически-смысловая модель процесса абсорбции</vt:lpstr>
      <vt:lpstr>Закрепление изученного материала</vt:lpstr>
      <vt:lpstr>Тренажерная установка  проведения процесса абсорбции</vt:lpstr>
      <vt:lpstr>Правила работы на установке</vt:lpstr>
      <vt:lpstr>Техника безопасности при обслуживании процесса абсорбции</vt:lpstr>
      <vt:lpstr>Подача поглотителя и загрязненного газа в колонну абсорбции К11</vt:lpstr>
      <vt:lpstr>Откачка отработанного поглотителя из колонны К11</vt:lpstr>
      <vt:lpstr>Контроль и регулировка расхода поглотителя с помощью приборов КИП И а</vt:lpstr>
      <vt:lpstr>Неполадки проведения процесса абсорбции на тренажерной установке</vt:lpstr>
      <vt:lpstr>задание</vt:lpstr>
      <vt:lpstr>Моделирование процесса абсорбции на тренажерной установке</vt:lpstr>
      <vt:lpstr>Задание с элементами исследования</vt:lpstr>
      <vt:lpstr>Задание с элементами исследования</vt:lpstr>
      <vt:lpstr>Лист контроля за работой на тренажерной установке</vt:lpstr>
      <vt:lpstr>Критерии оценок</vt:lpstr>
      <vt:lpstr>Критерии оценок</vt:lpstr>
      <vt:lpstr>Заключительный инструктаж урока производственного обучения по теме: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60</cp:revision>
  <dcterms:modified xsi:type="dcterms:W3CDTF">2013-01-30T07:47:38Z</dcterms:modified>
</cp:coreProperties>
</file>