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94" r:id="rId10"/>
    <p:sldId id="264" r:id="rId11"/>
    <p:sldId id="266" r:id="rId12"/>
    <p:sldId id="268" r:id="rId13"/>
    <p:sldId id="269" r:id="rId14"/>
    <p:sldId id="292" r:id="rId15"/>
    <p:sldId id="287" r:id="rId16"/>
    <p:sldId id="293" r:id="rId17"/>
    <p:sldId id="288" r:id="rId18"/>
    <p:sldId id="270" r:id="rId19"/>
    <p:sldId id="271" r:id="rId20"/>
    <p:sldId id="274" r:id="rId21"/>
    <p:sldId id="272" r:id="rId22"/>
    <p:sldId id="275" r:id="rId23"/>
    <p:sldId id="273" r:id="rId24"/>
    <p:sldId id="276" r:id="rId25"/>
    <p:sldId id="277" r:id="rId26"/>
    <p:sldId id="279" r:id="rId27"/>
    <p:sldId id="280" r:id="rId28"/>
    <p:sldId id="282" r:id="rId29"/>
    <p:sldId id="283" r:id="rId30"/>
    <p:sldId id="281" r:id="rId31"/>
    <p:sldId id="286" r:id="rId32"/>
    <p:sldId id="284" r:id="rId33"/>
    <p:sldId id="290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556" autoAdjust="0"/>
    <p:restoredTop sz="94660"/>
  </p:normalViewPr>
  <p:slideViewPr>
    <p:cSldViewPr>
      <p:cViewPr varScale="1">
        <p:scale>
          <a:sx n="65" d="100"/>
          <a:sy n="65" d="100"/>
        </p:scale>
        <p:origin x="-64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B965-3243-4CC2-9EE2-C1627B649C2E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AD832-2C12-4A85-B417-E76463AD57A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F0BEE-7117-4A69-AE7C-6F983CABF63B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29CD-CD8D-461B-BC36-0DE72EECF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E29CD-CD8D-461B-BC36-0DE72EECF18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64;&#1074;&#1077;&#1094;\2012\11_&#1085;&#1086;&#1103;&#1073;&#1088;&#1100;\&#1057;&#1077;&#1084;&#1080;&#1085;&#1072;&#1088;_&#1085;&#1072;&#1095;%20&#1096;&#1082;&#1086;&#1083;&#1072;\1_&#1059;&#1088;&#1086;&#1082;%20&#1057;&#1072;&#1073;&#1083;&#1080;&#1085;&#1086;&#1081;&#1040;&#1042;\&#1086;&#1089;&#1090;&#1088;&#1086;&#1074;%20&#1086;&#1096;&#1080;&#1073;&#1086;&#1082;.wma" TargetMode="Externa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308" y="-27384"/>
            <a:ext cx="8682180" cy="57455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C00000"/>
                </a:solidFill>
                <a:latin typeface="Book Antiqua" pitchFamily="18" charset="0"/>
              </a:rPr>
              <a:t>Состав</a:t>
            </a:r>
            <a:r>
              <a:rPr lang="ru-RU" sz="7200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sz="7200" b="1" i="1" dirty="0" smtClean="0">
                <a:solidFill>
                  <a:srgbClr val="C00000"/>
                </a:solidFill>
                <a:latin typeface="Book Antiqua" pitchFamily="18" charset="0"/>
              </a:rPr>
              <a:t>слова</a:t>
            </a:r>
            <a:endParaRPr lang="ru-RU" sz="72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429132"/>
            <a:ext cx="5112568" cy="180818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русского языка.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класс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Саблина А.В.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4130"/>
            <a:ext cx="8229600" cy="92285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«Подсказка»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714356"/>
            <a:ext cx="6480720" cy="58109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На конце любого слова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Окончанье</a:t>
            </a: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ищет Вова,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Изменяемая часть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 другим словом держит связь.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Окончанье</a:t>
            </a: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он найдет,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Его в рамочку возьмёт.</a:t>
            </a:r>
          </a:p>
          <a:p>
            <a:pPr marL="0" indent="0">
              <a:spcBef>
                <a:spcPts val="0"/>
              </a:spcBef>
              <a:buNone/>
            </a:pPr>
            <a:endParaRPr lang="ru-RU" sz="2700" b="1" i="1" dirty="0" smtClean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После корня он стоит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Перед окончанием.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Его я, если изменю,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Другое слово получу,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Обозначу уголком,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Называю  домиком.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7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Это - суффикс.</a:t>
            </a:r>
            <a:endParaRPr lang="ru-RU" sz="27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27040">
            <a:off x="6428501" y="4163638"/>
            <a:ext cx="1828800" cy="13716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252" y="5304656"/>
            <a:ext cx="1812979" cy="13597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1892" y="2591984"/>
            <a:ext cx="969175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785794"/>
            <a:ext cx="155921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3890764" cy="67067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Незнайка в Солнечном городе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9" y="980728"/>
            <a:ext cx="2674640" cy="2116832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Штанишкин</a:t>
            </a:r>
            <a:endParaRPr lang="ru-RU" sz="2800" b="1" i="1" dirty="0" smtClean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ru-RU" sz="2800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Сапожкин</a:t>
            </a:r>
            <a:endParaRPr lang="ru-RU" sz="2800" b="1" i="1" dirty="0" smtClean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ru-RU" sz="2800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Таракашкин</a:t>
            </a:r>
            <a:endParaRPr lang="ru-RU" sz="2800" b="1" i="1" dirty="0" smtClean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Мордочка</a:t>
            </a:r>
            <a:endParaRPr lang="ru-RU" sz="2800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56" t="67" r="10850" b="-67"/>
          <a:stretch/>
        </p:blipFill>
        <p:spPr bwMode="auto">
          <a:xfrm>
            <a:off x="6320985" y="2438895"/>
            <a:ext cx="2797791" cy="4392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9794" y="2924944"/>
            <a:ext cx="1407948" cy="27427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26" y="4209765"/>
            <a:ext cx="1450801" cy="24970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1512999" cy="25808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Друзья Незнайки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7955"/>
            <a:ext cx="1796313" cy="292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932" y="1498222"/>
            <a:ext cx="1613570" cy="23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90808"/>
            <a:ext cx="1518840" cy="295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45127"/>
            <a:ext cx="1514847" cy="249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7705" y="4138353"/>
            <a:ext cx="1690849" cy="26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083" y="1556792"/>
            <a:ext cx="2101022" cy="258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02" y="0"/>
            <a:ext cx="1806615" cy="258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6516" y="1536997"/>
            <a:ext cx="1518840" cy="2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910186"/>
            <a:ext cx="2417081" cy="270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206163"/>
            <a:ext cx="1301660" cy="271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96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Суффиксы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0577" y="1456184"/>
            <a:ext cx="3682752" cy="2548880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err="1" smtClean="0">
                <a:solidFill>
                  <a:srgbClr val="7030A0"/>
                </a:solidFill>
              </a:rPr>
              <a:t>Штанищин</a:t>
            </a:r>
            <a:endParaRPr lang="ru-RU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i="1" dirty="0" err="1" smtClean="0">
                <a:solidFill>
                  <a:srgbClr val="7030A0"/>
                </a:solidFill>
              </a:rPr>
              <a:t>Сапожищин</a:t>
            </a:r>
            <a:endParaRPr lang="ru-RU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i="1" dirty="0" err="1" smtClean="0">
                <a:solidFill>
                  <a:srgbClr val="7030A0"/>
                </a:solidFill>
              </a:rPr>
              <a:t>Тараканищин</a:t>
            </a:r>
            <a:endParaRPr lang="ru-RU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i="1" dirty="0" err="1" smtClean="0">
                <a:solidFill>
                  <a:srgbClr val="7030A0"/>
                </a:solidFill>
              </a:rPr>
              <a:t>Мордища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636235" cy="545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97" t="17824" r="8537" b="8035"/>
          <a:stretch/>
        </p:blipFill>
        <p:spPr bwMode="auto">
          <a:xfrm>
            <a:off x="7111835" y="54108"/>
            <a:ext cx="2032165" cy="28708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44" t="7371" r="16152"/>
          <a:stretch/>
        </p:blipFill>
        <p:spPr bwMode="auto">
          <a:xfrm>
            <a:off x="6933063" y="3328851"/>
            <a:ext cx="2210937" cy="35291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03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0034" y="22145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Ф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и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з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м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и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н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у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т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к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49" charset="0"/>
                <a:ea typeface="+mj-ea"/>
                <a:cs typeface="Courier New" pitchFamily="49" charset="0"/>
              </a:rPr>
              <a:t>а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itchFamily="49" charset="0"/>
              <a:ea typeface="+mj-ea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9" descr="рывк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857364"/>
            <a:ext cx="350043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2969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ja-JP" sz="3800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Упражнения для снятия утомления </a:t>
            </a:r>
            <a:br>
              <a:rPr lang="ru-RU" altLang="ja-JP" sz="3800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ja-JP" sz="3800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плечевого пояса</a:t>
            </a:r>
            <a:endParaRPr lang="ru-RU" sz="3600" dirty="0" smtClean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3174" y="5929330"/>
            <a:ext cx="3455987" cy="719137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dirty="0" smtClean="0">
                <a:solidFill>
                  <a:srgbClr val="FF0066"/>
                </a:solidFill>
              </a:rPr>
              <a:t>«Рывки руками»</a:t>
            </a:r>
          </a:p>
        </p:txBody>
      </p:sp>
    </p:spTree>
  </p:cSld>
  <p:clrMapOvr>
    <a:masterClrMapping/>
  </p:clrMapOvr>
  <p:transition advTm="19734">
    <p:sndAc>
      <p:stSnd loop="1">
        <p:snd r:embed="rId2" name="Rock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ja-JP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Упражнения для снятия </a:t>
            </a:r>
            <a:br>
              <a:rPr lang="ru-RU" altLang="ja-JP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ja-JP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утомления с рук</a:t>
            </a:r>
            <a:r>
              <a:rPr lang="ru-RU" altLang="ja-JP" sz="4000" dirty="0" smtClean="0"/>
              <a:t> </a:t>
            </a:r>
            <a:endParaRPr lang="ru-RU" dirty="0"/>
          </a:p>
        </p:txBody>
      </p:sp>
      <p:pic>
        <p:nvPicPr>
          <p:cNvPr id="4" name="Picture 10" descr="сжимание рук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760184"/>
            <a:ext cx="3429024" cy="509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Rock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наклоны туловищ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928813"/>
            <a:ext cx="6357982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ja-JP" sz="4000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Упражнение для снятия напряжения</a:t>
            </a:r>
            <a:br>
              <a:rPr lang="ru-RU" altLang="ja-JP" sz="4000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ja-JP" sz="4000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 мышц туловища</a:t>
            </a:r>
            <a:r>
              <a:rPr lang="ru-RU" altLang="ja-JP" sz="4000" dirty="0" smtClean="0"/>
              <a:t> </a:t>
            </a:r>
            <a:endParaRPr lang="ru-RU" sz="4000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4546" y="1428736"/>
            <a:ext cx="4751387" cy="7207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b="1" smtClean="0">
                <a:solidFill>
                  <a:srgbClr val="FF0066"/>
                </a:solidFill>
              </a:rPr>
              <a:t>«Наклоны в сторону»</a:t>
            </a:r>
          </a:p>
        </p:txBody>
      </p:sp>
    </p:spTree>
  </p:cSld>
  <p:clrMapOvr>
    <a:masterClrMapping/>
  </p:clrMapOvr>
  <p:transition advTm="21203">
    <p:sndAc>
      <p:stSnd loop="1">
        <p:snd r:embed="rId2" name="Country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Подберите однокоренные слова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2530624" cy="2908920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работа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корова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сладкий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красный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сад</a:t>
            </a:r>
          </a:p>
          <a:p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220072" y="1628800"/>
            <a:ext cx="1995134" cy="29089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клен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гроза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дом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лес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мост</a:t>
            </a:r>
          </a:p>
          <a:p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6161" y="1634571"/>
            <a:ext cx="2058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ru-RU" sz="54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еньк</a:t>
            </a:r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5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04557" y="1628800"/>
            <a:ext cx="1745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-ник-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3330" y="3501008"/>
            <a:ext cx="1348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ru-RU" sz="5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ов</a:t>
            </a:r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2769" y="4424338"/>
            <a:ext cx="1324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ru-RU" sz="5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</a:t>
            </a:r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293096"/>
            <a:ext cx="1348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ru-RU" sz="54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</a:t>
            </a:r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5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3501008"/>
            <a:ext cx="1348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ru-RU" sz="54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ик</a:t>
            </a:r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5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60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Лес</a:t>
            </a:r>
            <a:endParaRPr lang="ru-RU" b="1" i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452" y="1196752"/>
            <a:ext cx="8856984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i="1" dirty="0" smtClean="0">
                <a:solidFill>
                  <a:srgbClr val="7030A0"/>
                </a:solidFill>
              </a:rPr>
              <a:t>Пошел корень </a:t>
            </a:r>
            <a:r>
              <a:rPr lang="ru-RU" sz="3000" b="1" i="1" dirty="0" smtClean="0">
                <a:solidFill>
                  <a:srgbClr val="00B050"/>
                </a:solidFill>
              </a:rPr>
              <a:t>ЛЕС </a:t>
            </a:r>
            <a:r>
              <a:rPr lang="ru-RU" sz="3000" b="1" i="1" dirty="0" smtClean="0">
                <a:solidFill>
                  <a:srgbClr val="7030A0"/>
                </a:solidFill>
              </a:rPr>
              <a:t>искать своих родственников.</a:t>
            </a:r>
          </a:p>
          <a:p>
            <a:pPr marL="0" indent="0">
              <a:buNone/>
            </a:pPr>
            <a:r>
              <a:rPr lang="ru-RU" sz="3000" b="1" i="1" dirty="0">
                <a:solidFill>
                  <a:srgbClr val="7030A0"/>
                </a:solidFill>
              </a:rPr>
              <a:t>Вышел  на лесную тропинку. Красиво в лесу осенью</a:t>
            </a:r>
            <a:r>
              <a:rPr lang="ru-RU" sz="3000" b="1" i="1" dirty="0" smtClean="0">
                <a:solidFill>
                  <a:srgbClr val="7030A0"/>
                </a:solidFill>
              </a:rPr>
              <a:t>! Лес, точно терем расписной! Перешел он через  ручеек, дошел до озера и увидел  лесника. Он обходил свои владения. Подошел корень </a:t>
            </a:r>
            <a:r>
              <a:rPr lang="ru-RU" sz="3000" b="1" i="1" dirty="0" smtClean="0">
                <a:solidFill>
                  <a:srgbClr val="00B050"/>
                </a:solidFill>
              </a:rPr>
              <a:t>ЛЕС</a:t>
            </a:r>
            <a:r>
              <a:rPr lang="ru-RU" sz="3000" b="1" i="1" dirty="0" smtClean="0">
                <a:solidFill>
                  <a:srgbClr val="7030A0"/>
                </a:solidFill>
              </a:rPr>
              <a:t> к сторожу  леса, поздоровался с ним и спросил, где ему  лесничего искать.</a:t>
            </a:r>
          </a:p>
          <a:p>
            <a:pPr marL="0" indent="0">
              <a:buNone/>
            </a:pPr>
            <a:endParaRPr lang="ru-RU" sz="3000" b="1" i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5241770"/>
            <a:ext cx="1228221" cy="92333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-Ш-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-145531" y="4510776"/>
            <a:ext cx="9269898" cy="68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i="1" dirty="0">
                <a:solidFill>
                  <a:srgbClr val="0070C0"/>
                </a:solidFill>
              </a:rPr>
              <a:t>Пошел, вышел, перешел, дошел, подошел</a:t>
            </a:r>
          </a:p>
        </p:txBody>
      </p:sp>
      <p:pic>
        <p:nvPicPr>
          <p:cNvPr id="4098" name="Picture 2" descr="C:\Documents and Settings\User\Рабочий стол\шаги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645" y="4921371"/>
            <a:ext cx="1850773" cy="185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403648" y="5013176"/>
            <a:ext cx="6192688" cy="34776"/>
            <a:chOff x="1403648" y="5013176"/>
            <a:chExt cx="6192688" cy="34776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1403648" y="5013176"/>
              <a:ext cx="2880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2771800" y="5047952"/>
              <a:ext cx="2880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345402" y="5047952"/>
              <a:ext cx="2880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652120" y="5047952"/>
              <a:ext cx="2880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7308304" y="5047952"/>
              <a:ext cx="28803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283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Тема урока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077956"/>
            <a:ext cx="7848872" cy="541686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ru-RU" sz="35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«Друзья! </a:t>
            </a: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Наша задача такова –</a:t>
            </a: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Открыть всем, </a:t>
            </a: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как построены </a:t>
            </a:r>
            <a:r>
              <a:rPr lang="ru-RU" sz="3500" b="1" i="1" u="sng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слова</a:t>
            </a:r>
            <a:r>
              <a:rPr lang="ru-RU" sz="35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Какие их морфемы  составляют,</a:t>
            </a: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Какую роль в словах</a:t>
            </a: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они играют!»</a:t>
            </a:r>
          </a:p>
          <a:p>
            <a:pPr marL="0" indent="0" algn="r">
              <a:buNone/>
            </a:pPr>
            <a:r>
              <a:rPr lang="ru-RU" sz="2000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П.Чесноков</a:t>
            </a:r>
            <a:endParaRPr lang="ru-RU" sz="2000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Приставка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067128" cy="2332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Перед корнем есть приставка,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Слитно пишется она;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 при помощи приставки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Образуются слова.</a:t>
            </a:r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7074" y="3023021"/>
            <a:ext cx="3779912" cy="382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46927" y="5922075"/>
            <a:ext cx="1414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шел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07044" y="4725144"/>
            <a:ext cx="1204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По-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62224" y="3801814"/>
            <a:ext cx="1899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Пере-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3472" y="2585812"/>
            <a:ext cx="1277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Вы-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31630" y="2592197"/>
            <a:ext cx="1230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До-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11389" y="3717032"/>
            <a:ext cx="1954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Подо-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228184" y="764704"/>
            <a:ext cx="783037" cy="288032"/>
            <a:chOff x="6228184" y="764704"/>
            <a:chExt cx="783037" cy="288032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6545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Приставка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1"/>
            <a:ext cx="8856984" cy="3773016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Загадка, зажим, зарница, зазнайка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Пожелтеть, поилка, поливка, поломка.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Изрубить, известить, </a:t>
            </a:r>
            <a:r>
              <a:rPr lang="ru-RU" b="1" i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звестить,  изюминка.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Позвать, попросить, подарок, портной.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Захотеть, загрустить, зайчонок, загадка.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Накупить, нарочно, нагрузка, нашивка.</a:t>
            </a:r>
          </a:p>
          <a:p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380584" y="692696"/>
            <a:ext cx="783037" cy="288032"/>
            <a:chOff x="6228184" y="764704"/>
            <a:chExt cx="783037" cy="288032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4998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Приставка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1"/>
            <a:ext cx="8856984" cy="3131211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Загадка, зажим, </a:t>
            </a: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зарница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 зазнайка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Пожелтеть, </a:t>
            </a: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поилка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 поливка, поломка.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Изрубить, известить, </a:t>
            </a:r>
            <a:r>
              <a:rPr lang="ru-RU" b="1" i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звестить,  </a:t>
            </a: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изюминка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Позвать, попросить, подарок, </a:t>
            </a: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портной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Захотеть, загрустить, </a:t>
            </a: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зайчонок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 загадка.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Накупить, </a:t>
            </a: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нарочно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 нагрузка, нашивка.</a:t>
            </a:r>
          </a:p>
          <a:p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7448" y="4731412"/>
            <a:ext cx="1625796" cy="210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078" y="4731412"/>
            <a:ext cx="1436666" cy="210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1184" y="4664546"/>
            <a:ext cx="1524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2555" y="2420888"/>
            <a:ext cx="1335581" cy="99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2381250" cy="142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380584" y="692696"/>
            <a:ext cx="783037" cy="288032"/>
            <a:chOff x="6228184" y="764704"/>
            <a:chExt cx="783037" cy="28803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1472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Однокоренные слова</a:t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по схемам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6752"/>
            <a:ext cx="7056784" cy="6766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говорить</a:t>
            </a:r>
            <a:endParaRPr lang="ru-RU" b="1" i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68301" y="2850619"/>
            <a:ext cx="705678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школьница</a:t>
            </a:r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55576" y="4830842"/>
            <a:ext cx="705678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море</a:t>
            </a:r>
            <a:endParaRPr lang="ru-RU" b="1" i="1" dirty="0">
              <a:solidFill>
                <a:srgbClr val="0070C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366763" y="1969329"/>
            <a:ext cx="783037" cy="288032"/>
            <a:chOff x="6228184" y="764704"/>
            <a:chExt cx="783037" cy="288032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5962729" y="1881333"/>
            <a:ext cx="783037" cy="288032"/>
            <a:chOff x="6228184" y="764704"/>
            <a:chExt cx="783037" cy="28803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4788024" y="5512230"/>
            <a:ext cx="783037" cy="288032"/>
            <a:chOff x="6228184" y="764704"/>
            <a:chExt cx="783037" cy="288032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олилиния 14"/>
          <p:cNvSpPr/>
          <p:nvPr/>
        </p:nvSpPr>
        <p:spPr>
          <a:xfrm>
            <a:off x="2267744" y="1828754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758378" y="1855043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5652120" y="5458598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414768" y="5458597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1366763" y="3503318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5652120" y="3673623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95253" y="1881333"/>
            <a:ext cx="504056" cy="541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3120720" y="1828754"/>
            <a:ext cx="474533" cy="358054"/>
            <a:chOff x="6804248" y="1988840"/>
            <a:chExt cx="504056" cy="4797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6804248" y="1988840"/>
              <a:ext cx="288032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092280" y="1988840"/>
              <a:ext cx="216024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/>
          <p:cNvGrpSpPr/>
          <p:nvPr/>
        </p:nvGrpSpPr>
        <p:grpSpPr>
          <a:xfrm>
            <a:off x="6516216" y="3656180"/>
            <a:ext cx="474533" cy="358054"/>
            <a:chOff x="6804248" y="1988840"/>
            <a:chExt cx="504056" cy="479708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6804248" y="1988840"/>
              <a:ext cx="288032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7092280" y="1988840"/>
              <a:ext cx="216024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6521111" y="5477219"/>
            <a:ext cx="474533" cy="358054"/>
            <a:chOff x="6804248" y="1988840"/>
            <a:chExt cx="504056" cy="479708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6804248" y="1988840"/>
              <a:ext cx="288032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092280" y="1988840"/>
              <a:ext cx="216024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2267744" y="5441154"/>
            <a:ext cx="474533" cy="358054"/>
            <a:chOff x="6804248" y="1988840"/>
            <a:chExt cx="504056" cy="479708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6804248" y="1988840"/>
              <a:ext cx="288032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7092280" y="1988840"/>
              <a:ext cx="216024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Прямоугольник 34"/>
          <p:cNvSpPr/>
          <p:nvPr/>
        </p:nvSpPr>
        <p:spPr>
          <a:xfrm>
            <a:off x="2286878" y="3527291"/>
            <a:ext cx="504056" cy="541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995644" y="3605489"/>
            <a:ext cx="504056" cy="541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016371" y="5385439"/>
            <a:ext cx="504056" cy="541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69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Однокоренные слова</a:t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по схемам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6752"/>
            <a:ext cx="7056784" cy="6766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говорить</a:t>
            </a:r>
            <a:endParaRPr lang="ru-RU" b="1" i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68301" y="2850619"/>
            <a:ext cx="705678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школьница</a:t>
            </a:r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55576" y="4830842"/>
            <a:ext cx="705678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море</a:t>
            </a:r>
            <a:endParaRPr lang="ru-RU" b="1" i="1" dirty="0">
              <a:solidFill>
                <a:srgbClr val="0070C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366763" y="1969329"/>
            <a:ext cx="783037" cy="288032"/>
            <a:chOff x="6228184" y="764704"/>
            <a:chExt cx="783037" cy="288032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5962729" y="1881333"/>
            <a:ext cx="783037" cy="288032"/>
            <a:chOff x="6228184" y="764704"/>
            <a:chExt cx="783037" cy="28803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4788024" y="5512230"/>
            <a:ext cx="783037" cy="288032"/>
            <a:chOff x="6228184" y="764704"/>
            <a:chExt cx="783037" cy="288032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6228184" y="764704"/>
              <a:ext cx="78303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7011221" y="764704"/>
              <a:ext cx="0" cy="28803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олилиния 14"/>
          <p:cNvSpPr/>
          <p:nvPr/>
        </p:nvSpPr>
        <p:spPr>
          <a:xfrm>
            <a:off x="2267744" y="1828754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758378" y="1855043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5652120" y="5458598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414768" y="5458597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1366763" y="3503318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5652120" y="3673623"/>
            <a:ext cx="852976" cy="340611"/>
          </a:xfrm>
          <a:custGeom>
            <a:avLst/>
            <a:gdLst>
              <a:gd name="connsiteX0" fmla="*/ 0 w 595884"/>
              <a:gd name="connsiteY0" fmla="*/ 423127 h 450265"/>
              <a:gd name="connsiteX1" fmla="*/ 232012 w 595884"/>
              <a:gd name="connsiteY1" fmla="*/ 46 h 450265"/>
              <a:gd name="connsiteX2" fmla="*/ 559558 w 595884"/>
              <a:gd name="connsiteY2" fmla="*/ 395831 h 450265"/>
              <a:gd name="connsiteX3" fmla="*/ 573206 w 595884"/>
              <a:gd name="connsiteY3" fmla="*/ 436774 h 4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884" h="450265">
                <a:moveTo>
                  <a:pt x="0" y="423127"/>
                </a:moveTo>
                <a:cubicBezTo>
                  <a:pt x="69376" y="213861"/>
                  <a:pt x="138752" y="4595"/>
                  <a:pt x="232012" y="46"/>
                </a:cubicBezTo>
                <a:cubicBezTo>
                  <a:pt x="325272" y="-4503"/>
                  <a:pt x="502692" y="323043"/>
                  <a:pt x="559558" y="395831"/>
                </a:cubicBezTo>
                <a:cubicBezTo>
                  <a:pt x="616424" y="468619"/>
                  <a:pt x="594815" y="452696"/>
                  <a:pt x="573206" y="4367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95253" y="1881333"/>
            <a:ext cx="504056" cy="541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3120720" y="1828754"/>
            <a:ext cx="474533" cy="358054"/>
            <a:chOff x="6804248" y="1988840"/>
            <a:chExt cx="504056" cy="4797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6804248" y="1988840"/>
              <a:ext cx="288032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092280" y="1988840"/>
              <a:ext cx="216024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/>
          <p:cNvGrpSpPr/>
          <p:nvPr/>
        </p:nvGrpSpPr>
        <p:grpSpPr>
          <a:xfrm>
            <a:off x="6516216" y="3656180"/>
            <a:ext cx="474533" cy="358054"/>
            <a:chOff x="6804248" y="1988840"/>
            <a:chExt cx="504056" cy="479708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6804248" y="1988840"/>
              <a:ext cx="288032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7092280" y="1988840"/>
              <a:ext cx="216024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6521111" y="5477219"/>
            <a:ext cx="474533" cy="358054"/>
            <a:chOff x="6804248" y="1988840"/>
            <a:chExt cx="504056" cy="479708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6804248" y="1988840"/>
              <a:ext cx="288032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092280" y="1988840"/>
              <a:ext cx="216024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2267744" y="5441154"/>
            <a:ext cx="474533" cy="358054"/>
            <a:chOff x="6804248" y="1988840"/>
            <a:chExt cx="504056" cy="479708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6804248" y="1988840"/>
              <a:ext cx="288032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7092280" y="1988840"/>
              <a:ext cx="216024" cy="4797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Прямоугольник 34"/>
          <p:cNvSpPr/>
          <p:nvPr/>
        </p:nvSpPr>
        <p:spPr>
          <a:xfrm>
            <a:off x="2286878" y="3527291"/>
            <a:ext cx="504056" cy="541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995644" y="3605489"/>
            <a:ext cx="504056" cy="541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016371" y="5385439"/>
            <a:ext cx="504056" cy="5416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767390" y="2422947"/>
            <a:ext cx="705678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поговорка         приговор</a:t>
            </a:r>
            <a:endParaRPr lang="ru-RU" b="1" i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" name="Объект 2"/>
          <p:cNvSpPr txBox="1">
            <a:spLocks/>
          </p:cNvSpPr>
          <p:nvPr/>
        </p:nvSpPr>
        <p:spPr>
          <a:xfrm>
            <a:off x="803653" y="4253546"/>
            <a:ext cx="705678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школа            школьный    </a:t>
            </a:r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0" name="Объект 2"/>
          <p:cNvSpPr txBox="1">
            <a:spLocks/>
          </p:cNvSpPr>
          <p:nvPr/>
        </p:nvSpPr>
        <p:spPr>
          <a:xfrm>
            <a:off x="768301" y="6021288"/>
            <a:ext cx="705678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моряк            приморский</a:t>
            </a:r>
            <a:endParaRPr lang="ru-RU" b="1" i="1" dirty="0">
              <a:solidFill>
                <a:srgbClr val="0070C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4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Творческая работа</a:t>
            </a:r>
            <a:b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1 группа</a:t>
            </a:r>
            <a:endParaRPr lang="ru-RU" b="1" i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8632" y="3741255"/>
            <a:ext cx="4248472" cy="314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700808"/>
            <a:ext cx="7488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Списать текст, выделить корень в однокоренных словах</a:t>
            </a:r>
          </a:p>
          <a:p>
            <a:r>
              <a:rPr lang="ru-RU" sz="36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В лесу осиновом</a:t>
            </a:r>
          </a:p>
          <a:p>
            <a:r>
              <a:rPr lang="ru-RU" sz="36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Дрожат осинки,</a:t>
            </a:r>
          </a:p>
          <a:p>
            <a:r>
              <a:rPr lang="ru-RU" sz="36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Срывает ветер</a:t>
            </a:r>
          </a:p>
          <a:p>
            <a:r>
              <a:rPr lang="ru-RU" sz="36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 осин косынки</a:t>
            </a:r>
            <a:endParaRPr lang="ru-RU" sz="3600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86316"/>
            <a:ext cx="2873896" cy="188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2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Творческая работа</a:t>
            </a:r>
            <a:br>
              <a:rPr lang="ru-RU" b="1" i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2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Вписать в предложения подходяще по смыслу слова.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Жили были серый …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 его ….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Серый … был очень тих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 … тоже.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И ребенок был у них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Очень тихий …</a:t>
            </a:r>
          </a:p>
          <a:p>
            <a:pPr marL="0" indent="0" algn="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Слова для справки: </a:t>
            </a:r>
            <a:r>
              <a:rPr lang="ru-RU" sz="2400" b="1" i="1" dirty="0" err="1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ёж,ёжик,ежиха</a:t>
            </a:r>
            <a:endParaRPr lang="ru-RU" sz="2400" b="1" i="1" dirty="0" smtClean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ru-RU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495550" cy="16561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73" r="11749"/>
          <a:stretch/>
        </p:blipFill>
        <p:spPr bwMode="auto">
          <a:xfrm>
            <a:off x="6502400" y="3617523"/>
            <a:ext cx="20078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4" r="13729"/>
          <a:stretch/>
        </p:blipFill>
        <p:spPr bwMode="auto">
          <a:xfrm>
            <a:off x="5292080" y="4532248"/>
            <a:ext cx="1210320" cy="15335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13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01588"/>
            <a:ext cx="8892480" cy="1788424"/>
          </a:xfrm>
        </p:spPr>
        <p:txBody>
          <a:bodyPr>
            <a:normAutofit fontScale="92500" lnSpcReduction="20000"/>
          </a:bodyPr>
          <a:lstStyle/>
          <a:p>
            <a:pPr marL="514350" indent="-150813">
              <a:buFont typeface="+mj-lt"/>
              <a:buAutoNum type="arabicPeriod"/>
            </a:pP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Изменяемая часть слова.</a:t>
            </a:r>
          </a:p>
          <a:p>
            <a:pPr marL="514350" indent="-150813">
              <a:buFont typeface="+mj-lt"/>
              <a:buAutoNum type="arabicPeriod"/>
            </a:pP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Часть слова без окончания.</a:t>
            </a:r>
          </a:p>
          <a:p>
            <a:pPr marL="514350" indent="-150813">
              <a:buFont typeface="+mj-lt"/>
              <a:buAutoNum type="arabicPeriod"/>
            </a:pP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Часть слова, которая находиться перед корнем и служит для образования новых слов.</a:t>
            </a:r>
          </a:p>
          <a:p>
            <a:pPr marL="514350" indent="-150813">
              <a:buFont typeface="+mj-lt"/>
              <a:buAutoNum type="arabicPeriod"/>
            </a:pPr>
            <a:r>
              <a:rPr lang="ru-RU" sz="1500" b="1" i="1" dirty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Часть </a:t>
            </a: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слова</a:t>
            </a:r>
            <a:r>
              <a:rPr lang="ru-RU" sz="1500" b="1" i="1" dirty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, которая находиться </a:t>
            </a: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после корня </a:t>
            </a:r>
            <a:r>
              <a:rPr lang="ru-RU" sz="1500" b="1" i="1" dirty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и служит для образования новых слов</a:t>
            </a: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pPr marL="514350" indent="-150813">
              <a:buFont typeface="+mj-lt"/>
              <a:buAutoNum type="arabicPeriod"/>
            </a:pP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Главная значимая часть слова, в которой заключено общее значение всех однокоренных слов.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857224" y="571482"/>
          <a:ext cx="6715176" cy="4357710"/>
        </p:xfrm>
        <a:graphic>
          <a:graphicData uri="http://schemas.openxmlformats.org/drawingml/2006/table">
            <a:tbl>
              <a:tblPr/>
              <a:tblGrid>
                <a:gridCol w="516552"/>
                <a:gridCol w="516552"/>
                <a:gridCol w="516552"/>
                <a:gridCol w="516552"/>
                <a:gridCol w="516552"/>
                <a:gridCol w="516552"/>
                <a:gridCol w="516552"/>
                <a:gridCol w="516552"/>
                <a:gridCol w="516552"/>
                <a:gridCol w="516552"/>
                <a:gridCol w="516552"/>
                <a:gridCol w="516552"/>
                <a:gridCol w="516552"/>
              </a:tblGrid>
              <a:tr h="4841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1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1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1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1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19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1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1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841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7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01588"/>
            <a:ext cx="8892480" cy="1788424"/>
          </a:xfrm>
        </p:spPr>
        <p:txBody>
          <a:bodyPr>
            <a:normAutofit fontScale="92500" lnSpcReduction="20000"/>
          </a:bodyPr>
          <a:lstStyle/>
          <a:p>
            <a:pPr marL="514350" indent="-150813">
              <a:buFont typeface="+mj-lt"/>
              <a:buAutoNum type="arabicPeriod"/>
            </a:pP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Изменяемая часть слова.</a:t>
            </a:r>
          </a:p>
          <a:p>
            <a:pPr marL="514350" indent="-150813">
              <a:buFont typeface="+mj-lt"/>
              <a:buAutoNum type="arabicPeriod"/>
            </a:pP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Часть слова без окончания.</a:t>
            </a:r>
          </a:p>
          <a:p>
            <a:pPr marL="514350" indent="-150813">
              <a:buFont typeface="+mj-lt"/>
              <a:buAutoNum type="arabicPeriod"/>
            </a:pP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Часть слова, которая находиться перед корнем и служит для образования новых слов.</a:t>
            </a:r>
          </a:p>
          <a:p>
            <a:pPr marL="514350" indent="-150813">
              <a:buFont typeface="+mj-lt"/>
              <a:buAutoNum type="arabicPeriod"/>
            </a:pPr>
            <a:r>
              <a:rPr lang="ru-RU" sz="1500" b="1" i="1" dirty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Часть </a:t>
            </a: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слова</a:t>
            </a:r>
            <a:r>
              <a:rPr lang="ru-RU" sz="1500" b="1" i="1" dirty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, которая находиться </a:t>
            </a: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после корня </a:t>
            </a:r>
            <a:r>
              <a:rPr lang="ru-RU" sz="1500" b="1" i="1" dirty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и служит для образования новых слов</a:t>
            </a: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pPr marL="514350" indent="-150813">
              <a:buFont typeface="+mj-lt"/>
              <a:buAutoNum type="arabicPeriod"/>
            </a:pPr>
            <a:r>
              <a:rPr lang="ru-RU" sz="15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Главная значимая часть слова, в которой заключено общее значение всех однокоренных слов.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908731" y="3647221"/>
            <a:ext cx="2349918" cy="416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5" name="Таблица 74"/>
          <p:cNvGraphicFramePr>
            <a:graphicFrameLocks noGrp="1"/>
          </p:cNvGraphicFramePr>
          <p:nvPr/>
        </p:nvGraphicFramePr>
        <p:xfrm>
          <a:off x="785789" y="857236"/>
          <a:ext cx="7072364" cy="4071951"/>
        </p:xfrm>
        <a:graphic>
          <a:graphicData uri="http://schemas.openxmlformats.org/drawingml/2006/table">
            <a:tbl>
              <a:tblPr/>
              <a:tblGrid>
                <a:gridCol w="544028"/>
                <a:gridCol w="544028"/>
                <a:gridCol w="544028"/>
                <a:gridCol w="544028"/>
                <a:gridCol w="544028"/>
                <a:gridCol w="544028"/>
                <a:gridCol w="544028"/>
                <a:gridCol w="544028"/>
                <a:gridCol w="544028"/>
                <a:gridCol w="544028"/>
                <a:gridCol w="544028"/>
                <a:gridCol w="544028"/>
                <a:gridCol w="544028"/>
              </a:tblGrid>
              <a:tr h="452439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39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7030A0"/>
                          </a:solidFill>
                          <a:latin typeface="Calibri"/>
                        </a:rPr>
                        <a:t>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39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7030A0"/>
                          </a:solidFill>
                          <a:latin typeface="Calibri"/>
                        </a:rPr>
                        <a:t>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39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7030A0"/>
                          </a:solidFill>
                          <a:latin typeface="Calibri"/>
                        </a:rPr>
                        <a:t>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39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7030A0"/>
                          </a:solidFill>
                          <a:latin typeface="Calibri"/>
                        </a:rPr>
                        <a:t>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2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Ч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439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C00000"/>
                          </a:solidFill>
                          <a:latin typeface="Calibri"/>
                        </a:rPr>
                        <a:t>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439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7030A0"/>
                          </a:solidFill>
                          <a:latin typeface="Calibri"/>
                        </a:rPr>
                        <a:t>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52439"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B050"/>
                          </a:solidFill>
                          <a:latin typeface="Calibri"/>
                        </a:rPr>
                        <a:t>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12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49" r="13219" b="4397"/>
          <a:stretch/>
        </p:blipFill>
        <p:spPr bwMode="auto">
          <a:xfrm>
            <a:off x="5786447" y="2782763"/>
            <a:ext cx="3357554" cy="4075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atin typeface="Courier New" pitchFamily="49" charset="0"/>
                <a:cs typeface="Courier New" pitchFamily="49" charset="0"/>
              </a:rPr>
              <a:t>Р</a:t>
            </a:r>
            <a:r>
              <a:rPr lang="ru-RU" sz="6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Е</a:t>
            </a:r>
            <a:r>
              <a:rPr lang="ru-RU" sz="60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Ф</a:t>
            </a:r>
            <a:r>
              <a:rPr lang="ru-RU" sz="6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Л</a:t>
            </a:r>
            <a:r>
              <a:rPr lang="ru-RU" sz="6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Е</a:t>
            </a:r>
            <a:r>
              <a:rPr lang="ru-RU" sz="60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К</a:t>
            </a:r>
            <a:r>
              <a:rPr lang="ru-RU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С</a:t>
            </a:r>
            <a:r>
              <a:rPr lang="ru-RU" sz="6000" b="1" dirty="0" smtClean="0">
                <a:latin typeface="Courier New" pitchFamily="49" charset="0"/>
                <a:cs typeface="Courier New" pitchFamily="49" charset="0"/>
              </a:rPr>
              <a:t>И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Я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86" y="1357298"/>
            <a:ext cx="6984776" cy="1900808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Был ли вам интересен этот урок?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Что вы повторили на уроке?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Оцените свою работу на уроке.</a:t>
            </a:r>
          </a:p>
          <a:p>
            <a:pPr marL="0" indent="0">
              <a:buNone/>
            </a:pP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5072074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3438" y="3643314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3500438"/>
            <a:ext cx="5000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4500570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28384" y="1412776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остров ошибок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01090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17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Морфемы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Picture 2" descr="C:\Documents and Settings\хайтек\Рабочий стол\морфе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237558"/>
            <a:ext cx="8358214" cy="404896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29058" y="5214950"/>
            <a:ext cx="1214446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1700" b="1" cap="all" dirty="0" smtClean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17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суффикс</a:t>
            </a:r>
            <a:endParaRPr lang="ru-RU" sz="17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5643578"/>
            <a:ext cx="128588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400" b="1" cap="all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окончание</a:t>
            </a:r>
            <a:endParaRPr lang="ru-RU" sz="1400" b="1" cap="all" spc="0" dirty="0">
              <a:ln/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25653"/>
          <a:stretch/>
        </p:blipFill>
        <p:spPr bwMode="auto">
          <a:xfrm>
            <a:off x="0" y="4797152"/>
            <a:ext cx="183569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557" y="404664"/>
            <a:ext cx="6521994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Лесенка  знаний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143380"/>
            <a:ext cx="1857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Пока испытываю трудности</a:t>
            </a:r>
            <a:endParaRPr lang="ru-RU" sz="2000" b="1" i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356" y="3643314"/>
            <a:ext cx="2125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Хорошо,но</a:t>
            </a:r>
            <a:r>
              <a:rPr lang="ru-RU" sz="24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 могу лучше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3372" y="2000240"/>
            <a:ext cx="2594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Хочу знать больше</a:t>
            </a:r>
            <a:endParaRPr lang="ru-RU" sz="2800" b="1" i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488671" cy="186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53" r="14770"/>
          <a:stretch/>
        </p:blipFill>
        <p:spPr bwMode="auto">
          <a:xfrm>
            <a:off x="4154881" y="3075384"/>
            <a:ext cx="268514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152" y="4449886"/>
            <a:ext cx="2362729" cy="23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57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96469yt40wk4ko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2563285"/>
            <a:ext cx="4357718" cy="4294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290" y="428604"/>
            <a:ext cx="6500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Домашнее задание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Вспомните правописание звонких и глухих согласных в корне слова.</a:t>
            </a:r>
            <a:endParaRPr lang="ru-RU" sz="2400" b="1" i="1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8896"/>
            <a:ext cx="8517632" cy="1143000"/>
          </a:xfrm>
        </p:spPr>
        <p:txBody>
          <a:bodyPr>
            <a:normAutofit fontScale="90000"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Благодарю за урок!</a:t>
            </a:r>
            <a:endParaRPr lang="ru-RU" sz="66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6955943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57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1357" y="3717032"/>
            <a:ext cx="3297208" cy="31409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8000" b="1" dirty="0" err="1" smtClean="0">
                <a:latin typeface="Courier New" pitchFamily="49" charset="0"/>
                <a:cs typeface="Courier New" pitchFamily="49" charset="0"/>
              </a:rPr>
              <a:t>Ф</a:t>
            </a:r>
            <a:r>
              <a:rPr lang="ru-RU" sz="80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и</a:t>
            </a:r>
            <a:r>
              <a:rPr lang="ru-RU" sz="8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з</a:t>
            </a:r>
            <a:r>
              <a:rPr lang="ru-RU" sz="8000" b="1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м</a:t>
            </a:r>
            <a:r>
              <a:rPr lang="ru-RU" sz="8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и</a:t>
            </a:r>
            <a:r>
              <a:rPr lang="ru-RU" sz="8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н</a:t>
            </a:r>
            <a:r>
              <a:rPr lang="ru-RU" sz="8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у</a:t>
            </a:r>
            <a:r>
              <a:rPr lang="ru-RU" sz="8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т</a:t>
            </a:r>
            <a:r>
              <a:rPr lang="ru-RU" sz="8000" b="1" dirty="0" err="1" smtClean="0">
                <a:latin typeface="Courier New" pitchFamily="49" charset="0"/>
                <a:cs typeface="Courier New" pitchFamily="49" charset="0"/>
              </a:rPr>
              <a:t>к</a:t>
            </a:r>
            <a:r>
              <a:rPr lang="ru-RU" sz="80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а</a:t>
            </a:r>
            <a:endParaRPr lang="ru-RU" sz="80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" y="1960265"/>
            <a:ext cx="1371600" cy="142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59447">
            <a:off x="430907" y="975852"/>
            <a:ext cx="1133475" cy="142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58995">
            <a:off x="214685" y="125970"/>
            <a:ext cx="1273464" cy="11647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75" y="1412776"/>
            <a:ext cx="82501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Милым детям нужно   _стать,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Руки медленно  ___</a:t>
            </a:r>
            <a:r>
              <a:rPr lang="ru-RU" sz="3200" b="1" i="1" dirty="0" err="1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нять</a:t>
            </a:r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,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Пальцы   _жать, потом   ___жать,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Так секунду    __стоять.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Руки плавно   _пустить,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Всё ещё раз повторить.</a:t>
            </a:r>
            <a:endParaRPr lang="ru-RU" sz="3200" b="1" i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492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8000" b="1" dirty="0" err="1" smtClean="0">
                <a:latin typeface="Courier New" pitchFamily="49" charset="0"/>
                <a:cs typeface="Courier New" pitchFamily="49" charset="0"/>
              </a:rPr>
              <a:t>Ф</a:t>
            </a:r>
            <a:r>
              <a:rPr lang="ru-RU" sz="8000" b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и</a:t>
            </a:r>
            <a:r>
              <a:rPr lang="ru-RU" sz="8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з</a:t>
            </a:r>
            <a:r>
              <a:rPr lang="ru-RU" sz="8000" b="1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м</a:t>
            </a:r>
            <a:r>
              <a:rPr lang="ru-RU" sz="8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и</a:t>
            </a:r>
            <a:r>
              <a:rPr lang="ru-RU" sz="8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н</a:t>
            </a:r>
            <a:r>
              <a:rPr lang="ru-RU" sz="8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у</a:t>
            </a:r>
            <a:r>
              <a:rPr lang="ru-RU" sz="8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т</a:t>
            </a:r>
            <a:r>
              <a:rPr lang="ru-RU" sz="8000" b="1" dirty="0" err="1" smtClean="0">
                <a:latin typeface="Courier New" pitchFamily="49" charset="0"/>
                <a:cs typeface="Courier New" pitchFamily="49" charset="0"/>
              </a:rPr>
              <a:t>к</a:t>
            </a:r>
            <a:r>
              <a:rPr lang="ru-RU" sz="8000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а</a:t>
            </a:r>
            <a:endParaRPr lang="ru-RU" sz="80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" y="1960265"/>
            <a:ext cx="1371600" cy="142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59447">
            <a:off x="430907" y="975852"/>
            <a:ext cx="1133475" cy="142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58995">
            <a:off x="214685" y="125970"/>
            <a:ext cx="1273464" cy="11647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75" y="1412776"/>
            <a:ext cx="82501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Милым детям нужно   встать,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Руки медленно  поднять,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Пальцы   сжать, потом   разжать,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Так секунду    постоять.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Руки плавно   опустить,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Всё ещё раз повторить.</a:t>
            </a:r>
            <a:endParaRPr lang="ru-RU" sz="3200" b="1" i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492276"/>
      </p:ext>
    </p:extLst>
  </p:cSld>
  <p:clrMapOvr>
    <a:masterClrMapping/>
  </p:clrMapOvr>
  <p:transition>
    <p:sndAc>
      <p:stSnd>
        <p:snd r:embed="rId2" name=" ● Музыкальная физминутка - для практики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936104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АОЗ</a:t>
            </a:r>
            <a:endParaRPr lang="ru-RU" sz="48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517" y="1052736"/>
            <a:ext cx="8363272" cy="355699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Стихотворение:</a:t>
            </a:r>
          </a:p>
          <a:p>
            <a:pPr marL="0" indent="0">
              <a:buNone/>
            </a:pPr>
            <a:r>
              <a:rPr lang="ru-RU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Л_ска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 лисонька, </a:t>
            </a:r>
            <a:r>
              <a:rPr lang="ru-RU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л_са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!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Ты в каких живёшь </a:t>
            </a:r>
            <a:r>
              <a:rPr lang="ru-RU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л_сах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?</a:t>
            </a:r>
          </a:p>
          <a:p>
            <a:pPr marL="0" indent="0">
              <a:buNone/>
            </a:pPr>
            <a:r>
              <a:rPr lang="ru-RU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Л_сий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хвост замел следы,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Где </a:t>
            </a:r>
            <a:r>
              <a:rPr lang="ru-RU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л_сичка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? Видел ты?</a:t>
            </a:r>
          </a:p>
          <a:p>
            <a:pPr marL="2743200" lvl="6" indent="0" algn="r">
              <a:buNone/>
            </a:pPr>
            <a:r>
              <a:rPr lang="ru-RU" sz="2800" b="1" i="1" dirty="0" smtClean="0"/>
              <a:t>М.Н. </a:t>
            </a:r>
            <a:r>
              <a:rPr lang="ru-RU" sz="2800" b="1" i="1" dirty="0" err="1" smtClean="0"/>
              <a:t>Бетенкова</a:t>
            </a:r>
            <a:endParaRPr lang="ru-RU" sz="28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57166"/>
            <a:ext cx="2071910" cy="374441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33537"/>
            <a:ext cx="4565576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65"/>
          <a:stretch/>
        </p:blipFill>
        <p:spPr bwMode="auto">
          <a:xfrm rot="18716599">
            <a:off x="4967881" y="4888599"/>
            <a:ext cx="1076325" cy="23777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65"/>
          <a:stretch/>
        </p:blipFill>
        <p:spPr bwMode="auto">
          <a:xfrm rot="18716599">
            <a:off x="5754141" y="4179833"/>
            <a:ext cx="1076325" cy="24967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936104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АОЗ</a:t>
            </a:r>
            <a:endParaRPr lang="ru-RU" sz="4800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517" y="1052736"/>
            <a:ext cx="8363272" cy="355699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Стихотворение:</a:t>
            </a:r>
          </a:p>
          <a:p>
            <a:pPr marL="0" indent="0">
              <a:buNone/>
            </a:pPr>
            <a:r>
              <a:rPr lang="ru-RU" b="1" i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Лиска</a:t>
            </a: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 лисонька, лиса!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Ты в каких живёшь лесах?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Лисий хвост замел следы,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Где лисичка? Видел ты?</a:t>
            </a:r>
          </a:p>
          <a:p>
            <a:pPr marL="2743200" lvl="6" indent="0" algn="r">
              <a:buNone/>
            </a:pPr>
            <a:r>
              <a:rPr lang="ru-RU" sz="2800" b="1" i="1" dirty="0" smtClean="0"/>
              <a:t>М.Н. </a:t>
            </a:r>
            <a:r>
              <a:rPr lang="ru-RU" sz="2800" b="1" i="1" dirty="0" err="1" smtClean="0"/>
              <a:t>Бетенкова</a:t>
            </a:r>
            <a:endParaRPr lang="ru-RU" sz="28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57166"/>
            <a:ext cx="2071910" cy="374441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33537"/>
            <a:ext cx="4565576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65"/>
          <a:stretch/>
        </p:blipFill>
        <p:spPr bwMode="auto">
          <a:xfrm rot="18716599">
            <a:off x="4967881" y="4888599"/>
            <a:ext cx="1076325" cy="23777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65"/>
          <a:stretch/>
        </p:blipFill>
        <p:spPr bwMode="auto">
          <a:xfrm rot="18716599">
            <a:off x="5754141" y="4179833"/>
            <a:ext cx="1076325" cy="24967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Разбор   слова</a:t>
            </a:r>
            <a:endParaRPr lang="ru-RU" b="1" i="1" dirty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071679"/>
            <a:ext cx="5857916" cy="64294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sz="60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лесах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09"/>
          <a:stretch/>
        </p:blipFill>
        <p:spPr bwMode="auto">
          <a:xfrm>
            <a:off x="6858001" y="1357298"/>
            <a:ext cx="2285999" cy="252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Documents and Settings\User\Рабочий стол\0a1c618b26477b4ca18063731c28c73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86351"/>
            <a:ext cx="9144000" cy="3429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Лес</a:t>
            </a:r>
            <a:endParaRPr lang="ru-RU" b="1" i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i="1" dirty="0" smtClean="0">
                <a:solidFill>
                  <a:srgbClr val="7030A0"/>
                </a:solidFill>
              </a:rPr>
              <a:t>Пошел корень </a:t>
            </a:r>
            <a:r>
              <a:rPr lang="ru-RU" sz="3000" b="1" i="1" dirty="0" smtClean="0">
                <a:solidFill>
                  <a:srgbClr val="00B050"/>
                </a:solidFill>
              </a:rPr>
              <a:t>ЛЕС </a:t>
            </a:r>
            <a:r>
              <a:rPr lang="ru-RU" sz="3000" b="1" i="1" dirty="0" smtClean="0">
                <a:solidFill>
                  <a:srgbClr val="7030A0"/>
                </a:solidFill>
              </a:rPr>
              <a:t>искать своих родственников.</a:t>
            </a:r>
          </a:p>
          <a:p>
            <a:pPr marL="0" indent="0">
              <a:buNone/>
            </a:pPr>
            <a:r>
              <a:rPr lang="ru-RU" sz="3000" b="1" i="1" dirty="0">
                <a:solidFill>
                  <a:srgbClr val="7030A0"/>
                </a:solidFill>
              </a:rPr>
              <a:t>Вышел  на лесную тропинку. Красиво в лесу осенью</a:t>
            </a:r>
            <a:r>
              <a:rPr lang="ru-RU" sz="3000" b="1" i="1" dirty="0" smtClean="0">
                <a:solidFill>
                  <a:srgbClr val="7030A0"/>
                </a:solidFill>
              </a:rPr>
              <a:t>! Лес, точно терем расписной! Перешел он через  ручеек, дошел до озера и увидел  лесника. Он обходил свои владения. Подошел корень </a:t>
            </a:r>
            <a:r>
              <a:rPr lang="ru-RU" sz="3000" b="1" i="1" dirty="0" smtClean="0">
                <a:solidFill>
                  <a:srgbClr val="00B050"/>
                </a:solidFill>
              </a:rPr>
              <a:t>ЛЕС</a:t>
            </a:r>
            <a:r>
              <a:rPr lang="ru-RU" sz="3000" b="1" i="1" dirty="0" smtClean="0">
                <a:solidFill>
                  <a:srgbClr val="7030A0"/>
                </a:solidFill>
              </a:rPr>
              <a:t> к сторожу леса, поздоровался с ним и спросил, где ему   лесничего искать.</a:t>
            </a:r>
            <a:endParaRPr lang="ru-RU" sz="3000" b="1" i="1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4596" y="4130509"/>
            <a:ext cx="3909404" cy="272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Однокоренные слова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98714" y="1268759"/>
            <a:ext cx="8229600" cy="1008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b="1" i="1" dirty="0" smtClean="0">
              <a:solidFill>
                <a:srgbClr val="7030A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Лес, лесную, в лесу, лесника, лесничего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29"/>
          <a:stretch/>
        </p:blipFill>
        <p:spPr bwMode="auto">
          <a:xfrm>
            <a:off x="2242699" y="2408312"/>
            <a:ext cx="4741630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«Подсказка»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1426167"/>
            <a:ext cx="4714908" cy="543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818</Words>
  <Application>Microsoft Office PowerPoint</Application>
  <PresentationFormat>Экран (4:3)</PresentationFormat>
  <Paragraphs>253</Paragraphs>
  <Slides>34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Состав слова</vt:lpstr>
      <vt:lpstr>Тема урока</vt:lpstr>
      <vt:lpstr>Морфемы</vt:lpstr>
      <vt:lpstr>АОЗ</vt:lpstr>
      <vt:lpstr>АОЗ</vt:lpstr>
      <vt:lpstr>Разбор   слова</vt:lpstr>
      <vt:lpstr>Лес</vt:lpstr>
      <vt:lpstr>Однокоренные слова</vt:lpstr>
      <vt:lpstr>«Подсказка»</vt:lpstr>
      <vt:lpstr>«Подсказка»</vt:lpstr>
      <vt:lpstr>Незнайка в Солнечном городе</vt:lpstr>
      <vt:lpstr>Друзья Незнайки</vt:lpstr>
      <vt:lpstr>Суффиксы</vt:lpstr>
      <vt:lpstr>Слайд 14</vt:lpstr>
      <vt:lpstr>Упражнения для снятия утомления  с плечевого пояса</vt:lpstr>
      <vt:lpstr>Упражнения для снятия  утомления с рук </vt:lpstr>
      <vt:lpstr>Упражнение для снятия напряжения  с мышц туловища </vt:lpstr>
      <vt:lpstr>Подберите однокоренные слова</vt:lpstr>
      <vt:lpstr>Лес</vt:lpstr>
      <vt:lpstr>Приставка</vt:lpstr>
      <vt:lpstr>Приставка</vt:lpstr>
      <vt:lpstr>Приставка   </vt:lpstr>
      <vt:lpstr>Однокоренные слова  по схемам</vt:lpstr>
      <vt:lpstr>Однокоренные слова  по схемам</vt:lpstr>
      <vt:lpstr>Творческая работа 1 группа</vt:lpstr>
      <vt:lpstr>Творческая работа 2 группа</vt:lpstr>
      <vt:lpstr>Слайд 27</vt:lpstr>
      <vt:lpstr>Слайд 28</vt:lpstr>
      <vt:lpstr>РЕФЛЕКСИЯ</vt:lpstr>
      <vt:lpstr>Лесенка  знаний</vt:lpstr>
      <vt:lpstr>Слайд 31</vt:lpstr>
      <vt:lpstr>Благодарю за урок!</vt:lpstr>
      <vt:lpstr>Физминутка</vt:lpstr>
      <vt:lpstr>Физминутка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 слова</dc:title>
  <cp:lastModifiedBy>YZER</cp:lastModifiedBy>
  <cp:revision>113</cp:revision>
  <dcterms:modified xsi:type="dcterms:W3CDTF">2012-11-05T10:02:38Z</dcterms:modified>
</cp:coreProperties>
</file>