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9" r:id="rId14"/>
    <p:sldId id="273" r:id="rId15"/>
    <p:sldId id="267" r:id="rId16"/>
    <p:sldId id="280" r:id="rId17"/>
    <p:sldId id="281" r:id="rId18"/>
    <p:sldId id="275" r:id="rId19"/>
    <p:sldId id="276" r:id="rId20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98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55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57256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400" b="1" dirty="0" smtClean="0"/>
              <a:t>                 </a:t>
            </a:r>
            <a:r>
              <a:rPr lang="ru-RU" sz="3600" b="1" dirty="0" smtClean="0"/>
              <a:t>«</a:t>
            </a:r>
            <a:r>
              <a:rPr lang="ru-RU" sz="3900" b="1" dirty="0" smtClean="0"/>
              <a:t>Прекрасная мысль </a:t>
            </a:r>
          </a:p>
          <a:p>
            <a:pPr>
              <a:buNone/>
            </a:pPr>
            <a:r>
              <a:rPr lang="ru-RU" sz="3900" b="1" dirty="0" smtClean="0"/>
              <a:t>         теряет всю свою ценность, </a:t>
            </a:r>
          </a:p>
          <a:p>
            <a:pPr>
              <a:buNone/>
            </a:pPr>
            <a:r>
              <a:rPr lang="ru-RU" sz="3900" b="1" dirty="0" smtClean="0"/>
              <a:t>         если она дурно выражена»</a:t>
            </a:r>
          </a:p>
          <a:p>
            <a:pPr>
              <a:buNone/>
            </a:pPr>
            <a:endParaRPr lang="ru-RU" sz="3900" dirty="0" smtClean="0"/>
          </a:p>
          <a:p>
            <a:pPr>
              <a:buNone/>
            </a:pPr>
            <a:r>
              <a:rPr lang="ru-RU" sz="2800" b="1" dirty="0" smtClean="0"/>
              <a:t>             </a:t>
            </a:r>
            <a:r>
              <a:rPr lang="ru-RU" sz="2400" b="1" i="1" dirty="0" smtClean="0"/>
              <a:t>Урок - лабораторное занятие с элементами лингвистического анализа текста (раскрытие смысла высказывания и   его аргументация с использованием лексических и грамматических явлений)</a:t>
            </a:r>
            <a:endParaRPr lang="ru-RU" sz="2400" i="1" dirty="0" smtClean="0"/>
          </a:p>
          <a:p>
            <a:pPr>
              <a:buNone/>
            </a:pPr>
            <a:r>
              <a:rPr lang="ru-RU" sz="2400" b="1" dirty="0" smtClean="0"/>
              <a:t>                                </a:t>
            </a:r>
          </a:p>
          <a:p>
            <a:pPr algn="r">
              <a:buNone/>
            </a:pPr>
            <a:r>
              <a:rPr lang="ru-RU" sz="2400" dirty="0" smtClean="0"/>
              <a:t>                                    </a:t>
            </a:r>
            <a:r>
              <a:rPr lang="ru-RU" sz="1800" dirty="0" smtClean="0"/>
              <a:t>Учитель русского языка </a:t>
            </a:r>
          </a:p>
          <a:p>
            <a:pPr algn="r">
              <a:buNone/>
            </a:pPr>
            <a:r>
              <a:rPr lang="ru-RU" sz="1800" dirty="0" smtClean="0"/>
              <a:t>первой квалификационной категории</a:t>
            </a:r>
          </a:p>
          <a:p>
            <a:pPr algn="r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Е.В.Вознюк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Утренняя заря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Вечерняя заря в деревн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28662" y="1857364"/>
            <a:ext cx="7429552" cy="46782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  <a:endParaRPr lang="ru-RU" sz="44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К какому функциональному стилю принадлежит текст?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Определите тип речи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/>
            <a:r>
              <a:rPr lang="ru-RU" sz="2800" b="1" dirty="0" smtClean="0"/>
              <a:t>3. Определите тему текста</a:t>
            </a:r>
          </a:p>
          <a:p>
            <a:pPr marL="342900" indent="-342900"/>
            <a:endParaRPr lang="ru-RU" sz="2800" b="1" dirty="0" smtClean="0"/>
          </a:p>
          <a:p>
            <a:pPr marL="342900" indent="-342900"/>
            <a:r>
              <a:rPr lang="ru-RU" sz="2800" b="1" dirty="0" smtClean="0"/>
              <a:t>4. Определите основную мысль текста</a:t>
            </a:r>
          </a:p>
          <a:p>
            <a:pPr marL="342900" indent="-342900"/>
            <a:endParaRPr lang="ru-RU" sz="2800" b="1" dirty="0" smtClean="0"/>
          </a:p>
          <a:p>
            <a:pPr marL="342900" indent="-342900"/>
            <a:r>
              <a:rPr lang="ru-RU" sz="2800" b="1" dirty="0" smtClean="0"/>
              <a:t>5. Каким настроением пронизан текст?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Проанализировать текст </a:t>
            </a:r>
          </a:p>
          <a:p>
            <a:pPr algn="ctr"/>
            <a:r>
              <a:rPr lang="ru-RU" sz="4000" b="1" dirty="0" smtClean="0"/>
              <a:t>        по следующим вопросам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857232"/>
            <a:ext cx="2557474" cy="1128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Стиль речи </a:t>
            </a:r>
            <a:r>
              <a:rPr lang="ru-RU" sz="2400" b="1" dirty="0" smtClean="0"/>
              <a:t>- художественный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4857760"/>
            <a:ext cx="2500330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Настроение</a:t>
            </a:r>
            <a:r>
              <a:rPr lang="ru-RU" sz="2400" b="1" dirty="0" smtClean="0"/>
              <a:t> – лирическое, душевное, теплое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857232"/>
            <a:ext cx="2928958" cy="1200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/>
              <a:t>– связь русских слов и явлений природы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3357562"/>
            <a:ext cx="2914664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Тип речи </a:t>
            </a:r>
            <a:r>
              <a:rPr lang="ru-RU" sz="2400" b="1" dirty="0" smtClean="0"/>
              <a:t>– описание с элементами повествования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3143248"/>
            <a:ext cx="3000396" cy="30718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Основная мысль </a:t>
            </a:r>
            <a:r>
              <a:rPr lang="ru-RU" sz="2000" b="1" dirty="0" smtClean="0"/>
              <a:t>– «заря» – одно из прекраснейших русских слов, передающих не только красоту природного явления, но и оттенки чувств, связанных с ним 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42852"/>
            <a:ext cx="7418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   Информация о тексте</a:t>
            </a:r>
            <a:endParaRPr lang="ru-RU" sz="4000" b="1" dirty="0"/>
          </a:p>
        </p:txBody>
      </p:sp>
      <p:sp>
        <p:nvSpPr>
          <p:cNvPr id="12" name="Стрелка вправо 11"/>
          <p:cNvSpPr/>
          <p:nvPr/>
        </p:nvSpPr>
        <p:spPr>
          <a:xfrm rot="19890320">
            <a:off x="4983205" y="2154658"/>
            <a:ext cx="992263" cy="178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88563">
            <a:off x="5028059" y="3563544"/>
            <a:ext cx="992263" cy="178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951011" y="3978551"/>
            <a:ext cx="992263" cy="178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809225">
            <a:off x="2963969" y="3562116"/>
            <a:ext cx="992263" cy="178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978314">
            <a:off x="2814142" y="2133751"/>
            <a:ext cx="992263" cy="1789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57554" y="2071678"/>
            <a:ext cx="2214578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«Язык и природа»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57224" y="214290"/>
            <a:ext cx="71303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</a:t>
            </a:r>
            <a:r>
              <a:rPr lang="ru-RU" sz="4400" b="1" dirty="0" smtClean="0"/>
              <a:t>Примерный план текста</a:t>
            </a:r>
            <a:endParaRPr lang="ru-RU" sz="4000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428736"/>
            <a:ext cx="7786742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«</a:t>
            </a:r>
            <a:r>
              <a:rPr lang="ru-RU" sz="3600" b="1" dirty="0" smtClean="0"/>
              <a:t>Заря» – одно из прекраснейших слов русского языка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2. «Тихое» слово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3.Утренняя заря: летняя и осенняя</a:t>
            </a:r>
          </a:p>
          <a:p>
            <a:pPr marL="342900" indent="-342900"/>
            <a:endParaRPr lang="ru-RU" sz="3600" b="1" dirty="0" smtClean="0"/>
          </a:p>
          <a:p>
            <a:pPr marL="342900" indent="-342900"/>
            <a:r>
              <a:rPr lang="ru-RU" sz="3600" b="1" dirty="0" smtClean="0"/>
              <a:t>4. Вечерняя заря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362200" y="5181600"/>
            <a:ext cx="236220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4648200" y="5105400"/>
            <a:ext cx="2362200" cy="53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6929454" y="3714752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438400" y="38100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4572000" y="2357430"/>
            <a:ext cx="2514600" cy="53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2214546" y="2357430"/>
            <a:ext cx="2133600" cy="53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714620"/>
            <a:ext cx="4052918" cy="1095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Аргумент №1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28794" y="1214422"/>
            <a:ext cx="5229244" cy="1290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Тезис (объяснение смысла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предложенной цитаты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29124" y="2714620"/>
            <a:ext cx="4305304" cy="10572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sz="2800" b="1" dirty="0" smtClean="0"/>
              <a:t>Аргумент №2</a:t>
            </a:r>
            <a:endParaRPr lang="ru-RU" sz="2800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5720" y="4000504"/>
            <a:ext cx="4000528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Пример к аргументу №1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29124" y="4000504"/>
            <a:ext cx="4333876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sz="2800" b="1" dirty="0" smtClean="0"/>
              <a:t>Пример к аргументу №2</a:t>
            </a:r>
            <a:endParaRPr lang="ru-RU" sz="2800" b="1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28794" y="5357826"/>
            <a:ext cx="5572164" cy="1357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Вывод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Сочинение –рассуждение на лингвистическую тему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6834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Аргумент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357826"/>
            <a:ext cx="7286676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Объяснить, зачем автор текста использует указанное языковое явление, как оно помогает понять авторскую мысль</a:t>
            </a:r>
            <a:endParaRPr lang="ru-RU" sz="28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178592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214686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357430"/>
            <a:ext cx="728667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Описать типовое значение </a:t>
            </a:r>
          </a:p>
          <a:p>
            <a:pPr algn="ctr"/>
            <a:r>
              <a:rPr lang="ru-RU" sz="2800" b="1" dirty="0" smtClean="0"/>
              <a:t>указанного языкового явления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71546"/>
            <a:ext cx="721523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Назвать языковое явление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357686" y="478632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857628"/>
            <a:ext cx="728667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Привести конкретный пример явления </a:t>
            </a:r>
          </a:p>
          <a:p>
            <a:pPr algn="ctr"/>
            <a:r>
              <a:rPr lang="ru-RU" sz="2800" b="1" dirty="0" smtClean="0"/>
              <a:t>из текста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5" grpId="0" animBg="1"/>
      <p:bldP spid="4" grpId="0" animBg="1"/>
      <p:bldP spid="1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Рисунок1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785794"/>
            <a:ext cx="7309443" cy="475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Домашнее задание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Написать сочинение по предложенной теме, используя собранные материалы.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Индивидуальное задание: оформить собранные материалы для аргументации для электронной копилки)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Использованные материалы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К.Г.Паустовский «Золотая роза»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Т. А. </a:t>
            </a:r>
            <a:r>
              <a:rPr lang="ru-RU" dirty="0" err="1" smtClean="0"/>
              <a:t>Долинина</a:t>
            </a:r>
            <a:r>
              <a:rPr lang="ru-RU" dirty="0" smtClean="0"/>
              <a:t> «Развитие универсальных учебных действий при обучении написанию сжатого изложения и сочинения-рассуждения. 8-9 классы: методическое пособие для учителей. – Екатеринбург: ИРО, 2011г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fs.servers.soneta.ru/original/001/8a164f1e-43bd-4e3b-ab9f-f44e4212f3a3.jpg"/>
          <p:cNvPicPr/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58204" cy="4143404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  </a:t>
            </a:r>
            <a:r>
              <a:rPr lang="ru-RU" sz="3600" b="1" i="1" dirty="0" smtClean="0"/>
              <a:t>раскрыть смысл высказывания </a:t>
            </a:r>
          </a:p>
          <a:p>
            <a:pPr>
              <a:buNone/>
            </a:pPr>
            <a:r>
              <a:rPr lang="ru-RU" sz="3600" b="1" i="1" dirty="0" smtClean="0"/>
              <a:t>             и аргументировать его</a:t>
            </a:r>
          </a:p>
          <a:p>
            <a:pPr>
              <a:buNone/>
            </a:pPr>
            <a:r>
              <a:rPr lang="ru-RU" sz="3600" b="1" i="1" dirty="0" smtClean="0"/>
              <a:t>            с использованием лексических </a:t>
            </a:r>
          </a:p>
          <a:p>
            <a:pPr>
              <a:buNone/>
            </a:pPr>
            <a:r>
              <a:rPr lang="ru-RU" sz="3600" b="1" i="1" dirty="0" smtClean="0"/>
              <a:t>            и грамматических явлений,   </a:t>
            </a:r>
          </a:p>
          <a:p>
            <a:pPr>
              <a:buNone/>
            </a:pPr>
            <a:r>
              <a:rPr lang="ru-RU" sz="3600" b="1" i="1" dirty="0" smtClean="0"/>
              <a:t>            создать сочинение-рассуждение</a:t>
            </a:r>
          </a:p>
          <a:p>
            <a:pPr>
              <a:buNone/>
            </a:pPr>
            <a:r>
              <a:rPr lang="ru-RU" sz="3600" b="1" i="1" dirty="0" smtClean="0"/>
              <a:t>            на лингвистическую тему.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нстантин Паустовский"/>
          <p:cNvPicPr/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857892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 </a:t>
            </a:r>
            <a:r>
              <a:rPr lang="ru-RU" sz="3200" b="1" i="1" dirty="0" smtClean="0"/>
              <a:t>Константин     Георгиевич       Паустовский</a:t>
            </a:r>
          </a:p>
          <a:p>
            <a:r>
              <a:rPr lang="ru-RU" sz="3200" b="1" i="1" dirty="0" smtClean="0"/>
              <a:t>                                 «Золотая роза»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тренняя заря / Из серии: &amp;quot;Белорусские рассветы&amp;quot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2630194"/>
            <a:ext cx="842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   </a:t>
            </a:r>
            <a:r>
              <a:rPr lang="ru-RU" sz="6600" b="1" dirty="0" smtClean="0">
                <a:solidFill>
                  <a:schemeClr val="bg1"/>
                </a:solidFill>
              </a:rPr>
              <a:t>«Язык и природа»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1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а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.wdobw.ru/data/media/8/zakat_dom_lun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а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.servers.soneta.ru/original/001/8a164f1e-43bd-4e3b-ab9f-f44e4212f3a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плый вечер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345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Аргумент</vt:lpstr>
      <vt:lpstr>Слайд 17</vt:lpstr>
      <vt:lpstr>Домашнее задание</vt:lpstr>
      <vt:lpstr>Использованные материалы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36</cp:revision>
  <dcterms:created xsi:type="dcterms:W3CDTF">2013-01-24T14:02:58Z</dcterms:created>
  <dcterms:modified xsi:type="dcterms:W3CDTF">2013-04-18T20:23:44Z</dcterms:modified>
</cp:coreProperties>
</file>