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5" r:id="rId3"/>
    <p:sldId id="271" r:id="rId4"/>
    <p:sldId id="257" r:id="rId5"/>
    <p:sldId id="258" r:id="rId6"/>
    <p:sldId id="261" r:id="rId7"/>
    <p:sldId id="259" r:id="rId8"/>
    <p:sldId id="260" r:id="rId9"/>
    <p:sldId id="262" r:id="rId10"/>
    <p:sldId id="263" r:id="rId11"/>
    <p:sldId id="264" r:id="rId12"/>
    <p:sldId id="265" r:id="rId13"/>
    <p:sldId id="267" r:id="rId14"/>
    <p:sldId id="269" r:id="rId15"/>
    <p:sldId id="266" r:id="rId16"/>
    <p:sldId id="268" r:id="rId17"/>
    <p:sldId id="270" r:id="rId18"/>
    <p:sldId id="272" r:id="rId19"/>
    <p:sldId id="274" r:id="rId20"/>
    <p:sldId id="276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Rg st="1" end="19"/>
    <p:penClr>
      <a:srgbClr val="FF0000"/>
    </p:penClr>
  </p:showPr>
  <p:clrMru>
    <a:srgbClr val="0066FF"/>
    <a:srgbClr val="52C42A"/>
    <a:srgbClr val="82C42A"/>
    <a:srgbClr val="00FF00"/>
    <a:srgbClr val="006600"/>
    <a:srgbClr val="3366FF"/>
    <a:srgbClr val="339933"/>
    <a:srgbClr val="DB31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60"/>
  </p:normalViewPr>
  <p:slideViewPr>
    <p:cSldViewPr>
      <p:cViewPr varScale="1">
        <p:scale>
          <a:sx n="70" d="100"/>
          <a:sy n="70" d="100"/>
        </p:scale>
        <p:origin x="-8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8735DBD-E927-40C2-9588-3499259876A3}" type="datetimeFigureOut">
              <a:rPr lang="ru-RU"/>
              <a:pPr/>
              <a:t>04.01.2013</a:t>
            </a:fld>
            <a:endParaRPr lang="ru-RU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D6B2CD8-7D4C-4CBE-910B-37F4C02F22C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5FDB8B5-8C85-4492-882E-F29217C3ADA7}" type="datetimeFigureOut">
              <a:rPr lang="ru-RU"/>
              <a:pPr/>
              <a:t>04.01.2013</a:t>
            </a:fld>
            <a:endParaRPr lang="ru-RU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4D46B5DD-38FD-4C5E-811D-2D897BD39EF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3C7F0-A8A8-4E39-8AA0-83D96E8DEECF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812C-A6BB-4198-A331-E8DF12333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10">
    <p:dissolv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720D4-1487-46EE-B61C-6565CD7C6B53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6FBF-04F6-4D16-A1D4-F05A79EF7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10">
    <p:dissolv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B51F2-99AE-4ACB-A81E-2EC9FE1B3F4C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F872F-2D87-4E1F-AE6F-9F700107D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10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DD3F3-ED88-46A2-B920-A7CC83C89CA4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89394-5B6A-4CA9-9002-BAC32DE42F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10">
    <p:dissolv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41E32-9A7B-4DA4-843E-97DECF2F2CFC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CA2B1-8331-45F5-99E2-8B5E839D8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10"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E4506-BDBA-4F7C-B62C-CEE1A5E48BA9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34ED6-0024-4074-A3A8-97670D08D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10">
    <p:dissolv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40403-54C6-4F24-BBD1-5E55B35B550C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19639-6AB0-416D-A2E4-013CFA73D0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10">
    <p:dissolv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B159E-835C-4A6C-B5AA-CA6C688CEE93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F77DD-2EF9-440F-857E-D2EF1D6DD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10">
    <p:dissolv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4F6DA-9A54-4895-898C-1D6C05E4D441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590C5-EC87-412F-A7AB-D058B9A43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10">
    <p:dissolv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DF0D8-310D-467F-84B3-2FFEF333478A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C7489-E65E-4919-825E-D0B767D0CD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10">
    <p:dissolv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C68B5-9AC4-41B8-ABBF-1EEC8283E7B7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9203A-00A7-4450-88BF-718C362FA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10">
    <p:dissolv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2214AF-35F3-4797-A5E4-18E5CFA2415F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DE59EC-C260-40FF-9E5F-E75BAF092B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110">
    <p:dissolve/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5.wav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5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5.wav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5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5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Grp="1"/>
          </p:cNvSpPr>
          <p:nvPr>
            <p:ph type="title" idx="4294967295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r>
              <a:rPr lang="ru-RU" sz="1400" b="1" dirty="0" smtClean="0">
                <a:latin typeface="Times New Roman" pitchFamily="18" charset="0"/>
              </a:rPr>
              <a:t>МУНИЦИПАЛЬНОЕ БЮДЖЕТНОЕ ОБРАЗОВАТЕЛЬНОЕ УЧРЕЖДЕНИЕ</a:t>
            </a:r>
            <a:br>
              <a:rPr lang="ru-RU" sz="1400" b="1" dirty="0" smtClean="0">
                <a:latin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</a:rPr>
              <a:t>«ДЕТСКИЙ САД   КОМБИНИРОВАННОГО ВИДА №3»</a:t>
            </a:r>
            <a:br>
              <a:rPr lang="ru-RU" sz="1400" b="1" dirty="0" smtClean="0">
                <a:latin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</a:rPr>
              <a:t>г.КОЛПАШЕВО</a:t>
            </a:r>
            <a:br>
              <a:rPr lang="ru-RU" sz="1400" b="1" dirty="0" smtClean="0">
                <a:latin typeface="Times New Roman" pitchFamily="18" charset="0"/>
              </a:rPr>
            </a:br>
            <a:endParaRPr lang="ru-RU" sz="1400" b="1" dirty="0" smtClean="0">
              <a:latin typeface="Times New Roman" pitchFamily="18" charset="0"/>
            </a:endParaRPr>
          </a:p>
        </p:txBody>
      </p:sp>
      <p:sp>
        <p:nvSpPr>
          <p:cNvPr id="13324" name="Rectangle 12"/>
          <p:cNvSpPr>
            <a:spLocks noGrp="1"/>
          </p:cNvSpPr>
          <p:nvPr>
            <p:ph sz="half" idx="4294967295"/>
          </p:nvPr>
        </p:nvSpPr>
        <p:spPr>
          <a:xfrm>
            <a:off x="5580063" y="3284538"/>
            <a:ext cx="3106737" cy="2841625"/>
          </a:xfrm>
        </p:spPr>
        <p:txBody>
          <a:bodyPr/>
          <a:lstStyle/>
          <a:p>
            <a:pPr algn="r">
              <a:buFont typeface="Arial" charset="0"/>
              <a:buNone/>
            </a:pPr>
            <a:endParaRPr lang="ru-RU" sz="1800" b="1" smtClean="0">
              <a:latin typeface="Times New Roman" pitchFamily="18" charset="0"/>
            </a:endParaRPr>
          </a:p>
          <a:p>
            <a:pPr algn="r"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</a:rPr>
              <a:t>Понькина </a:t>
            </a:r>
          </a:p>
          <a:p>
            <a:pPr algn="r"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</a:rPr>
              <a:t>Лариса Ивановна</a:t>
            </a:r>
          </a:p>
          <a:p>
            <a:pPr algn="r"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</a:rPr>
              <a:t>воспитатель </a:t>
            </a:r>
          </a:p>
          <a:p>
            <a:pPr algn="r">
              <a:buFont typeface="Arial" charset="0"/>
              <a:buNone/>
            </a:pPr>
            <a:r>
              <a:rPr lang="en-US" sz="1800" b="1" smtClean="0">
                <a:latin typeface="Times New Roman" pitchFamily="18" charset="0"/>
              </a:rPr>
              <a:t>I</a:t>
            </a:r>
            <a:r>
              <a:rPr lang="ru-RU" sz="1800" b="1" smtClean="0">
                <a:latin typeface="Times New Roman" pitchFamily="18" charset="0"/>
              </a:rPr>
              <a:t> квалификационной категории</a:t>
            </a:r>
          </a:p>
          <a:p>
            <a:pPr algn="r">
              <a:buFont typeface="Arial" charset="0"/>
              <a:buNone/>
            </a:pPr>
            <a:endParaRPr lang="ru-RU" sz="1800" b="1" smtClean="0">
              <a:latin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342900" indent="-342900"/>
            <a:r>
              <a:rPr lang="ru-RU" sz="2400" b="1" i="1" dirty="0" smtClean="0">
                <a:solidFill>
                  <a:srgbClr val="006600"/>
                </a:solidFill>
              </a:rPr>
              <a:t>Активизация познавательно-речевой, трудовой и оздоровительной  деятельности детей при организации работы в уголке природы </a:t>
            </a:r>
          </a:p>
        </p:txBody>
      </p:sp>
      <p:pic>
        <p:nvPicPr>
          <p:cNvPr id="13" name="Рисунок 12" descr="Фото0613.jpg"/>
          <p:cNvPicPr>
            <a:picLocks noChangeAspect="1"/>
          </p:cNvPicPr>
          <p:nvPr/>
        </p:nvPicPr>
        <p:blipFill>
          <a:blip r:embed="rId4" cstate="print">
            <a:lum bright="-20000" contrast="10000"/>
          </a:blip>
          <a:stretch>
            <a:fillRect/>
          </a:stretch>
        </p:blipFill>
        <p:spPr>
          <a:xfrm rot="16200000">
            <a:off x="2035950" y="2413788"/>
            <a:ext cx="3571900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Исследовательско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 –практическая деятельность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482" name="Содержимое 4" descr="Фото065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00438" y="4624388"/>
            <a:ext cx="2195512" cy="164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Содержимое 5" descr="Фото0648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795963" y="4292600"/>
            <a:ext cx="3203575" cy="240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Рисунок 6" descr="Фото064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005263"/>
            <a:ext cx="2843212" cy="213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Рисунок 7" descr="Фото0595.jpg"/>
          <p:cNvPicPr>
            <a:picLocks noChangeAspect="1"/>
          </p:cNvPicPr>
          <p:nvPr/>
        </p:nvPicPr>
        <p:blipFill>
          <a:blip r:embed="rId7" cstate="print"/>
          <a:srcRect l="25098" r="8154"/>
          <a:stretch>
            <a:fillRect/>
          </a:stretch>
        </p:blipFill>
        <p:spPr bwMode="auto">
          <a:xfrm>
            <a:off x="357188" y="884238"/>
            <a:ext cx="2411412" cy="270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Рисунок 8" descr="Фото059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38" y="1919288"/>
            <a:ext cx="2124075" cy="159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7" name="Рисунок 9" descr="Фото0596.jpg"/>
          <p:cNvPicPr>
            <a:picLocks noChangeAspect="1"/>
          </p:cNvPicPr>
          <p:nvPr/>
        </p:nvPicPr>
        <p:blipFill>
          <a:blip r:embed="rId9" cstate="print"/>
          <a:srcRect l="8984" t="10938" r="13379" b="12891"/>
          <a:stretch>
            <a:fillRect/>
          </a:stretch>
        </p:blipFill>
        <p:spPr bwMode="auto">
          <a:xfrm>
            <a:off x="3000375" y="1357313"/>
            <a:ext cx="3671888" cy="270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Размножение растений</a:t>
            </a:r>
          </a:p>
        </p:txBody>
      </p:sp>
      <p:pic>
        <p:nvPicPr>
          <p:cNvPr id="5" name="Содержимое 4" descr="2012 44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23983" y="4663364"/>
            <a:ext cx="3122253" cy="1755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12 530.jpg"/>
          <p:cNvPicPr>
            <a:picLocks noChangeAspect="1"/>
          </p:cNvPicPr>
          <p:nvPr/>
        </p:nvPicPr>
        <p:blipFill>
          <a:blip r:embed="rId5" cstate="print"/>
          <a:srcRect l="16742"/>
          <a:stretch>
            <a:fillRect/>
          </a:stretch>
        </p:blipFill>
        <p:spPr>
          <a:xfrm>
            <a:off x="6429637" y="1270220"/>
            <a:ext cx="2573207" cy="173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12 5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50449" y="4607684"/>
            <a:ext cx="3301213" cy="1856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012 5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05114" y="2484434"/>
            <a:ext cx="3456000" cy="19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2012 519.jpg"/>
          <p:cNvPicPr>
            <a:picLocks noChangeAspect="1"/>
          </p:cNvPicPr>
          <p:nvPr/>
        </p:nvPicPr>
        <p:blipFill>
          <a:blip r:embed="rId8" cstate="print"/>
          <a:srcRect r="21866"/>
          <a:stretch>
            <a:fillRect/>
          </a:stretch>
        </p:blipFill>
        <p:spPr>
          <a:xfrm>
            <a:off x="124710" y="1358593"/>
            <a:ext cx="2580944" cy="1857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err="1" smtClean="0">
                <a:solidFill>
                  <a:schemeClr val="bg2">
                    <a:lumMod val="50000"/>
                  </a:schemeClr>
                </a:solidFill>
              </a:rPr>
              <a:t>Сансевьеру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 наблюдали,</a:t>
            </a:r>
            <a:b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А потом нарисовали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Фото0617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714348" y="2571744"/>
            <a:ext cx="2784475" cy="3713163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Фото0602.jpg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rcRect b="15801"/>
          <a:stretch>
            <a:fillRect/>
          </a:stretch>
        </p:blipFill>
        <p:spPr>
          <a:xfrm rot="16200000">
            <a:off x="3925883" y="1289037"/>
            <a:ext cx="3425825" cy="3848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Фото06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119236" y="3882028"/>
            <a:ext cx="2423285" cy="32317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Акция « Подкормите комнатные растения!»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4578" name="Содержимое 7" descr="Фото074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357438" y="1341438"/>
            <a:ext cx="3979862" cy="530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Трудовой десант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Содержимое 7" descr="Фото0753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 rot="21093643">
            <a:off x="1331913" y="4437063"/>
            <a:ext cx="1619250" cy="2160587"/>
          </a:xfrm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Содержимое 8" descr="Фото075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 rot="613330">
            <a:off x="6858000" y="4286250"/>
            <a:ext cx="1619250" cy="2160588"/>
          </a:xfrm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Фото07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3313" y="1285875"/>
            <a:ext cx="1619250" cy="2160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Фото074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42787">
            <a:off x="6011863" y="1557338"/>
            <a:ext cx="170180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Фото075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460681">
            <a:off x="1331913" y="1773238"/>
            <a:ext cx="16192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Фото075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7625" y="4286250"/>
            <a:ext cx="1646238" cy="2195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КНИГА 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«С любовью к комнатным растениям»</a:t>
            </a:r>
          </a:p>
        </p:txBody>
      </p:sp>
      <p:pic>
        <p:nvPicPr>
          <p:cNvPr id="6" name="Содержимое 5" descr="Фото076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16200000">
            <a:off x="6726388" y="4140008"/>
            <a:ext cx="1782000" cy="2376000"/>
          </a:xfrm>
          <a:effectLst>
            <a:softEdge rad="112500"/>
          </a:effectLst>
        </p:spPr>
      </p:pic>
      <p:pic>
        <p:nvPicPr>
          <p:cNvPr id="7" name="Содержимое 6" descr="Фото076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429388" y="1428736"/>
            <a:ext cx="2106000" cy="2808000"/>
          </a:xfrm>
          <a:effectLst>
            <a:softEdge rad="112500"/>
          </a:effectLst>
        </p:spPr>
      </p:pic>
      <p:pic>
        <p:nvPicPr>
          <p:cNvPr id="8" name="Рисунок 7" descr="Фото075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1928802"/>
            <a:ext cx="2781000" cy="37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Фото076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1500174"/>
            <a:ext cx="2106000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Фото076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4302000"/>
            <a:ext cx="1917000" cy="25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Папка-передвижка «Лечебные и ядовитые растения»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Содержимое 7" descr="Фото074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03350" y="1628775"/>
            <a:ext cx="6264275" cy="4697413"/>
          </a:xfrm>
          <a:effectLst>
            <a:outerShdw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Занятие «Удивительное рядом»</a:t>
            </a:r>
          </a:p>
        </p:txBody>
      </p:sp>
      <p:pic>
        <p:nvPicPr>
          <p:cNvPr id="5" name="Рисунок 4" descr="понькина 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535966" y="2679050"/>
            <a:ext cx="473600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понькина 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1857364"/>
            <a:ext cx="3648000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понькина 0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4500570"/>
            <a:ext cx="4032000" cy="22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онькина 013.jpg"/>
          <p:cNvPicPr>
            <a:picLocks noChangeAspect="1"/>
          </p:cNvPicPr>
          <p:nvPr/>
        </p:nvPicPr>
        <p:blipFill>
          <a:blip r:embed="rId3" cstate="print"/>
          <a:srcRect l="20313"/>
          <a:stretch>
            <a:fillRect/>
          </a:stretch>
        </p:blipFill>
        <p:spPr>
          <a:xfrm>
            <a:off x="4857752" y="3929066"/>
            <a:ext cx="3825019" cy="2700000"/>
          </a:xfrm>
          <a:prstGeom prst="rect">
            <a:avLst/>
          </a:prstGeom>
        </p:spPr>
      </p:pic>
      <p:pic>
        <p:nvPicPr>
          <p:cNvPr id="14" name="Рисунок 13" descr="понькина 014.jpg"/>
          <p:cNvPicPr>
            <a:picLocks noChangeAspect="1"/>
          </p:cNvPicPr>
          <p:nvPr/>
        </p:nvPicPr>
        <p:blipFill>
          <a:blip r:embed="rId4" cstate="print"/>
          <a:srcRect l="11718" r="5468"/>
          <a:stretch>
            <a:fillRect/>
          </a:stretch>
        </p:blipFill>
        <p:spPr>
          <a:xfrm>
            <a:off x="5072066" y="1571612"/>
            <a:ext cx="3286148" cy="2088000"/>
          </a:xfrm>
          <a:prstGeom prst="rect">
            <a:avLst/>
          </a:prstGeom>
        </p:spPr>
      </p:pic>
      <p:pic>
        <p:nvPicPr>
          <p:cNvPr id="19" name="Содержимое 18" descr="понькина 01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00034" y="4000504"/>
            <a:ext cx="3904000" cy="2571768"/>
          </a:xfrm>
        </p:spPr>
      </p:pic>
      <p:pic>
        <p:nvPicPr>
          <p:cNvPr id="22" name="Рисунок 21" descr="понькина 019.jpg"/>
          <p:cNvPicPr>
            <a:picLocks noChangeAspect="1"/>
          </p:cNvPicPr>
          <p:nvPr/>
        </p:nvPicPr>
        <p:blipFill>
          <a:blip r:embed="rId6" cstate="print"/>
          <a:srcRect l="5468"/>
          <a:stretch>
            <a:fillRect/>
          </a:stretch>
        </p:blipFill>
        <p:spPr>
          <a:xfrm>
            <a:off x="642910" y="1571612"/>
            <a:ext cx="3690528" cy="20717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047038" y="500042"/>
            <a:ext cx="112380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Занятие «Удивительное рядом»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11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онькина 0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571612"/>
            <a:ext cx="364800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онькина 021.jpg"/>
          <p:cNvPicPr>
            <a:picLocks noChangeAspect="1"/>
          </p:cNvPicPr>
          <p:nvPr/>
        </p:nvPicPr>
        <p:blipFill>
          <a:blip r:embed="rId4" cstate="print"/>
          <a:srcRect l="11718"/>
          <a:stretch>
            <a:fillRect/>
          </a:stretch>
        </p:blipFill>
        <p:spPr>
          <a:xfrm>
            <a:off x="4714876" y="1571612"/>
            <a:ext cx="3672524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понькина 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393537" y="4179099"/>
            <a:ext cx="2571768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понькина 025.jpg"/>
          <p:cNvPicPr>
            <a:picLocks noChangeAspect="1"/>
          </p:cNvPicPr>
          <p:nvPr/>
        </p:nvPicPr>
        <p:blipFill>
          <a:blip r:embed="rId6" cstate="print"/>
          <a:srcRect l="54688" b="34722"/>
          <a:stretch>
            <a:fillRect/>
          </a:stretch>
        </p:blipFill>
        <p:spPr>
          <a:xfrm>
            <a:off x="1142976" y="4143380"/>
            <a:ext cx="3065360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-1665028" y="214290"/>
            <a:ext cx="1247405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Доктор Айболит спешит на помощь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785794"/>
            <a:ext cx="7772400" cy="4156095"/>
          </a:xfrm>
        </p:spPr>
        <p:txBody>
          <a:bodyPr/>
          <a:lstStyle/>
          <a:p>
            <a:pPr algn="l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Цель проекта: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Расширять знания о комнатных растениях, углублять знания по уходу за ними, прививать любовь и бережное отношение к природе.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Задачи проекта:</a:t>
            </a:r>
            <a:br>
              <a:rPr lang="ru-RU" sz="1600" b="1" dirty="0" smtClean="0"/>
            </a:br>
            <a:r>
              <a:rPr lang="ru-RU" sz="1600" dirty="0" smtClean="0"/>
              <a:t> 1. Развивать интерес, активность дошкольников, удовлетворять детскую любознательность. 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2. Проявлять интерес к жизни комнатных растений, способствовать активному                  освоению  несложных способов ухода за растениями, желанию  ухаживать за ними.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   3. Формировать  представления детей об условиях выращивания комнатных растений в уголке природы, о необходимых для них условиях жизни ( вода, почва, свет, тепло). 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4. Обогащать словарный запас.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5. Воспитывать чувства детей, умение радоваться, воспринимая красоту комнатных растений, желание сохранить их, стимулировать и поощрять добрые поступки детей.</a:t>
            </a:r>
            <a:endParaRPr lang="ru-RU" sz="1600" dirty="0"/>
          </a:p>
        </p:txBody>
      </p:sp>
    </p:spTree>
  </p:cSld>
  <p:clrMapOvr>
    <a:masterClrMapping/>
  </p:clrMapOvr>
  <p:transition spd="slow" advClick="0" advTm="311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2643182"/>
            <a:ext cx="7197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66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</a:t>
            </a:r>
            <a:endParaRPr lang="ru-RU" sz="5400" dirty="0">
              <a:ln w="18415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0066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11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то0587.jp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rcRect b="36956"/>
          <a:stretch>
            <a:fillRect/>
          </a:stretch>
        </p:blipFill>
        <p:spPr>
          <a:xfrm rot="16200000">
            <a:off x="630041" y="2298862"/>
            <a:ext cx="3508938" cy="334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Фото06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5297570" y="2938732"/>
            <a:ext cx="2978791" cy="3973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" y="619224"/>
            <a:ext cx="89297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Растения – это живая природа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2400" b="1" smtClean="0">
                <a:solidFill>
                  <a:srgbClr val="0066FF"/>
                </a:solidFill>
              </a:rPr>
              <a:t>И у растений есть паспорт</a:t>
            </a:r>
          </a:p>
        </p:txBody>
      </p:sp>
      <p:pic>
        <p:nvPicPr>
          <p:cNvPr id="4" name="Содержимое 3" descr="Фото063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3978000"/>
            <a:ext cx="2407869" cy="2880000"/>
          </a:xfrm>
          <a:effectLst>
            <a:softEdge rad="112500"/>
          </a:effectLst>
        </p:spPr>
      </p:pic>
      <p:pic>
        <p:nvPicPr>
          <p:cNvPr id="14339" name="Рисунок 4" descr="Фото0638.jpg"/>
          <p:cNvPicPr>
            <a:picLocks noChangeAspect="1"/>
          </p:cNvPicPr>
          <p:nvPr/>
        </p:nvPicPr>
        <p:blipFill>
          <a:blip r:embed="rId5" cstate="print"/>
          <a:srcRect l="16000"/>
          <a:stretch>
            <a:fillRect/>
          </a:stretch>
        </p:blipFill>
        <p:spPr bwMode="auto">
          <a:xfrm>
            <a:off x="6732588" y="3716338"/>
            <a:ext cx="22304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012 4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71040" y="2282335"/>
            <a:ext cx="5329109" cy="286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ото06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4054">
            <a:off x="6372225" y="549275"/>
            <a:ext cx="2487613" cy="2584450"/>
          </a:xfrm>
          <a:prstGeom prst="rect">
            <a:avLst/>
          </a:prstGeom>
          <a:noFill/>
        </p:spPr>
      </p:pic>
      <p:pic>
        <p:nvPicPr>
          <p:cNvPr id="10" name="Рисунок 9" descr="Фото06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599762">
            <a:off x="323850" y="260350"/>
            <a:ext cx="1954213" cy="26019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Из каких частей состоит растение?</a:t>
            </a:r>
          </a:p>
        </p:txBody>
      </p:sp>
      <p:pic>
        <p:nvPicPr>
          <p:cNvPr id="5" name="Содержимое 4" descr="Фото0646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t="4735"/>
          <a:stretch>
            <a:fillRect/>
          </a:stretch>
        </p:blipFill>
        <p:spPr>
          <a:xfrm rot="16200000">
            <a:off x="1022141" y="1066970"/>
            <a:ext cx="3394472" cy="431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Фото0643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t="22098" b="12626"/>
          <a:stretch>
            <a:fillRect/>
          </a:stretch>
        </p:blipFill>
        <p:spPr>
          <a:xfrm rot="16200000">
            <a:off x="6268500" y="4537112"/>
            <a:ext cx="2481776" cy="215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Рисунок 8" descr="Фото063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13" y="5214938"/>
            <a:ext cx="10795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9" descr="Фото063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3" y="5286375"/>
            <a:ext cx="10795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10" descr="Фото063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500" y="5286375"/>
            <a:ext cx="10795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11" descr="Фото0635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0338" y="5229225"/>
            <a:ext cx="10795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Фото059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37155" y="1471600"/>
            <a:ext cx="2714644" cy="307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Дидактические игры с экологическим содержанием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Содержимое 4" descr="2012 4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 rot="21455606">
            <a:off x="51982" y="1375718"/>
            <a:ext cx="4333875" cy="256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2012 4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 rot="190843">
            <a:off x="4321538" y="1129408"/>
            <a:ext cx="4743450" cy="297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2 477.jpg"/>
          <p:cNvPicPr>
            <a:picLocks noChangeAspect="1"/>
          </p:cNvPicPr>
          <p:nvPr/>
        </p:nvPicPr>
        <p:blipFill>
          <a:blip r:embed="rId6" cstate="print"/>
          <a:srcRect l="10156" r="20312" b="48611"/>
          <a:stretch>
            <a:fillRect/>
          </a:stretch>
        </p:blipFill>
        <p:spPr>
          <a:xfrm>
            <a:off x="5286380" y="4143380"/>
            <a:ext cx="3644899" cy="22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12 472.jpg"/>
          <p:cNvPicPr>
            <a:picLocks noChangeAspect="1"/>
          </p:cNvPicPr>
          <p:nvPr/>
        </p:nvPicPr>
        <p:blipFill>
          <a:blip r:embed="rId7" cstate="print"/>
          <a:srcRect t="12500"/>
          <a:stretch>
            <a:fillRect/>
          </a:stretch>
        </p:blipFill>
        <p:spPr>
          <a:xfrm>
            <a:off x="350808" y="4229105"/>
            <a:ext cx="4143404" cy="22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«Нужна ли вода растениям?»</a:t>
            </a:r>
          </a:p>
        </p:txBody>
      </p:sp>
      <p:pic>
        <p:nvPicPr>
          <p:cNvPr id="5" name="Содержимое 4" descr="Фото062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42910" y="1571612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Фото0639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Что необходимо растениям для роста</a:t>
            </a:r>
          </a:p>
        </p:txBody>
      </p:sp>
      <p:pic>
        <p:nvPicPr>
          <p:cNvPr id="5" name="Содержимое 4" descr="2012 46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00034" y="4586287"/>
            <a:ext cx="4038600" cy="2271713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8" name="Содержимое 7" descr="2012 46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16200000">
            <a:off x="4666732" y="2691328"/>
            <a:ext cx="4547927" cy="2880000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10" name="Рисунок 9" descr="2012 5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1500174"/>
            <a:ext cx="4786346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Как заботиться о комнатных растениях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9458" name="Содержимое 4" descr="Фото063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b="39938"/>
          <a:stretch>
            <a:fillRect/>
          </a:stretch>
        </p:blipFill>
        <p:spPr>
          <a:xfrm>
            <a:off x="214313" y="1357313"/>
            <a:ext cx="1439862" cy="649287"/>
          </a:xfrm>
        </p:spPr>
      </p:pic>
      <p:pic>
        <p:nvPicPr>
          <p:cNvPr id="19459" name="Содержимое 6" descr="Фото063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t="20374" b="20094"/>
          <a:stretch>
            <a:fillRect/>
          </a:stretch>
        </p:blipFill>
        <p:spPr>
          <a:xfrm>
            <a:off x="1692275" y="1341438"/>
            <a:ext cx="1439863" cy="642937"/>
          </a:xfrm>
        </p:spPr>
      </p:pic>
      <p:pic>
        <p:nvPicPr>
          <p:cNvPr id="8" name="Рисунок 7" descr="2012 4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-390598" y="3727581"/>
            <a:ext cx="3502540" cy="235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2 4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3984831" y="1868697"/>
            <a:ext cx="4014849" cy="2258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12 45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1417147" y="3001422"/>
            <a:ext cx="4571858" cy="257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Фото060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6200000">
            <a:off x="6757698" y="4471486"/>
            <a:ext cx="2207566" cy="255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1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0F2EE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817</TotalTime>
  <Words>105</Words>
  <Application>Microsoft Office PowerPoint</Application>
  <PresentationFormat>Экран (4:3)</PresentationFormat>
  <Paragraphs>26</Paragraphs>
  <Slides>20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МУНИЦИПАЛЬНОЕ БЮДЖЕТНОЕ ОБРАЗОВАТЕЛЬНОЕ УЧРЕЖДЕНИЕ «ДЕТСКИЙ САД   КОМБИНИРОВАННОГО ВИДА №3» г.КОЛПАШЕВО </vt:lpstr>
      <vt:lpstr>  Цель проекта:  Расширять знания о комнатных растениях, углублять знания по уходу за ними, прививать любовь и бережное отношение к природе.  Задачи проекта:  1. Развивать интерес, активность дошкольников, удовлетворять детскую любознательность.   2. Проявлять интерес к жизни комнатных растений, способствовать активному                  освоению  несложных способов ухода за растениями, желанию  ухаживать за ними.      3. Формировать  представления детей об условиях выращивания комнатных растений в уголке природы, о необходимых для них условиях жизни ( вода, почва, свет, тепло).   4. Обогащать словарный запас.  5. Воспитывать чувства детей, умение радоваться, воспринимая красоту комнатных растений, желание сохранить их, стимулировать и поощрять добрые поступки детей.</vt:lpstr>
      <vt:lpstr>Слайд 3</vt:lpstr>
      <vt:lpstr>И у растений есть паспорт</vt:lpstr>
      <vt:lpstr>Из каких частей состоит растение?</vt:lpstr>
      <vt:lpstr>Дидактические игры с экологическим содержанием </vt:lpstr>
      <vt:lpstr>«Нужна ли вода растениям?»</vt:lpstr>
      <vt:lpstr>Что необходимо растениям для роста</vt:lpstr>
      <vt:lpstr>Как заботиться о комнатных растениях</vt:lpstr>
      <vt:lpstr>Исследовательско –практическая деятельность</vt:lpstr>
      <vt:lpstr>Размножение растений</vt:lpstr>
      <vt:lpstr>Сансевьеру наблюдали, А потом нарисовали</vt:lpstr>
      <vt:lpstr>Акция « Подкормите комнатные растения!»</vt:lpstr>
      <vt:lpstr>Трудовой десант</vt:lpstr>
      <vt:lpstr>КНИГА  «С любовью к комнатным растениям»</vt:lpstr>
      <vt:lpstr>Папка-передвижка «Лечебные и ядовитые растения»</vt:lpstr>
      <vt:lpstr>Занятие «Удивительное рядом»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Удивительный мир комнатных растений</dc:title>
  <cp:lastModifiedBy>garik</cp:lastModifiedBy>
  <cp:revision>91</cp:revision>
  <dcterms:modified xsi:type="dcterms:W3CDTF">2013-01-04T05:52:29Z</dcterms:modified>
</cp:coreProperties>
</file>