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70" r:id="rId8"/>
    <p:sldId id="261" r:id="rId9"/>
    <p:sldId id="262" r:id="rId10"/>
    <p:sldId id="263" r:id="rId11"/>
    <p:sldId id="264" r:id="rId12"/>
    <p:sldId id="271" r:id="rId13"/>
    <p:sldId id="275" r:id="rId14"/>
    <p:sldId id="274" r:id="rId15"/>
    <p:sldId id="273" r:id="rId16"/>
    <p:sldId id="276" r:id="rId17"/>
    <p:sldId id="272" r:id="rId18"/>
    <p:sldId id="277" r:id="rId19"/>
    <p:sldId id="265" r:id="rId20"/>
    <p:sldId id="266" r:id="rId21"/>
    <p:sldId id="267" r:id="rId22"/>
    <p:sldId id="26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940C-1D48-4814-A515-3ED624725E5C}" type="datetimeFigureOut">
              <a:rPr lang="ru-RU" smtClean="0"/>
              <a:pPr/>
              <a:t>22.07.2013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383762-C19A-43A5-966D-7127192549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940C-1D48-4814-A515-3ED624725E5C}" type="datetimeFigureOut">
              <a:rPr lang="ru-RU" smtClean="0"/>
              <a:pPr/>
              <a:t>22.07.2013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762-C19A-43A5-966D-7127192549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940C-1D48-4814-A515-3ED624725E5C}" type="datetimeFigureOut">
              <a:rPr lang="ru-RU" smtClean="0"/>
              <a:pPr/>
              <a:t>22.07.2013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762-C19A-43A5-966D-7127192549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8F940C-1D48-4814-A515-3ED624725E5C}" type="datetimeFigureOut">
              <a:rPr lang="ru-RU" smtClean="0"/>
              <a:pPr/>
              <a:t>22.07.2013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5383762-C19A-43A5-966D-7127192549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940C-1D48-4814-A515-3ED624725E5C}" type="datetimeFigureOut">
              <a:rPr lang="ru-RU" smtClean="0"/>
              <a:pPr/>
              <a:t>22.07.2013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762-C19A-43A5-966D-7127192549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940C-1D48-4814-A515-3ED624725E5C}" type="datetimeFigureOut">
              <a:rPr lang="ru-RU" smtClean="0"/>
              <a:pPr/>
              <a:t>22.07.2013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762-C19A-43A5-966D-7127192549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762-C19A-43A5-966D-7127192549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940C-1D48-4814-A515-3ED624725E5C}" type="datetimeFigureOut">
              <a:rPr lang="ru-RU" smtClean="0"/>
              <a:pPr/>
              <a:t>22.07.2013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940C-1D48-4814-A515-3ED624725E5C}" type="datetimeFigureOut">
              <a:rPr lang="ru-RU" smtClean="0"/>
              <a:pPr/>
              <a:t>22.07.2013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762-C19A-43A5-966D-7127192549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940C-1D48-4814-A515-3ED624725E5C}" type="datetimeFigureOut">
              <a:rPr lang="ru-RU" smtClean="0"/>
              <a:pPr/>
              <a:t>22.07.2013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3762-C19A-43A5-966D-7127192549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8F940C-1D48-4814-A515-3ED624725E5C}" type="datetimeFigureOut">
              <a:rPr lang="ru-RU" smtClean="0"/>
              <a:pPr/>
              <a:t>22.07.2013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5383762-C19A-43A5-966D-7127192549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940C-1D48-4814-A515-3ED624725E5C}" type="datetimeFigureOut">
              <a:rPr lang="ru-RU" smtClean="0"/>
              <a:pPr/>
              <a:t>22.07.2013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383762-C19A-43A5-966D-7127192549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8F940C-1D48-4814-A515-3ED624725E5C}" type="datetimeFigureOut">
              <a:rPr lang="ru-RU" smtClean="0"/>
              <a:pPr/>
              <a:t>22.07.2013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5383762-C19A-43A5-966D-7127192549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001.radikal.ru/i193/1007/27/aa153bc1e4f9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scienceblog.ru/wp-content/uploads/2007/11/paris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k.ru/upload/iblock_mk/475/46/25/c2/DETAIL_PICTURE_583774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hq-wallpapers.ru/wallpapers/hq-wallpapers_ru_city_6198_800x600.jp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1zoom.ru/big2/412/253582-frederik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iradar.ru/image/show/15552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i.pinger.pl/pgr360/72c6a7900020747848ab3808/islandia+VikingShipMonument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СТАРЫЙ СВЕТ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A50021"/>
                </a:solidFill>
              </a:rPr>
              <a:t>ЗАРУБЕЖНАЯ ЕВРОПА</a:t>
            </a:r>
            <a:endParaRPr lang="ru-RU" dirty="0">
              <a:solidFill>
                <a:srgbClr val="A5002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2160" y="609329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Мельничук Н.В.учитель географии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Задание: используя материал на форзаце учебника и  составьте схему.</a:t>
            </a:r>
            <a:endParaRPr lang="ru-RU" sz="2400" dirty="0">
              <a:solidFill>
                <a:srgbClr val="A5002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908720"/>
            <a:ext cx="3960813" cy="792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 smtClean="0">
                <a:solidFill>
                  <a:srgbClr val="A50021"/>
                </a:solidFill>
              </a:rPr>
              <a:t>Всего </a:t>
            </a:r>
            <a:r>
              <a:rPr lang="ru-RU" b="1" dirty="0">
                <a:solidFill>
                  <a:srgbClr val="A50021"/>
                </a:solidFill>
              </a:rPr>
              <a:t>государств в </a:t>
            </a:r>
            <a:r>
              <a:rPr lang="ru-RU" b="1" dirty="0" smtClean="0">
                <a:solidFill>
                  <a:srgbClr val="A50021"/>
                </a:solidFill>
              </a:rPr>
              <a:t>Европе ?</a:t>
            </a:r>
            <a:endParaRPr lang="ru-RU" b="1" dirty="0">
              <a:solidFill>
                <a:srgbClr val="A5002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276872"/>
            <a:ext cx="2953072" cy="7920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A50021"/>
                </a:solidFill>
              </a:rPr>
              <a:t>Республики</a:t>
            </a:r>
          </a:p>
          <a:p>
            <a:pPr>
              <a:defRPr/>
            </a:pPr>
            <a:r>
              <a:rPr lang="ru-RU" b="1" dirty="0" smtClean="0">
                <a:solidFill>
                  <a:srgbClr val="A50021"/>
                </a:solidFill>
              </a:rPr>
              <a:t>Примеры </a:t>
            </a:r>
            <a:r>
              <a:rPr lang="ru-RU" b="1" dirty="0">
                <a:solidFill>
                  <a:srgbClr val="A50021"/>
                </a:solidFill>
              </a:rPr>
              <a:t>? (количество)</a:t>
            </a:r>
          </a:p>
          <a:p>
            <a:pPr>
              <a:defRPr/>
            </a:pP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2276872"/>
            <a:ext cx="2305050" cy="7921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 smtClean="0">
                <a:solidFill>
                  <a:srgbClr val="A50021"/>
                </a:solidFill>
              </a:rPr>
              <a:t>Монархии</a:t>
            </a:r>
          </a:p>
          <a:p>
            <a:pPr>
              <a:defRPr/>
            </a:pPr>
            <a:r>
              <a:rPr lang="ru-RU" b="1" dirty="0" smtClean="0">
                <a:solidFill>
                  <a:srgbClr val="A50021"/>
                </a:solidFill>
              </a:rPr>
              <a:t>Примеры ? (количество)</a:t>
            </a:r>
            <a:endParaRPr lang="ru-RU" b="1" dirty="0">
              <a:solidFill>
                <a:srgbClr val="A50021"/>
              </a:solidFill>
            </a:endParaRPr>
          </a:p>
        </p:txBody>
      </p:sp>
      <p:pic>
        <p:nvPicPr>
          <p:cNvPr id="28674" name="Picture 2" descr="http://900igr.net/datai/strany/s.-Velikobritanija-1.files/0007-009-Koronatsija-Elizavety-II-v-1953-godu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336" y="3656751"/>
            <a:ext cx="1340148" cy="18325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8676" name="Picture 4" descr="Картинка 16 из 2973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41786" y="3717032"/>
            <a:ext cx="1237638" cy="180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170" name="Picture 2" descr="http://images.unian.net/photos/2012_05/133636887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5536" y="3861048"/>
            <a:ext cx="1824202" cy="13681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178" name="Picture 10" descr="http://im7-tub-ru.yandex.net/i?id=307330139-01-72&amp;n=2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472878" y="3858644"/>
            <a:ext cx="1895475" cy="142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A50021"/>
                </a:solidFill>
                <a:latin typeface="Times New Roman" pitchFamily="18" charset="0"/>
              </a:rPr>
              <a:t>Микрогосударства  Европы</a:t>
            </a:r>
            <a:endParaRPr lang="ru-RU" sz="2800" dirty="0">
              <a:solidFill>
                <a:srgbClr val="A5002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052736"/>
            <a:ext cx="8784976" cy="5616624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ru-RU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9600" dirty="0" smtClean="0">
                <a:latin typeface="Times New Roman" pitchFamily="18" charset="0"/>
              </a:rPr>
              <a:t>Люксембург</a:t>
            </a:r>
            <a:r>
              <a:rPr lang="ru-RU" sz="9600" dirty="0" smtClean="0"/>
              <a:t> 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              (2 586,4 км²)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9600" dirty="0" smtClean="0">
                <a:latin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9600" dirty="0" smtClean="0">
                <a:latin typeface="Times New Roman" pitchFamily="18" charset="0"/>
              </a:rPr>
              <a:t> Андорра                               (468 км²) </a:t>
            </a:r>
          </a:p>
          <a:p>
            <a:pPr eaLnBrk="1" hangingPunct="1">
              <a:lnSpc>
                <a:spcPct val="80000"/>
              </a:lnSpc>
            </a:pPr>
            <a:endParaRPr lang="ru-RU" sz="96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9600" dirty="0" smtClean="0">
                <a:latin typeface="Times New Roman" pitchFamily="18" charset="0"/>
              </a:rPr>
              <a:t>Мальта                                  (316 км²) </a:t>
            </a:r>
          </a:p>
          <a:p>
            <a:pPr eaLnBrk="1" hangingPunct="1">
              <a:lnSpc>
                <a:spcPct val="80000"/>
              </a:lnSpc>
            </a:pPr>
            <a:endParaRPr lang="ru-RU" sz="96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9600" dirty="0" smtClean="0">
                <a:latin typeface="Times New Roman" pitchFamily="18" charset="0"/>
              </a:rPr>
              <a:t>Лихтенштейн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9600" dirty="0" smtClean="0">
                <a:latin typeface="Times New Roman" pitchFamily="18" charset="0"/>
              </a:rPr>
              <a:t>(Княжество Лихтенштейн)  (157км²)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96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9600" dirty="0" smtClean="0">
                <a:latin typeface="Times New Roman" pitchFamily="18" charset="0"/>
              </a:rPr>
              <a:t>Сан-Марино                         (61 км²) </a:t>
            </a:r>
          </a:p>
          <a:p>
            <a:pPr eaLnBrk="1" hangingPunct="1">
              <a:lnSpc>
                <a:spcPct val="80000"/>
              </a:lnSpc>
            </a:pPr>
            <a:endParaRPr lang="ru-RU" sz="96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9600" dirty="0" smtClean="0">
                <a:latin typeface="Times New Roman" pitchFamily="18" charset="0"/>
              </a:rPr>
              <a:t>Монако                                 (1,95 км²) </a:t>
            </a:r>
          </a:p>
          <a:p>
            <a:pPr eaLnBrk="1" hangingPunct="1">
              <a:lnSpc>
                <a:spcPct val="80000"/>
              </a:lnSpc>
            </a:pPr>
            <a:endParaRPr lang="ru-RU" sz="96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9600" dirty="0" smtClean="0">
                <a:latin typeface="Times New Roman" pitchFamily="18" charset="0"/>
              </a:rPr>
              <a:t>Ватикан                                (0,44 км²) </a:t>
            </a:r>
          </a:p>
          <a:p>
            <a:pPr eaLnBrk="1" hangingPunct="1">
              <a:lnSpc>
                <a:spcPct val="80000"/>
              </a:lnSpc>
            </a:pPr>
            <a:endParaRPr lang="ru-RU" sz="9600" dirty="0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9600" dirty="0" smtClean="0">
                <a:latin typeface="Times New Roman" pitchFamily="18" charset="0"/>
              </a:rPr>
              <a:t>Суверенный Мальтийский орден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9600" dirty="0" smtClean="0">
                <a:latin typeface="Times New Roman" pitchFamily="18" charset="0"/>
              </a:rPr>
              <a:t>(сегодняшняя территория древнего государства – всего один            особняк в Риме)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38popygaev.ru/images/content/europe/andorra_pic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8640"/>
            <a:ext cx="6129971" cy="65527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tourdnepr.com/images/stories/maps/preview/TN_m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76894"/>
            <a:ext cx="5463331" cy="63204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art-max.info/upload/medialibrary/deb/kixpl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269776"/>
            <a:ext cx="6408712" cy="64087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www.geografikplanet.ru/images/stories/%20%2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97466"/>
            <a:ext cx="5976664" cy="65247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travelplanet.by/wp-content/uploads/2008/10/travelplanet-liecht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8640"/>
            <a:ext cx="5040560" cy="63395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ttp://www.mosobr.ru/images/europe/vatikan/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8455"/>
            <a:ext cx="7480766" cy="65809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llgeo.info/country_map/luxemburg_map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260648"/>
            <a:ext cx="4792479" cy="60932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северной части (платформенной) – рудные полезные ископаемые, связанные с Балтийским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топливные – «привязаны» к осадочному чехлу платформы;</a:t>
            </a:r>
          </a:p>
          <a:p>
            <a:pPr marL="0" indent="0">
              <a:buNone/>
            </a:pPr>
            <a:r>
              <a:rPr lang="ru-RU" dirty="0" smtClean="0"/>
              <a:t>в южной части (складчатой) – рудные месторождения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52400"/>
            <a:ext cx="8363272" cy="14764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A50021"/>
                </a:solidFill>
              </a:rPr>
              <a:t>Природные  предпосылки  для промышленности сложились под большим  влиянием  размещения полезных  ископаемых.</a:t>
            </a:r>
            <a:endParaRPr lang="ru-RU" sz="28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ienceblog.ru/wp-content/uploads/2007/11/par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2160" y="260648"/>
            <a:ext cx="2154839" cy="32403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0" name="Picture 6" descr="Картинка 18 из 10372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71600" y="3645024"/>
            <a:ext cx="4032448" cy="2808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4" name="Picture 10" descr="Картинка 5 из 172056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971600" y="260648"/>
            <a:ext cx="4035279" cy="30243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314" name="Picture 2" descr="http://blog.issta.co.il/wp-content/uploads/2010/06/25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12160" y="3573016"/>
            <a:ext cx="2181279" cy="29969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Определите, какие страны наиболее богаты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(с. 180-181):</a:t>
            </a:r>
          </a:p>
          <a:p>
            <a:pPr>
              <a:buNone/>
            </a:pPr>
            <a:r>
              <a:rPr lang="ru-RU" dirty="0" smtClean="0"/>
              <a:t>-каменным углем;</a:t>
            </a:r>
          </a:p>
          <a:p>
            <a:pPr>
              <a:buNone/>
            </a:pPr>
            <a:r>
              <a:rPr lang="ru-RU" dirty="0" smtClean="0"/>
              <a:t>-нефтью и газом;</a:t>
            </a:r>
          </a:p>
          <a:p>
            <a:pPr>
              <a:buNone/>
            </a:pPr>
            <a:r>
              <a:rPr lang="ru-RU" dirty="0" smtClean="0"/>
              <a:t>-рудами цветных металлов;</a:t>
            </a:r>
          </a:p>
          <a:p>
            <a:pPr>
              <a:buNone/>
            </a:pPr>
            <a:r>
              <a:rPr lang="ru-RU" dirty="0" smtClean="0"/>
              <a:t>-калийной солью;</a:t>
            </a:r>
          </a:p>
          <a:p>
            <a:pPr>
              <a:buNone/>
            </a:pPr>
            <a:r>
              <a:rPr lang="ru-RU" dirty="0" smtClean="0"/>
              <a:t>-серой.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A50021"/>
                </a:solidFill>
              </a:rPr>
              <a:t>Практическая работа</a:t>
            </a:r>
            <a:endParaRPr lang="ru-RU" sz="28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Почему европейские страны все больше используют импортное сырье?</a:t>
            </a:r>
          </a:p>
          <a:p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Дайте характеристику агроклиматическим ресурсам зарубежной Европы</a:t>
            </a:r>
            <a:endParaRPr lang="en-US" sz="2800" dirty="0" smtClean="0"/>
          </a:p>
          <a:p>
            <a:pPr marL="0" indent="0">
              <a:buNone/>
            </a:pPr>
            <a:r>
              <a:rPr lang="ru-RU" sz="2800" dirty="0" smtClean="0"/>
              <a:t>(использовать: учебник, с. 181).</a:t>
            </a:r>
          </a:p>
          <a:p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Какие страны обладают наибольшими природными предпосылками для ведения лесного хозяйства?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A50021"/>
                </a:solidFill>
              </a:rPr>
              <a:t>Ответьте </a:t>
            </a:r>
            <a:r>
              <a:rPr lang="en-US" sz="2800" dirty="0" smtClean="0">
                <a:solidFill>
                  <a:srgbClr val="A50021"/>
                </a:solidFill>
              </a:rPr>
              <a:t> </a:t>
            </a:r>
            <a:r>
              <a:rPr lang="ru-RU" sz="2800" dirty="0" smtClean="0">
                <a:solidFill>
                  <a:srgbClr val="A50021"/>
                </a:solidFill>
              </a:rPr>
              <a:t>на вопросы</a:t>
            </a:r>
            <a:endParaRPr lang="ru-RU" sz="28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Рекреационные ресурсы в зарубежной Европе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b="1" dirty="0" smtClean="0"/>
              <a:t>Выпишите: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- районы с благоприятными природно- климатическими ресурсами (приморские, приозерные, горные);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- историко-культурные объекты (города-музеи);</a:t>
            </a:r>
          </a:p>
          <a:p>
            <a:pPr>
              <a:buNone/>
            </a:pPr>
            <a:r>
              <a:rPr lang="ru-RU" dirty="0" smtClean="0"/>
              <a:t>    страны, занявшие первые места по развитию рекреационного хозяйства в Европе.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A50021"/>
                </a:solidFill>
              </a:rPr>
              <a:t>Домашнее задание</a:t>
            </a:r>
            <a:endParaRPr lang="ru-RU" sz="28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Картинка 23 из 953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9040" y="548680"/>
            <a:ext cx="4118944" cy="2520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8" descr="Картинка 13 из 6310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548680"/>
            <a:ext cx="4241190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2" descr="Картинка 11 из 9471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3528" y="3356992"/>
            <a:ext cx="3925255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http://img-fotki.yandex.ru/get/3800/gortenzia-m.26/0_39c0f_b712170_XL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300818" y="3356992"/>
            <a:ext cx="4577989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A50021"/>
                </a:solidFill>
              </a:rPr>
              <a:t>Зарубежная Европа</a:t>
            </a:r>
            <a:endParaRPr lang="ru-RU" dirty="0">
              <a:solidFill>
                <a:srgbClr val="A50021"/>
              </a:solidFill>
            </a:endParaRPr>
          </a:p>
        </p:txBody>
      </p:sp>
      <p:pic>
        <p:nvPicPr>
          <p:cNvPr id="4" name="Picture 7" descr="C:\Documents and Settings\Пользователь\Рабочий стол\Europ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996952"/>
            <a:ext cx="2360612" cy="2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67544" y="1844824"/>
            <a:ext cx="2665412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rgbClr val="000000"/>
                </a:solidFill>
              </a:rPr>
              <a:t>5,4 </a:t>
            </a:r>
            <a:r>
              <a:rPr lang="ru-RU" sz="2400" b="1" dirty="0" err="1" smtClean="0">
                <a:solidFill>
                  <a:srgbClr val="000000"/>
                </a:solidFill>
              </a:rPr>
              <a:t>млн</a:t>
            </a:r>
            <a:r>
              <a:rPr lang="ru-RU" sz="2400" b="1" dirty="0" smtClean="0">
                <a:solidFill>
                  <a:srgbClr val="000000"/>
                </a:solidFill>
              </a:rPr>
              <a:t> </a:t>
            </a:r>
            <a:r>
              <a:rPr lang="ru-RU" sz="2400" b="1" dirty="0">
                <a:solidFill>
                  <a:srgbClr val="000000"/>
                </a:solidFill>
              </a:rPr>
              <a:t>км</a:t>
            </a:r>
            <a:r>
              <a:rPr lang="ru-RU" sz="2400" b="1" baseline="30000" dirty="0">
                <a:solidFill>
                  <a:srgbClr val="000000"/>
                </a:solidFill>
              </a:rPr>
              <a:t>2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5076056" y="1484784"/>
            <a:ext cx="2519362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400" b="1" dirty="0" smtClean="0">
                <a:solidFill>
                  <a:srgbClr val="000000"/>
                </a:solidFill>
              </a:rPr>
              <a:t>520 </a:t>
            </a:r>
            <a:r>
              <a:rPr lang="ru-RU" sz="2400" b="1" dirty="0" err="1" smtClean="0">
                <a:solidFill>
                  <a:srgbClr val="000000"/>
                </a:solidFill>
              </a:rPr>
              <a:t>млн</a:t>
            </a:r>
            <a:r>
              <a:rPr lang="ru-RU" sz="2400" b="1" dirty="0" smtClean="0">
                <a:solidFill>
                  <a:srgbClr val="000000"/>
                </a:solidFill>
              </a:rPr>
              <a:t> </a:t>
            </a:r>
            <a:r>
              <a:rPr lang="ru-RU" sz="2400" b="1" dirty="0">
                <a:solidFill>
                  <a:srgbClr val="000000"/>
                </a:solidFill>
              </a:rPr>
              <a:t>чел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139952" y="5517232"/>
            <a:ext cx="3528392" cy="1080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2000" b="1" dirty="0" smtClean="0">
                <a:solidFill>
                  <a:srgbClr val="000000"/>
                </a:solidFill>
              </a:rPr>
              <a:t>Около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000000"/>
                </a:solidFill>
              </a:rPr>
              <a:t>40 </a:t>
            </a:r>
            <a:r>
              <a:rPr lang="ru-RU" sz="2000" b="1" dirty="0">
                <a:solidFill>
                  <a:srgbClr val="000000"/>
                </a:solidFill>
              </a:rPr>
              <a:t>суверенных государств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 flipV="1">
            <a:off x="1115616" y="3068960"/>
            <a:ext cx="1656531" cy="9362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5148064" y="2852936"/>
            <a:ext cx="1584176" cy="12962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5004048" y="4941168"/>
            <a:ext cx="935881" cy="4324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63272" cy="6877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Один из очагов мировой цивилизации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Родина Великих географических открытий</a:t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Родина промышленных переворотов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Родина городских агломераций</a:t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Родина международной экономической интеграции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A50021"/>
                </a:solidFill>
              </a:rPr>
              <a:t>Экономико-географическое положение Европы</a:t>
            </a:r>
            <a:endParaRPr lang="ru-RU" dirty="0">
              <a:solidFill>
                <a:srgbClr val="A50021"/>
              </a:solidFill>
            </a:endParaRPr>
          </a:p>
        </p:txBody>
      </p:sp>
      <p:pic>
        <p:nvPicPr>
          <p:cNvPr id="4" name="Picture 17" descr="Физическая карта Европы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760" y="1412776"/>
            <a:ext cx="4459932" cy="506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4644008" y="1772816"/>
            <a:ext cx="1141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>
            <a:off x="2987824" y="3212976"/>
            <a:ext cx="3316362" cy="21686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9514843">
            <a:off x="3419027" y="4402879"/>
            <a:ext cx="1038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3000 км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3939964" y="3028078"/>
            <a:ext cx="1057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5000 км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6876256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740352" y="155679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35896" y="141277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о. Шпицберген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1920" y="59492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о. Крит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6136" y="29249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восток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83768" y="54452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запад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260648"/>
            <a:ext cx="5626968" cy="61230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A50021"/>
                </a:solidFill>
              </a:rPr>
              <a:t>Особенности ЭГП</a:t>
            </a:r>
            <a:endParaRPr lang="ru-RU" sz="2800" dirty="0">
              <a:solidFill>
                <a:srgbClr val="A5002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3608" y="1556792"/>
            <a:ext cx="295232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115616" y="1556792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50021"/>
                </a:solidFill>
              </a:rPr>
              <a:t>Приморское положение</a:t>
            </a:r>
            <a:endParaRPr lang="ru-RU" sz="2400" b="1" dirty="0">
              <a:solidFill>
                <a:srgbClr val="A5002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8024" y="1556792"/>
            <a:ext cx="266429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1556792"/>
            <a:ext cx="3024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50021"/>
                </a:solidFill>
              </a:rPr>
              <a:t>Соседское положение</a:t>
            </a:r>
            <a:endParaRPr lang="ru-RU" sz="2400" b="1" dirty="0">
              <a:solidFill>
                <a:srgbClr val="A5002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7584" y="3140968"/>
            <a:ext cx="7848872" cy="1872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ВЫВОД: </a:t>
            </a:r>
          </a:p>
          <a:p>
            <a:r>
              <a:rPr lang="ru-RU" sz="2800" b="1" dirty="0" smtClean="0"/>
              <a:t>ЭГП благоприятствует торговым связям со всеми странами мира, использованию богатств морей…</a:t>
            </a:r>
            <a:endParaRPr lang="ru-RU" sz="2800" b="1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3203848" y="836712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00000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5220072" y="836712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3645024"/>
            <a:ext cx="777686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864096"/>
          </a:xfrm>
        </p:spPr>
        <p:txBody>
          <a:bodyPr/>
          <a:lstStyle/>
          <a:p>
            <a:r>
              <a:rPr lang="ru-RU" sz="4400" b="1" dirty="0" smtClean="0">
                <a:solidFill>
                  <a:srgbClr val="A50021"/>
                </a:solidFill>
                <a:latin typeface="Times New Roman" pitchFamily="18" charset="0"/>
              </a:rPr>
              <a:t>Регионы Зарубежной Европы</a:t>
            </a:r>
            <a:endParaRPr lang="ru-RU" dirty="0">
              <a:solidFill>
                <a:srgbClr val="A50021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341264"/>
            <a:ext cx="1873250" cy="863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СЕВЕРНАЯ</a:t>
            </a:r>
          </a:p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ЕВРОПА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448388" y="1341264"/>
            <a:ext cx="1873250" cy="863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ЗАПАДНАЯ </a:t>
            </a:r>
          </a:p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ЕВРОПА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4621413" y="1341264"/>
            <a:ext cx="1873250" cy="863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ВОСТОЧНАЯ</a:t>
            </a:r>
          </a:p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ЕВРОПА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732240" y="1357110"/>
            <a:ext cx="1873250" cy="863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ЮЖНАЯ </a:t>
            </a:r>
          </a:p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ЕВРОПА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467544" y="2564904"/>
            <a:ext cx="1873250" cy="3240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Дания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Ирландия</a:t>
            </a:r>
          </a:p>
          <a:p>
            <a:pPr marL="342900" indent="-342900"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Латвия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Эстония</a:t>
            </a: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Норвегия</a:t>
            </a: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Финляндия</a:t>
            </a: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Швеция</a:t>
            </a:r>
          </a:p>
          <a:p>
            <a:pPr marL="342900" indent="-342900">
              <a:defRPr/>
            </a:pP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2483768" y="2591335"/>
            <a:ext cx="1873250" cy="3240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defRPr/>
            </a:pPr>
            <a:endParaRPr lang="ru-RU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 marL="342900" indent="-342900"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Австрия 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 marL="342900" indent="-342900"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Бельгия</a:t>
            </a:r>
          </a:p>
          <a:p>
            <a:pPr marL="342900" indent="-342900"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Великобритания</a:t>
            </a:r>
          </a:p>
          <a:p>
            <a:pPr marL="342900" indent="-342900"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Германия 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Люксембург</a:t>
            </a: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Нидерланды </a:t>
            </a: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Франция</a:t>
            </a:r>
          </a:p>
          <a:p>
            <a:pPr marL="342900" indent="-342900">
              <a:defRPr/>
            </a:pPr>
            <a:r>
              <a:rPr lang="ru-RU" altLang="ja-JP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ＭＳ Ｐゴシック"/>
              </a:rPr>
              <a:t>Швейцария</a:t>
            </a:r>
          </a:p>
          <a:p>
            <a:pPr marL="342900" indent="-342900">
              <a:defRPr/>
            </a:pPr>
            <a:endParaRPr lang="ru-RU" altLang="ja-JP" dirty="0">
              <a:latin typeface="Times New Roman" pitchFamily="18" charset="0"/>
              <a:cs typeface="ＭＳ Ｐゴシック"/>
            </a:endParaRPr>
          </a:p>
          <a:p>
            <a:pPr marL="342900" indent="-342900">
              <a:defRPr/>
            </a:pPr>
            <a:endParaRPr lang="ru-RU" altLang="ja-JP" dirty="0">
              <a:latin typeface="Times New Roman" pitchFamily="18" charset="0"/>
              <a:cs typeface="ＭＳ Ｐゴシック"/>
            </a:endParaRPr>
          </a:p>
          <a:p>
            <a:pPr marL="342900" indent="-342900">
              <a:defRPr/>
            </a:pPr>
            <a:endParaRPr lang="ru-RU" dirty="0">
              <a:latin typeface="Times New Roman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4593348" y="2617766"/>
            <a:ext cx="1873250" cy="3240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Болгария </a:t>
            </a: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Венгрия</a:t>
            </a: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Польша </a:t>
            </a: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Румыния </a:t>
            </a: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Словакия </a:t>
            </a:r>
            <a:endParaRPr lang="en-US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 marL="342900" indent="-342900"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Словения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 marL="342900" indent="-342900">
              <a:defRPr/>
            </a:pPr>
            <a:r>
              <a:rPr lang="ru-RU" altLang="ja-JP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ＭＳ Ｐゴシック"/>
              </a:rPr>
              <a:t>Чехия </a:t>
            </a:r>
          </a:p>
          <a:p>
            <a:pPr marL="342900" indent="-342900">
              <a:defRPr/>
            </a:pPr>
            <a:endParaRPr lang="ru-RU" altLang="ja-JP" dirty="0">
              <a:latin typeface="Times New Roman" pitchFamily="18" charset="0"/>
              <a:cs typeface="ＭＳ Ｐゴシック"/>
            </a:endParaRPr>
          </a:p>
          <a:p>
            <a:pPr marL="342900" indent="-342900">
              <a:defRPr/>
            </a:pPr>
            <a:endParaRPr lang="ru-RU" altLang="ja-JP" dirty="0">
              <a:latin typeface="Times New Roman" pitchFamily="18" charset="0"/>
              <a:cs typeface="ＭＳ Ｐゴシック"/>
            </a:endParaRPr>
          </a:p>
          <a:p>
            <a:pPr marL="342900" indent="-342900">
              <a:defRPr/>
            </a:pPr>
            <a:endParaRPr lang="ru-RU" altLang="ja-JP" dirty="0">
              <a:latin typeface="Times New Roman" pitchFamily="18" charset="0"/>
              <a:cs typeface="ＭＳ Ｐゴシック"/>
            </a:endParaRPr>
          </a:p>
          <a:p>
            <a:pPr marL="342900" indent="-342900">
              <a:defRPr/>
            </a:pPr>
            <a:endParaRPr lang="ru-RU" dirty="0">
              <a:latin typeface="Times New Roman" pitchFamily="18" charset="0"/>
            </a:endParaRP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6732240" y="2617766"/>
            <a:ext cx="1873250" cy="3240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Албания </a:t>
            </a: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Босния </a:t>
            </a: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и Герцеговина </a:t>
            </a:r>
          </a:p>
          <a:p>
            <a:pPr marL="342900" indent="-342900"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Хорватия </a:t>
            </a:r>
          </a:p>
          <a:p>
            <a:pPr marL="342900" indent="-342900"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Сербия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 marL="342900" indent="-342900"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Греция 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Испания </a:t>
            </a: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Италия </a:t>
            </a: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Македония </a:t>
            </a:r>
          </a:p>
          <a:p>
            <a:pPr marL="342900" indent="-342900"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Мальта </a:t>
            </a:r>
          </a:p>
          <a:p>
            <a:pPr marL="342900" indent="-342900">
              <a:defRPr/>
            </a:pPr>
            <a:r>
              <a:rPr lang="ru-RU" altLang="ja-JP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ＭＳ Ｐゴシック"/>
              </a:rPr>
              <a:t>Португалия 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2564904"/>
            <a:ext cx="1872208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483768" y="2564904"/>
            <a:ext cx="1872208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2564904"/>
            <a:ext cx="1944216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732240" y="2564904"/>
            <a:ext cx="1872208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91264" cy="57606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A50021"/>
                </a:solidFill>
              </a:rPr>
              <a:t>Изменения на политической карте  Европы в </a:t>
            </a:r>
            <a:r>
              <a:rPr lang="en-US" sz="2800" dirty="0" smtClean="0">
                <a:solidFill>
                  <a:srgbClr val="A50021"/>
                </a:solidFill>
              </a:rPr>
              <a:t>XX</a:t>
            </a:r>
            <a:r>
              <a:rPr lang="ru-RU" sz="2800" dirty="0" smtClean="0">
                <a:solidFill>
                  <a:srgbClr val="A50021"/>
                </a:solidFill>
              </a:rPr>
              <a:t> веке</a:t>
            </a:r>
            <a:endParaRPr lang="ru-RU" sz="2800" dirty="0">
              <a:solidFill>
                <a:srgbClr val="A50021"/>
              </a:solidFill>
            </a:endParaRPr>
          </a:p>
        </p:txBody>
      </p:sp>
      <p:pic>
        <p:nvPicPr>
          <p:cNvPr id="4" name="Picture 3" descr="Политическая карта Европы 1914 г"/>
          <p:cNvPicPr>
            <a:picLocks noChangeAspect="1" noChangeArrowheads="1"/>
          </p:cNvPicPr>
          <p:nvPr/>
        </p:nvPicPr>
        <p:blipFill>
          <a:blip r:embed="rId2" cstate="print"/>
          <a:srcRect l="4999" t="2626" r="3362" b="2821"/>
          <a:stretch>
            <a:fillRect/>
          </a:stretch>
        </p:blipFill>
        <p:spPr bwMode="auto">
          <a:xfrm>
            <a:off x="251520" y="1052735"/>
            <a:ext cx="4252472" cy="55668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5" descr="Политическая карта Европы 1938 г"/>
          <p:cNvPicPr>
            <a:picLocks noChangeAspect="1" noChangeArrowheads="1"/>
          </p:cNvPicPr>
          <p:nvPr/>
        </p:nvPicPr>
        <p:blipFill>
          <a:blip r:embed="rId3" cstate="print"/>
          <a:srcRect l="1721" t="3208" r="5321" b="3675"/>
          <a:stretch>
            <a:fillRect/>
          </a:stretch>
        </p:blipFill>
        <p:spPr bwMode="auto">
          <a:xfrm>
            <a:off x="4572000" y="1052736"/>
            <a:ext cx="4254643" cy="55152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839</TotalTime>
  <Words>308</Words>
  <Application>Microsoft Office PowerPoint</Application>
  <PresentationFormat>Экран (4:3)</PresentationFormat>
  <Paragraphs>121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Бумажная</vt:lpstr>
      <vt:lpstr>ЗАРУБЕЖНАЯ ЕВРОПА</vt:lpstr>
      <vt:lpstr>Слайд 2</vt:lpstr>
      <vt:lpstr>Слайд 3</vt:lpstr>
      <vt:lpstr>Зарубежная Европа</vt:lpstr>
      <vt:lpstr>Один из очагов мировой цивилизации  Родина Великих географических открытий  Родина промышленных переворотов  Родина городских агломераций  Родина международной экономической интеграции  </vt:lpstr>
      <vt:lpstr>Экономико-географическое положение Европы</vt:lpstr>
      <vt:lpstr>Особенности ЭГП</vt:lpstr>
      <vt:lpstr>Регионы Зарубежной Европы</vt:lpstr>
      <vt:lpstr>Изменения на политической карте  Европы в XX веке</vt:lpstr>
      <vt:lpstr>Задание: используя материал на форзаце учебника и  составьте схему.</vt:lpstr>
      <vt:lpstr>Микрогосударства  Европы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Природные  предпосылки  для промышленности сложились под большим  влиянием  размещения полезных  ископаемых.</vt:lpstr>
      <vt:lpstr>Практическая работа</vt:lpstr>
      <vt:lpstr>Ответьте  на вопросы</vt:lpstr>
      <vt:lpstr>Домашнее задание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ЗАРУБЕЖНАЯ ЕВРОПА</dc:title>
  <dc:creator>Uzer</dc:creator>
  <cp:lastModifiedBy>Tata</cp:lastModifiedBy>
  <cp:revision>40</cp:revision>
  <dcterms:created xsi:type="dcterms:W3CDTF">2011-12-06T16:36:00Z</dcterms:created>
  <dcterms:modified xsi:type="dcterms:W3CDTF">2013-07-22T12:51:58Z</dcterms:modified>
</cp:coreProperties>
</file>