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73" r:id="rId4"/>
    <p:sldId id="275" r:id="rId5"/>
    <p:sldId id="267" r:id="rId6"/>
    <p:sldId id="268" r:id="rId7"/>
    <p:sldId id="274" r:id="rId8"/>
    <p:sldId id="272" r:id="rId9"/>
    <p:sldId id="269" r:id="rId10"/>
    <p:sldId id="270" r:id="rId11"/>
    <p:sldId id="271" r:id="rId12"/>
    <p:sldId id="276" r:id="rId13"/>
    <p:sldId id="277" r:id="rId14"/>
    <p:sldId id="278" r:id="rId15"/>
    <p:sldId id="258" r:id="rId16"/>
    <p:sldId id="259" r:id="rId17"/>
    <p:sldId id="265" r:id="rId18"/>
    <p:sldId id="257" r:id="rId19"/>
    <p:sldId id="260" r:id="rId20"/>
    <p:sldId id="261" r:id="rId21"/>
    <p:sldId id="262" r:id="rId22"/>
    <p:sldId id="263" r:id="rId23"/>
    <p:sldId id="264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FF7A577-C626-4A5E-A415-F25BF05EE0D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01C7-8B0C-4724-A9E5-BD7D30952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C672-BA2B-4C08-80EE-201EAAFBB26F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2D4E-1818-4742-83F4-D87487983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9BB1-9190-4333-8A8D-4DC5E87B5D8A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CAF8-72F2-41B7-83FF-92D96BD1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8CFE-D387-4717-AE42-363710470C7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9C52-D26D-44D7-85F8-B6A8B7B3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73AC-435B-458F-95A4-4EDFB1B879CF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376-4E17-44B0-AB4C-F9EEE7F2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5F84-648D-43F2-9BBE-2CFCAF5ED32F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4395-6E2A-4A34-BA62-124C39056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C4DF-DF5B-4830-9426-5E21F5E6725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2190-7AEC-4451-B188-4768FF468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E461-5199-4D19-AA5F-0A54ACAF425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0A46-040A-4090-BDD5-21601D19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A439-B976-45C0-B891-642542DD538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006A-4CC9-4D6A-A3C4-2298F3E1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79C8-4A57-44BB-A25F-C9966D9C05F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A673-D03A-47D9-9F13-79235EF9E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54CE-3F83-49F6-A295-2430E2DC153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19DE-5028-4732-9258-CD6CDE65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45D1DD0-C3BD-434D-BCB3-E20904D4E32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A85B42-1904-43D0-85AC-25FEC672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1" r:id="rId4"/>
    <p:sldLayoutId id="2147483782" r:id="rId5"/>
    <p:sldLayoutId id="2147483783" r:id="rId6"/>
    <p:sldLayoutId id="2147483787" r:id="rId7"/>
    <p:sldLayoutId id="2147483788" r:id="rId8"/>
    <p:sldLayoutId id="2147483789" r:id="rId9"/>
    <p:sldLayoutId id="2147483784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D6903D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механизмы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5143500"/>
            <a:ext cx="3414712" cy="4953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Мартынова Т.Н.,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учитель физики МОУ СОШ № 89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Клин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143125" y="5786438"/>
            <a:ext cx="507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Применение клина при поднимании тяжести</a:t>
            </a:r>
          </a:p>
        </p:txBody>
      </p:sp>
      <p:pic>
        <p:nvPicPr>
          <p:cNvPr id="17412" name="Picture 5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" y="1714500"/>
            <a:ext cx="8029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Винт</a:t>
            </a:r>
          </a:p>
        </p:txBody>
      </p:sp>
      <p:pic>
        <p:nvPicPr>
          <p:cNvPr id="18435" name="Рисунок 2" descr="Untitled-07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643063"/>
            <a:ext cx="321468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571625" y="58578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Домкрат</a:t>
            </a:r>
          </a:p>
        </p:txBody>
      </p:sp>
      <p:pic>
        <p:nvPicPr>
          <p:cNvPr id="18437" name="Рисунок 4" descr="Untitled-08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2500313"/>
            <a:ext cx="40751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643563" y="51435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Винтовой пресс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Рычаг -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твердое тело, способное вращаться вокруг неподвижной опоры (лом, доска …)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571750" y="1857375"/>
            <a:ext cx="3643313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РЫЧАГ</a:t>
            </a:r>
            <a:r>
              <a:rPr lang="ru-RU">
                <a:latin typeface="Cambria" pitchFamily="18" charset="0"/>
              </a:rPr>
              <a:t> дает </a:t>
            </a:r>
            <a:r>
              <a:rPr lang="ru-RU" b="1">
                <a:latin typeface="Cambria" pitchFamily="18" charset="0"/>
              </a:rPr>
              <a:t>ВЫИГРЫШ В СИЛЕ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071688" y="221456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подъемный кран, ножницы, кусачки, весы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85813" y="3000375"/>
            <a:ext cx="22860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Рычаг 1-го рода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572125" y="3000375"/>
            <a:ext cx="21431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Рычаг 2-го рода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3357563" y="28575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Древний Египет</a:t>
            </a:r>
          </a:p>
        </p:txBody>
      </p:sp>
      <p:pic>
        <p:nvPicPr>
          <p:cNvPr id="19465" name="Рисунок 8" descr="Untitled-33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429000"/>
            <a:ext cx="3214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9" descr="Untitled-34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3500438"/>
            <a:ext cx="30718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Правило рычага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Архимед (</a:t>
            </a:r>
            <a:r>
              <a:rPr lang="en-US">
                <a:latin typeface="Cambria" pitchFamily="18" charset="0"/>
              </a:rPr>
              <a:t>III</a:t>
            </a:r>
            <a:r>
              <a:rPr lang="ru-RU">
                <a:latin typeface="Cambria" pitchFamily="18" charset="0"/>
              </a:rPr>
              <a:t> в. до н.э.)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8" name="Рисунок 9" descr="Untitled-35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143125"/>
            <a:ext cx="4165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4643438" y="4929188"/>
            <a:ext cx="407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Рычаг находится в равновесии, если приложенные к нему силы обратно пропорциональны их плечам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1" name="Picture 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973263"/>
            <a:ext cx="1785937" cy="1455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493" name="Группа 16"/>
          <p:cNvGrpSpPr>
            <a:grpSpLocks/>
          </p:cNvGrpSpPr>
          <p:nvPr/>
        </p:nvGrpSpPr>
        <p:grpSpPr bwMode="auto">
          <a:xfrm>
            <a:off x="5387975" y="3786188"/>
            <a:ext cx="2582863" cy="847725"/>
            <a:chOff x="5275302" y="3857628"/>
            <a:chExt cx="2582846" cy="847723"/>
          </a:xfrm>
        </p:grpSpPr>
        <p:sp>
          <p:nvSpPr>
            <p:cNvPr id="20494" name="TextBox 10"/>
            <p:cNvSpPr txBox="1">
              <a:spLocks noChangeArrowheads="1"/>
            </p:cNvSpPr>
            <p:nvPr/>
          </p:nvSpPr>
          <p:spPr bwMode="auto">
            <a:xfrm>
              <a:off x="5275302" y="4130683"/>
              <a:ext cx="2428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mbria" pitchFamily="18" charset="0"/>
                </a:rPr>
                <a:t>ВЫИГРЫШ В СИЛЕ =</a:t>
              </a:r>
            </a:p>
          </p:txBody>
        </p:sp>
        <p:pic>
          <p:nvPicPr>
            <p:cNvPr id="20495" name="Picture 1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4570" y="3857628"/>
              <a:ext cx="263578" cy="847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Правило моментов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71500" y="12144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П. Вариньон (фр.) 1687 г.</a:t>
            </a:r>
          </a:p>
        </p:txBody>
      </p:sp>
      <p:pic>
        <p:nvPicPr>
          <p:cNvPr id="21508" name="Рисунок 7" descr="Untitled-40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9975" y="4429125"/>
            <a:ext cx="5016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500063" y="2066925"/>
            <a:ext cx="2643187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СИ: 1</a:t>
            </a:r>
            <a:r>
              <a:rPr lang="en-US" b="1">
                <a:latin typeface="Cambria" pitchFamily="18" charset="0"/>
              </a:rPr>
              <a:t>H</a:t>
            </a:r>
            <a:r>
              <a:rPr lang="ru-RU" b="1">
                <a:latin typeface="Cambria" pitchFamily="18" charset="0"/>
              </a:rPr>
              <a:t> м </a:t>
            </a:r>
            <a:r>
              <a:rPr lang="ru-RU">
                <a:latin typeface="Cambria" pitchFamily="18" charset="0"/>
              </a:rPr>
              <a:t>– это момент силы в</a:t>
            </a:r>
            <a:r>
              <a:rPr lang="ru-RU" b="1">
                <a:latin typeface="Cambria" pitchFamily="18" charset="0"/>
              </a:rPr>
              <a:t> 1</a:t>
            </a:r>
            <a:r>
              <a:rPr lang="en-US" b="1">
                <a:latin typeface="Cambria" pitchFamily="18" charset="0"/>
              </a:rPr>
              <a:t>H</a:t>
            </a:r>
            <a:r>
              <a:rPr lang="ru-RU">
                <a:latin typeface="Cambria" pitchFamily="18" charset="0"/>
              </a:rPr>
              <a:t>, плечо которой равно </a:t>
            </a:r>
            <a:r>
              <a:rPr lang="ru-RU" b="1">
                <a:latin typeface="Cambria" pitchFamily="18" charset="0"/>
              </a:rPr>
              <a:t>1 м 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6357938" y="1928813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Cambria" pitchFamily="18" charset="0"/>
              </a:rPr>
              <a:t>МОМЕНТ СИЛЫ</a:t>
            </a:r>
            <a:r>
              <a:rPr lang="ru-RU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характеризует вращающее действие </a:t>
            </a:r>
            <a:r>
              <a:rPr lang="en-US" b="1" i="1">
                <a:latin typeface="Cambria" pitchFamily="18" charset="0"/>
              </a:rPr>
              <a:t>F</a:t>
            </a:r>
            <a:endParaRPr lang="ru-RU" b="1" i="1">
              <a:latin typeface="Cambria" pitchFamily="18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357188" y="3571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Рычаг находится в равновесии, если момент силы, вращающей его по часовой стрелке, равен моменту силы, вращающей его против часовой стрелки</a:t>
            </a: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642938" y="4786313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Cambria" pitchFamily="18" charset="0"/>
              </a:rPr>
              <a:t>ПРАВИЛО МОМЕНТОВ </a:t>
            </a:r>
            <a:r>
              <a:rPr lang="ru-RU">
                <a:latin typeface="Cambria" pitchFamily="18" charset="0"/>
              </a:rPr>
              <a:t>справедливо для любого тела, вращающегося вокруг закрепленной оси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8463" y="1643063"/>
            <a:ext cx="12461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928938"/>
            <a:ext cx="1376363" cy="42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518" name="Группа 16"/>
          <p:cNvGrpSpPr>
            <a:grpSpLocks/>
          </p:cNvGrpSpPr>
          <p:nvPr/>
        </p:nvGrpSpPr>
        <p:grpSpPr bwMode="auto">
          <a:xfrm>
            <a:off x="3429000" y="2324100"/>
            <a:ext cx="2805113" cy="409575"/>
            <a:chOff x="3428992" y="2214554"/>
            <a:chExt cx="2805117" cy="410036"/>
          </a:xfrm>
        </p:grpSpPr>
        <p:pic>
          <p:nvPicPr>
            <p:cNvPr id="21519" name="Picture 1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214554"/>
              <a:ext cx="1662109" cy="410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TextBox 5"/>
            <p:cNvSpPr txBox="1">
              <a:spLocks noChangeArrowheads="1"/>
            </p:cNvSpPr>
            <p:nvPr/>
          </p:nvSpPr>
          <p:spPr bwMode="auto">
            <a:xfrm>
              <a:off x="3428992" y="2214554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mbria" pitchFamily="18" charset="0"/>
                </a:rPr>
                <a:t>так  как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Блоки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285875"/>
            <a:ext cx="1714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Неподвижный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75" y="1285875"/>
            <a:ext cx="1714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Подвижный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63" y="1285875"/>
            <a:ext cx="1714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Неподвижный + подвижный</a:t>
            </a:r>
          </a:p>
        </p:txBody>
      </p:sp>
      <p:pic>
        <p:nvPicPr>
          <p:cNvPr id="7" name="Рисунок 6" descr="Untitled-1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143125"/>
            <a:ext cx="16430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Untitled-2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071688"/>
            <a:ext cx="18573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Untitled-3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071688"/>
            <a:ext cx="20764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5715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Изменяет направление силы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7563" y="564356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Дает выигрыш в силе в 2 раза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063" y="542925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Дает выигрыш в силе и изменяет направление силы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titled-8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1187450"/>
            <a:ext cx="27860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«Золотое правило» механики</a:t>
            </a:r>
          </a:p>
        </p:txBody>
      </p:sp>
      <p:pic>
        <p:nvPicPr>
          <p:cNvPr id="3" name="Рисунок 2" descr="Untitled-4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285875"/>
            <a:ext cx="36179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Untitled-5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3143250"/>
            <a:ext cx="2697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ntitled-6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3786188"/>
            <a:ext cx="16430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Untitled-9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6288" y="3143250"/>
            <a:ext cx="17160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Untitled-10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15013" y="3786188"/>
            <a:ext cx="19716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5715000"/>
            <a:ext cx="892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Ни один простой механизм не дает выигрыша в работе</a:t>
            </a:r>
          </a:p>
          <a:p>
            <a:r>
              <a:rPr lang="ru-RU" b="1">
                <a:solidFill>
                  <a:schemeClr val="tx2"/>
                </a:solidFill>
                <a:latin typeface="Cambria" pitchFamily="18" charset="0"/>
              </a:rPr>
              <a:t>Во сколько раз выигрываем в силе, во столько раз проигрываем в расстоянии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Коэффициент полезного действия</a:t>
            </a:r>
          </a:p>
        </p:txBody>
      </p:sp>
      <p:pic>
        <p:nvPicPr>
          <p:cNvPr id="24579" name="Рисунок 2" descr="Untitled-16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571625"/>
            <a:ext cx="2643187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Untitled-17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4457700"/>
            <a:ext cx="1755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88" y="1385888"/>
            <a:ext cx="150018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243138"/>
            <a:ext cx="15716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Полезная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75" y="2243138"/>
            <a:ext cx="15716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Затраченная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Аз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5286375" y="2314575"/>
            <a:ext cx="857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всегда</a:t>
            </a:r>
          </a:p>
          <a:p>
            <a:pPr algn="ctr"/>
            <a:r>
              <a:rPr lang="ru-RU" sz="3200" b="1">
                <a:latin typeface="Cambria" pitchFamily="18" charset="0"/>
              </a:rPr>
              <a:t>&lt;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143250" y="31003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При равномерном подъеме </a:t>
            </a:r>
          </a:p>
        </p:txBody>
      </p:sp>
      <p:sp>
        <p:nvSpPr>
          <p:cNvPr id="24586" name="TextBox 16"/>
          <p:cNvSpPr txBox="1">
            <a:spLocks noChangeArrowheads="1"/>
          </p:cNvSpPr>
          <p:nvPr/>
        </p:nvSpPr>
        <p:spPr bwMode="auto">
          <a:xfrm>
            <a:off x="6072188" y="31003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При использовании простых механизмов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7215188" y="3743325"/>
            <a:ext cx="7143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6072188" y="438626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дополнительная </a:t>
            </a:r>
            <a:r>
              <a:rPr lang="ru-RU" b="1">
                <a:latin typeface="Cambria" pitchFamily="18" charset="0"/>
              </a:rPr>
              <a:t>А</a:t>
            </a:r>
          </a:p>
          <a:p>
            <a:pPr algn="ctr"/>
            <a:r>
              <a:rPr lang="ru-RU">
                <a:latin typeface="Cambria" pitchFamily="18" charset="0"/>
              </a:rPr>
              <a:t>(преодоление </a:t>
            </a:r>
            <a:r>
              <a:rPr lang="en-US" b="1" i="1">
                <a:latin typeface="Cambria" pitchFamily="18" charset="0"/>
              </a:rPr>
              <a:t>mg</a:t>
            </a:r>
            <a:r>
              <a:rPr lang="ru-RU">
                <a:latin typeface="Cambria" pitchFamily="18" charset="0"/>
              </a:rPr>
              <a:t> механизмов и </a:t>
            </a:r>
            <a:r>
              <a:rPr lang="en-US" b="1" i="1">
                <a:latin typeface="Cambria" pitchFamily="18" charset="0"/>
              </a:rPr>
              <a:t>F</a:t>
            </a:r>
            <a:r>
              <a:rPr lang="ru-RU" b="1" i="1">
                <a:latin typeface="Cambria" pitchFamily="18" charset="0"/>
              </a:rPr>
              <a:t>тр.</a:t>
            </a:r>
            <a:r>
              <a:rPr lang="ru-RU">
                <a:latin typeface="Cambria" pitchFamily="18" charset="0"/>
              </a:rPr>
              <a:t>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4214813" y="3743325"/>
            <a:ext cx="7143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Выгнутая влево стрелка 21"/>
          <p:cNvSpPr/>
          <p:nvPr/>
        </p:nvSpPr>
        <p:spPr>
          <a:xfrm rot="2287485">
            <a:off x="4303713" y="1498600"/>
            <a:ext cx="357187" cy="642938"/>
          </a:xfrm>
          <a:prstGeom prst="curvedRightArrow">
            <a:avLst>
              <a:gd name="adj1" fmla="val 25000"/>
              <a:gd name="adj2" fmla="val 62745"/>
              <a:gd name="adj3" fmla="val 29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20298241">
            <a:off x="6662738" y="1587500"/>
            <a:ext cx="428625" cy="571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2" name="TextBox 24"/>
          <p:cNvSpPr txBox="1">
            <a:spLocks noChangeArrowheads="1"/>
          </p:cNvSpPr>
          <p:nvPr/>
        </p:nvSpPr>
        <p:spPr bwMode="auto">
          <a:xfrm>
            <a:off x="3571875" y="5815013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Cambria" pitchFamily="18" charset="0"/>
              </a:rPr>
              <a:t>F = P</a:t>
            </a:r>
            <a:endParaRPr lang="ru-RU" sz="2000" i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Untitled-12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3935413"/>
            <a:ext cx="73580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357438" y="3333750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Cambria" pitchFamily="18" charset="0"/>
              </a:rPr>
              <a:t>КПД некоторых механизмов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643063" y="2640013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Ап – полезная работа (работа по поднятию груза),</a:t>
            </a:r>
          </a:p>
          <a:p>
            <a:pPr algn="ctr"/>
            <a:r>
              <a:rPr lang="ru-RU">
                <a:latin typeface="Cambria" pitchFamily="18" charset="0"/>
              </a:rPr>
              <a:t> Аз – затраченная работа (работа движущей силы)</a:t>
            </a:r>
          </a:p>
        </p:txBody>
      </p:sp>
      <p:pic>
        <p:nvPicPr>
          <p:cNvPr id="25605" name="Picture 6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813" y="414338"/>
            <a:ext cx="8334375" cy="2014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Рычаг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15063" y="1714500"/>
            <a:ext cx="18573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Аз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Fh</a:t>
            </a:r>
            <a:r>
              <a:rPr lang="en-US" sz="2800" baseline="-250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1</a:t>
            </a:r>
            <a:endParaRPr lang="ru-RU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en-US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Ph</a:t>
            </a:r>
            <a:r>
              <a:rPr lang="en-US" sz="2800" baseline="-250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endParaRPr lang="ru-RU" sz="28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214688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214813"/>
            <a:ext cx="2057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86500" y="528637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КПД до 99%</a:t>
            </a:r>
          </a:p>
        </p:txBody>
      </p:sp>
      <p:pic>
        <p:nvPicPr>
          <p:cNvPr id="26636" name="Picture 13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4" cstate="email"/>
          <a:srcRect t="2789"/>
          <a:stretch>
            <a:fillRect/>
          </a:stretch>
        </p:blipFill>
        <p:spPr bwMode="auto">
          <a:xfrm>
            <a:off x="357188" y="1214438"/>
            <a:ext cx="550068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Простые механизмы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2857500"/>
            <a:ext cx="235743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РЫЧАГ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38" y="2857500"/>
            <a:ext cx="235743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НАКЛОННАЯ ПЛОСКОСТЬ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4786313"/>
            <a:ext cx="16430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Блок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786313"/>
            <a:ext cx="16430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Ворот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4786313"/>
            <a:ext cx="16430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Клин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25" y="4786313"/>
            <a:ext cx="16430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Винт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 rot="864585">
            <a:off x="1684338" y="1458913"/>
            <a:ext cx="733425" cy="13366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20114602">
            <a:off x="6891338" y="1447800"/>
            <a:ext cx="728662" cy="1344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78656" y="3750469"/>
            <a:ext cx="928688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500313" y="3714750"/>
            <a:ext cx="928688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500938" y="3714750"/>
            <a:ext cx="928688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679281" y="3750469"/>
            <a:ext cx="928688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Наклонная плоскость</a:t>
            </a:r>
          </a:p>
        </p:txBody>
      </p:sp>
      <p:pic>
        <p:nvPicPr>
          <p:cNvPr id="27651" name="Рисунок 2" descr="Untitled-9_1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14438"/>
            <a:ext cx="62865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286500" y="1428750"/>
            <a:ext cx="2500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mbria" pitchFamily="18" charset="0"/>
              </a:rPr>
              <a:t>F – </a:t>
            </a:r>
            <a:r>
              <a:rPr lang="ru-RU" sz="2400" b="1">
                <a:latin typeface="Cambria" pitchFamily="18" charset="0"/>
              </a:rPr>
              <a:t>сила, движущая тело по наклонной плоскости</a:t>
            </a:r>
          </a:p>
          <a:p>
            <a:pPr algn="ctr"/>
            <a:endParaRPr lang="ru-RU" sz="2400" b="1">
              <a:latin typeface="Cambria" pitchFamily="18" charset="0"/>
            </a:endParaRPr>
          </a:p>
          <a:p>
            <a:pPr algn="ctr"/>
            <a:r>
              <a:rPr lang="en-US" sz="2400" b="1">
                <a:latin typeface="Cambria" pitchFamily="18" charset="0"/>
              </a:rPr>
              <a:t>F = F</a:t>
            </a:r>
            <a:r>
              <a:rPr lang="ru-RU" sz="2400" b="1">
                <a:latin typeface="Cambria" pitchFamily="18" charset="0"/>
              </a:rPr>
              <a:t>тр.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4143375"/>
            <a:ext cx="18573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Аз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FS</a:t>
            </a:r>
            <a:endParaRPr lang="ru-RU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en-US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Ph</a:t>
            </a:r>
          </a:p>
          <a:p>
            <a:pPr algn="ctr"/>
            <a:endParaRPr lang="en-US" sz="28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 = mg</a:t>
            </a:r>
            <a:endParaRPr lang="ru-RU" sz="28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43375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5286375"/>
            <a:ext cx="2181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9313" y="4643438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КПД </a:t>
            </a: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–</a:t>
            </a:r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65% - 80%</a:t>
            </a:r>
            <a:endParaRPr lang="ru-RU" sz="280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0" descr="Untitled-51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09675"/>
            <a:ext cx="257175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Неподвижный блок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7625" y="1857375"/>
            <a:ext cx="43576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Ph        </a:t>
            </a:r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mgh</a:t>
            </a:r>
            <a:endParaRPr lang="ru-RU" sz="28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en-US" sz="12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Аз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Fh</a:t>
            </a:r>
            <a:endParaRPr lang="ru-RU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214688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4214813"/>
            <a:ext cx="2181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214813"/>
            <a:ext cx="199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542925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КПД </a:t>
            </a: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– 94% - 96%</a:t>
            </a:r>
            <a:endParaRPr lang="ru-RU" sz="28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3" y="114300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" pitchFamily="18" charset="0"/>
              </a:rPr>
              <a:t>Если </a:t>
            </a:r>
            <a:r>
              <a:rPr lang="en-US" sz="2800">
                <a:latin typeface="Cambria" pitchFamily="18" charset="0"/>
              </a:rPr>
              <a:t>F</a:t>
            </a:r>
            <a:r>
              <a:rPr lang="ru-RU" sz="2800">
                <a:latin typeface="Cambria" pitchFamily="18" charset="0"/>
              </a:rPr>
              <a:t>тр.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Untitled-31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195388"/>
            <a:ext cx="28940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Подвижный блок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63" y="2286000"/>
            <a:ext cx="43576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Ph        </a:t>
            </a:r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Ап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mgh</a:t>
            </a:r>
            <a:endParaRPr lang="ru-RU" sz="28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en-US" sz="12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Аз = 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F</a:t>
            </a:r>
            <a:r>
              <a:rPr lang="ru-RU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h</a:t>
            </a:r>
            <a:endParaRPr lang="ru-RU" sz="2800" baseline="-2500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3714750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4714875"/>
            <a:ext cx="2181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714875"/>
            <a:ext cx="199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6313" y="585787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КПД </a:t>
            </a: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– 94% - 96%</a:t>
            </a:r>
            <a:endParaRPr lang="ru-RU" sz="28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563" y="1214438"/>
            <a:ext cx="4857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mbria" pitchFamily="18" charset="0"/>
              </a:rPr>
              <a:t>F</a:t>
            </a:r>
            <a:r>
              <a:rPr lang="ru-RU" sz="2800">
                <a:latin typeface="Cambria" pitchFamily="18" charset="0"/>
              </a:rPr>
              <a:t> = </a:t>
            </a:r>
            <a:r>
              <a:rPr lang="en-US" sz="2800">
                <a:latin typeface="Cambria" pitchFamily="18" charset="0"/>
              </a:rPr>
              <a:t>P + P</a:t>
            </a:r>
            <a:r>
              <a:rPr lang="ru-RU">
                <a:latin typeface="Cambria" pitchFamily="18" charset="0"/>
              </a:rPr>
              <a:t>блока</a:t>
            </a:r>
            <a:r>
              <a:rPr lang="en-US" sz="2800">
                <a:latin typeface="Cambria" pitchFamily="18" charset="0"/>
              </a:rPr>
              <a:t> + F</a:t>
            </a:r>
            <a:r>
              <a:rPr lang="ru-RU" sz="2800">
                <a:latin typeface="Cambria" pitchFamily="18" charset="0"/>
              </a:rPr>
              <a:t>тр.</a:t>
            </a:r>
          </a:p>
          <a:p>
            <a:pPr algn="ctr"/>
            <a:r>
              <a:rPr lang="ru-RU" sz="2800">
                <a:latin typeface="Cambria" pitchFamily="18" charset="0"/>
              </a:rPr>
              <a:t>Если Р</a:t>
            </a:r>
            <a:r>
              <a:rPr lang="ru-RU" sz="2000">
                <a:latin typeface="Cambria" pitchFamily="18" charset="0"/>
              </a:rPr>
              <a:t>блока</a:t>
            </a:r>
            <a:r>
              <a:rPr lang="ru-RU" sz="2800">
                <a:latin typeface="Cambria" pitchFamily="18" charset="0"/>
              </a:rPr>
              <a:t> = 0 и </a:t>
            </a:r>
            <a:r>
              <a:rPr lang="en-US" sz="2800">
                <a:latin typeface="Cambria" pitchFamily="18" charset="0"/>
              </a:rPr>
              <a:t>F</a:t>
            </a:r>
            <a:r>
              <a:rPr lang="ru-RU" sz="2800">
                <a:latin typeface="Cambria" pitchFamily="18" charset="0"/>
              </a:rPr>
              <a:t>тр.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472362" cy="1011238"/>
          </a:xfrm>
        </p:spPr>
        <p:txBody>
          <a:bodyPr/>
          <a:lstStyle/>
          <a:p>
            <a:pPr eaLnBrk="1" hangingPunct="1"/>
            <a:r>
              <a:rPr lang="ru-RU" smtClean="0"/>
              <a:t>Подвижный блок + неподвижный блок</a:t>
            </a:r>
          </a:p>
        </p:txBody>
      </p:sp>
      <p:pic>
        <p:nvPicPr>
          <p:cNvPr id="30723" name="Рисунок 2" descr="Untitled-15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1285875"/>
            <a:ext cx="3619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929063" y="1500188"/>
            <a:ext cx="50006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Cambria" pitchFamily="18" charset="0"/>
              </a:rPr>
              <a:t>ПОЛИСПАСТ</a:t>
            </a:r>
            <a:r>
              <a:rPr lang="ru-RU" sz="2600">
                <a:latin typeface="Cambria" pitchFamily="18" charset="0"/>
              </a:rPr>
              <a:t> (греч.) – </a:t>
            </a:r>
          </a:p>
          <a:p>
            <a:pPr algn="ctr"/>
            <a:r>
              <a:rPr lang="ru-RU" sz="2600" i="1">
                <a:latin typeface="Cambria" pitchFamily="18" charset="0"/>
              </a:rPr>
              <a:t>поли</a:t>
            </a:r>
            <a:r>
              <a:rPr lang="ru-RU" sz="2600">
                <a:latin typeface="Cambria" pitchFamily="18" charset="0"/>
              </a:rPr>
              <a:t> – много</a:t>
            </a:r>
          </a:p>
          <a:p>
            <a:pPr algn="ctr"/>
            <a:r>
              <a:rPr lang="ru-RU" sz="2600" i="1">
                <a:latin typeface="Cambria" pitchFamily="18" charset="0"/>
              </a:rPr>
              <a:t>спао</a:t>
            </a:r>
            <a:r>
              <a:rPr lang="ru-RU" sz="2600">
                <a:latin typeface="Cambria" pitchFamily="18" charset="0"/>
              </a:rPr>
              <a:t> – тяну</a:t>
            </a:r>
          </a:p>
          <a:p>
            <a:endParaRPr lang="ru-RU" sz="2600">
              <a:latin typeface="Cambria" pitchFamily="18" charset="0"/>
            </a:endParaRPr>
          </a:p>
          <a:p>
            <a:pPr algn="ctr"/>
            <a:r>
              <a:rPr lang="ru-RU" sz="2600">
                <a:latin typeface="Cambria" pitchFamily="18" charset="0"/>
              </a:rPr>
              <a:t>3 подвижных + 3 неподвижных </a:t>
            </a:r>
          </a:p>
          <a:p>
            <a:pPr algn="ctr"/>
            <a:r>
              <a:rPr lang="ru-RU" sz="2600">
                <a:latin typeface="Cambria" pitchFamily="18" charset="0"/>
              </a:rPr>
              <a:t>БЛОКА</a:t>
            </a:r>
          </a:p>
          <a:p>
            <a:pPr algn="ctr"/>
            <a:r>
              <a:rPr lang="ru-RU" sz="2600">
                <a:latin typeface="Cambria" pitchFamily="18" charset="0"/>
              </a:rPr>
              <a:t>Выигрыш в силе в 6 раз</a:t>
            </a:r>
          </a:p>
          <a:p>
            <a:endParaRPr lang="ru-RU" sz="2600">
              <a:latin typeface="Cambria" pitchFamily="18" charset="0"/>
            </a:endParaRPr>
          </a:p>
          <a:p>
            <a:pPr algn="ctr"/>
            <a:r>
              <a:rPr lang="ru-RU" sz="2600" b="1">
                <a:solidFill>
                  <a:schemeClr val="tx2"/>
                </a:solidFill>
                <a:latin typeface="Cambria" pitchFamily="18" charset="0"/>
              </a:rPr>
              <a:t>Изменяется направление силы + выигрыш в силе              в 2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использованной литературы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57188" y="1428750"/>
            <a:ext cx="8358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mbria" pitchFamily="18" charset="0"/>
              </a:rPr>
              <a:t>Марон А.Е. Опорные конспекты и дифференцированные задачи по физике: 7, 8, 9 кл.: Кн. для учителя / А.Е. Марон, Е.А. Марон. – 3-6 изд. – М.: Просвещение, 2007. – 127 с.: ил.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ambria" pitchFamily="18" charset="0"/>
              </a:rPr>
              <a:t>Перышкин А.В., Крауклис В.В. Курс физики. Учебник для средней школы, ч. 1. – М.: Просвещение, 1970.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ambria" pitchFamily="18" charset="0"/>
              </a:rPr>
              <a:t>Рассказова Г.А. Физика. 7-8 классы. Таблицы. Схемы. Примеры решения задач – М.: «Издат-Школа </a:t>
            </a:r>
            <a:r>
              <a:rPr lang="en-US">
                <a:latin typeface="Cambria" pitchFamily="18" charset="0"/>
              </a:rPr>
              <a:t>XXI</a:t>
            </a:r>
            <a:r>
              <a:rPr lang="ru-RU">
                <a:latin typeface="Cambria" pitchFamily="18" charset="0"/>
              </a:rPr>
              <a:t> век», 2002 г – 80 с.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ambria" pitchFamily="18" charset="0"/>
              </a:rPr>
              <a:t>Элементарный учебник физики т. </a:t>
            </a:r>
            <a:r>
              <a:rPr lang="en-US">
                <a:latin typeface="Cambria" pitchFamily="18" charset="0"/>
              </a:rPr>
              <a:t>I</a:t>
            </a:r>
            <a:r>
              <a:rPr lang="ru-RU">
                <a:latin typeface="Cambria" pitchFamily="18" charset="0"/>
              </a:rPr>
              <a:t> /под ред. Ландсберга Г.С. – М.: Наука, 1975.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Рычаг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28625" y="4572000"/>
            <a:ext cx="4214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Применение рычага для поднятия груза. </a:t>
            </a:r>
          </a:p>
          <a:p>
            <a:pPr algn="ctr"/>
            <a:endParaRPr lang="ru-RU">
              <a:latin typeface="Cambria" pitchFamily="18" charset="0"/>
            </a:endParaRPr>
          </a:p>
          <a:p>
            <a:pPr algn="ctr"/>
            <a:r>
              <a:rPr lang="ru-RU">
                <a:latin typeface="Cambria" pitchFamily="18" charset="0"/>
              </a:rPr>
              <a:t>Сила, приложенная человеком, меньше силы </a:t>
            </a:r>
            <a:r>
              <a:rPr lang="en-US">
                <a:latin typeface="Cambria" pitchFamily="18" charset="0"/>
              </a:rPr>
              <a:t>F’</a:t>
            </a:r>
            <a:r>
              <a:rPr lang="ru-RU">
                <a:latin typeface="Cambria" pitchFamily="18" charset="0"/>
              </a:rPr>
              <a:t>, действующей со стороны рычага на груз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786438" y="464343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Тачка как рычаг</a:t>
            </a:r>
          </a:p>
        </p:txBody>
      </p:sp>
      <p:pic>
        <p:nvPicPr>
          <p:cNvPr id="10245" name="Picture 6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" y="1357313"/>
            <a:ext cx="9105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Рычаг</a:t>
            </a:r>
          </a:p>
        </p:txBody>
      </p:sp>
      <p:pic>
        <p:nvPicPr>
          <p:cNvPr id="11267" name="Рисунок 2" descr="Untitled-019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42875"/>
            <a:ext cx="6492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65263" y="5857875"/>
            <a:ext cx="621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Использование рычага при подъеме воды из колодца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Блок</a:t>
            </a:r>
          </a:p>
        </p:txBody>
      </p:sp>
      <p:pic>
        <p:nvPicPr>
          <p:cNvPr id="12291" name="Рисунок 2" descr="Untitled-02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5286375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42875" y="5857875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Применение простого блока для подъема груза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429250" y="2857500"/>
            <a:ext cx="2928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Пожарные, альпинисты, маляры иногда применяют неподвижный блок поднимая сами себя на веревке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Ворот 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643188" y="5929313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Вертикальный ворот (кабестан)</a:t>
            </a:r>
          </a:p>
        </p:txBody>
      </p:sp>
      <p:pic>
        <p:nvPicPr>
          <p:cNvPr id="13316" name="Picture 5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4713" y="1285875"/>
            <a:ext cx="48545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Наклонная плоскость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857375" y="5500688"/>
            <a:ext cx="564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Применение наклонной плоскости для погрузки</a:t>
            </a:r>
          </a:p>
        </p:txBody>
      </p:sp>
      <p:pic>
        <p:nvPicPr>
          <p:cNvPr id="14340" name="Picture 5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850" y="1571625"/>
            <a:ext cx="8242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Клин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5" y="142875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Клин составляет основную часть колющих, режущих, строгающих инструментов: ножниц, топора, колуна, стамески, рубанка, лемеха плуга и др.</a:t>
            </a:r>
          </a:p>
        </p:txBody>
      </p:sp>
      <p:pic>
        <p:nvPicPr>
          <p:cNvPr id="15364" name="Рисунок 3" descr="Untitled-012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2071688"/>
            <a:ext cx="2286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Untitled-013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2071688"/>
            <a:ext cx="192881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Untitled-014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4643438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Untitled-015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4714875"/>
            <a:ext cx="2714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1357313" y="421481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Резец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5643563" y="421481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Ножницы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357313" y="5845175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Зубья фрезы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5214938" y="571500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Подвижные и неподвижные ножи косилки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Клин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571750" y="592931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Применение клина при колке дров</a:t>
            </a:r>
          </a:p>
        </p:txBody>
      </p:sp>
      <p:pic>
        <p:nvPicPr>
          <p:cNvPr id="16388" name="Picture 5" descr="C:\Documents and Settings\griny\Рабочий стол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" y="1357313"/>
            <a:ext cx="78295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650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Wingdings 3</vt:lpstr>
      <vt:lpstr>Wingdings</vt:lpstr>
      <vt:lpstr>Cambria Math</vt:lpstr>
      <vt:lpstr>Начальная</vt:lpstr>
      <vt:lpstr>Простые механизмы</vt:lpstr>
      <vt:lpstr>Простые механизмы</vt:lpstr>
      <vt:lpstr>Рычаг</vt:lpstr>
      <vt:lpstr>Рычаг</vt:lpstr>
      <vt:lpstr>Блок</vt:lpstr>
      <vt:lpstr>Ворот </vt:lpstr>
      <vt:lpstr>Наклонная плоскость</vt:lpstr>
      <vt:lpstr>Клин</vt:lpstr>
      <vt:lpstr>Клин</vt:lpstr>
      <vt:lpstr>Клин</vt:lpstr>
      <vt:lpstr>Винт</vt:lpstr>
      <vt:lpstr>Рычаг -</vt:lpstr>
      <vt:lpstr>Правило рычага</vt:lpstr>
      <vt:lpstr>Правило моментов</vt:lpstr>
      <vt:lpstr>Блоки</vt:lpstr>
      <vt:lpstr>«Золотое правило» механики</vt:lpstr>
      <vt:lpstr>Коэффициент полезного действия</vt:lpstr>
      <vt:lpstr>Слайд 18</vt:lpstr>
      <vt:lpstr>Рычаг</vt:lpstr>
      <vt:lpstr>Наклонная плоскость</vt:lpstr>
      <vt:lpstr>Неподвижный блок</vt:lpstr>
      <vt:lpstr>Подвижный блок</vt:lpstr>
      <vt:lpstr>Подвижный блок + неподвижный блок</vt:lpstr>
      <vt:lpstr>Список использованной литературы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Коэффициент полезного действия</dc:title>
  <dc:creator>Gr</dc:creator>
  <cp:lastModifiedBy>revaz</cp:lastModifiedBy>
  <cp:revision>41</cp:revision>
  <dcterms:created xsi:type="dcterms:W3CDTF">2010-02-13T16:04:29Z</dcterms:created>
  <dcterms:modified xsi:type="dcterms:W3CDTF">2013-04-21T23:39:18Z</dcterms:modified>
</cp:coreProperties>
</file>