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3" r:id="rId2"/>
    <p:sldId id="264" r:id="rId3"/>
    <p:sldId id="267" r:id="rId4"/>
    <p:sldId id="268" r:id="rId5"/>
    <p:sldId id="269" r:id="rId6"/>
    <p:sldId id="286" r:id="rId7"/>
    <p:sldId id="288" r:id="rId8"/>
    <p:sldId id="277" r:id="rId9"/>
    <p:sldId id="304" r:id="rId10"/>
    <p:sldId id="296" r:id="rId11"/>
    <p:sldId id="298" r:id="rId12"/>
    <p:sldId id="274" r:id="rId13"/>
    <p:sldId id="276" r:id="rId14"/>
    <p:sldId id="280" r:id="rId15"/>
    <p:sldId id="281" r:id="rId16"/>
    <p:sldId id="300" r:id="rId17"/>
    <p:sldId id="283" r:id="rId18"/>
    <p:sldId id="285" r:id="rId19"/>
    <p:sldId id="301" r:id="rId20"/>
    <p:sldId id="29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8D3A0-D039-4E49-8536-76A708189F78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3961A-0EDC-4F0B-93A9-EC422DC66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3961A-0EDC-4F0B-93A9-EC422DC6600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s59.radikal.ru/i164/0903/75/552905a66231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H:\Documents and Settings\Aida\Рабочий стол\Рисунок1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4488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6" y="1772816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Имя существительное</a:t>
            </a:r>
            <a:endParaRPr lang="ru-RU" sz="4800" b="1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74711"/>
            <a:ext cx="63795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идентификатор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253-728-757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Женский род запомню я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И скажу: “Она — моя”.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И запомню род мужской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И опять скажу: “Он — мой”.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Средний род:”Оно —  моё”.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Это правило — моё!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BD049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908720"/>
            <a:ext cx="1656183" cy="476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Это интересно!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8478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В английском  и китайском языках вообще нет родов. </a:t>
            </a:r>
          </a:p>
          <a:p>
            <a:r>
              <a:rPr lang="ru-RU" sz="3600" b="1" dirty="0" smtClean="0"/>
              <a:t>   Во  французском, испанском итальянском  языках — только два рода. </a:t>
            </a:r>
          </a:p>
          <a:p>
            <a:r>
              <a:rPr lang="ru-RU" sz="3600" b="1" dirty="0" smtClean="0"/>
              <a:t>   В некоторых языках  народов Африки 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количество родов доходит до 40.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u="sng" smtClean="0">
                <a:solidFill>
                  <a:srgbClr val="FF0000"/>
                </a:solidFill>
              </a:rPr>
              <a:t>Как определить род имени существительного?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628775"/>
            <a:ext cx="6265863" cy="449738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hlink"/>
                </a:solidFill>
              </a:rPr>
              <a:t>      Поставить вопрос    или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hlink"/>
                </a:solidFill>
              </a:rPr>
              <a:t>заменить    местоимением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hlink"/>
                </a:solidFill>
              </a:rPr>
              <a:t>            ОН, ОНА, ОНО.</a:t>
            </a: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chemeClr val="hlink"/>
              </a:solidFill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23850" y="4365625"/>
            <a:ext cx="32400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/>
              <a:t>Кто она?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227763" y="4221163"/>
            <a:ext cx="3913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/>
              <a:t>Кто он?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132138" y="5876925"/>
            <a:ext cx="32750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/>
              <a:t>Что оно?</a:t>
            </a:r>
          </a:p>
        </p:txBody>
      </p:sp>
      <p:pic>
        <p:nvPicPr>
          <p:cNvPr id="63499" name="Picture 11" descr="Картинка 991 из 346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500438"/>
            <a:ext cx="23876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1" name="Picture 13" descr="i?id=101735577&amp;tov=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916113"/>
            <a:ext cx="1295400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3" name="Picture 15" descr="i?id=15203054&amp;tov=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1916113"/>
            <a:ext cx="12954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 smtClean="0">
                <a:solidFill>
                  <a:srgbClr val="FF0000"/>
                </a:solidFill>
              </a:rPr>
              <a:t>Слова-помощники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                     </a:t>
            </a:r>
            <a:r>
              <a:rPr lang="ru-RU" sz="4000" b="1" i="1" dirty="0" smtClean="0">
                <a:solidFill>
                  <a:srgbClr val="FF0000"/>
                </a:solidFill>
              </a:rPr>
              <a:t>он мой</a:t>
            </a:r>
            <a:r>
              <a:rPr lang="ru-RU" sz="4000" b="1" i="1" dirty="0" smtClean="0"/>
              <a:t>   мужской род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4000" b="1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000" b="1" i="1" dirty="0" smtClean="0">
                <a:solidFill>
                  <a:srgbClr val="FF0000"/>
                </a:solidFill>
              </a:rPr>
              <a:t>               она моя</a:t>
            </a:r>
            <a:r>
              <a:rPr lang="ru-RU" sz="4000" b="1" i="1" dirty="0" smtClean="0"/>
              <a:t>  женский род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4000" b="1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i="1" dirty="0" smtClean="0"/>
              <a:t>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4000" b="1" i="1" dirty="0" smtClean="0">
                <a:solidFill>
                  <a:srgbClr val="FF0000"/>
                </a:solidFill>
              </a:rPr>
              <a:t>               оно моё</a:t>
            </a:r>
            <a:r>
              <a:rPr lang="ru-RU" sz="4000" b="1" i="1" dirty="0" smtClean="0"/>
              <a:t>  средний род</a:t>
            </a:r>
          </a:p>
        </p:txBody>
      </p:sp>
      <p:pic>
        <p:nvPicPr>
          <p:cNvPr id="68616" name="Picture 8" descr="i?id=577672&amp;tov=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12875"/>
            <a:ext cx="12954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8" name="Picture 10" descr="i?id=80645346&amp;tov=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284538"/>
            <a:ext cx="1295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22" name="Picture 14" descr="i?id=30893934&amp;tov=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5013325"/>
            <a:ext cx="136683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5"/>
          <p:cNvSpPr>
            <a:spLocks noChangeArrowheads="1"/>
          </p:cNvSpPr>
          <p:nvPr/>
        </p:nvSpPr>
        <p:spPr bwMode="auto">
          <a:xfrm>
            <a:off x="1763713" y="1125538"/>
            <a:ext cx="2376487" cy="1800225"/>
          </a:xfrm>
          <a:prstGeom prst="star16">
            <a:avLst>
              <a:gd name="adj" fmla="val 37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ЗИМА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5397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5400">
                <a:solidFill>
                  <a:schemeClr val="tx2"/>
                </a:solidFill>
                <a:latin typeface="Kunstler Script" pitchFamily="66" charset="0"/>
              </a:rPr>
              <a:t>Зимний парк</a:t>
            </a:r>
          </a:p>
        </p:txBody>
      </p:sp>
      <p:sp>
        <p:nvSpPr>
          <p:cNvPr id="5124" name="AutoShape 8"/>
          <p:cNvSpPr>
            <a:spLocks noChangeArrowheads="1"/>
          </p:cNvSpPr>
          <p:nvPr/>
        </p:nvSpPr>
        <p:spPr bwMode="auto">
          <a:xfrm>
            <a:off x="468313" y="2924175"/>
            <a:ext cx="2376487" cy="1800225"/>
          </a:xfrm>
          <a:prstGeom prst="star16">
            <a:avLst>
              <a:gd name="adj" fmla="val 37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СНЕГ</a:t>
            </a:r>
          </a:p>
        </p:txBody>
      </p:sp>
      <p:sp>
        <p:nvSpPr>
          <p:cNvPr id="5125" name="AutoShape 9"/>
          <p:cNvSpPr>
            <a:spLocks noChangeArrowheads="1"/>
          </p:cNvSpPr>
          <p:nvPr/>
        </p:nvSpPr>
        <p:spPr bwMode="auto">
          <a:xfrm>
            <a:off x="6443663" y="2997200"/>
            <a:ext cx="2376487" cy="1800225"/>
          </a:xfrm>
          <a:prstGeom prst="star16">
            <a:avLst>
              <a:gd name="adj" fmla="val 37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ИНЕЙ</a:t>
            </a:r>
          </a:p>
        </p:txBody>
      </p:sp>
      <p:sp>
        <p:nvSpPr>
          <p:cNvPr id="5126" name="AutoShape 10"/>
          <p:cNvSpPr>
            <a:spLocks noChangeArrowheads="1"/>
          </p:cNvSpPr>
          <p:nvPr/>
        </p:nvSpPr>
        <p:spPr bwMode="auto">
          <a:xfrm>
            <a:off x="6516688" y="1125538"/>
            <a:ext cx="2376487" cy="1800225"/>
          </a:xfrm>
          <a:prstGeom prst="star16">
            <a:avLst>
              <a:gd name="adj" fmla="val 37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НЕБО</a:t>
            </a:r>
          </a:p>
        </p:txBody>
      </p:sp>
      <p:sp>
        <p:nvSpPr>
          <p:cNvPr id="5127" name="AutoShape 11"/>
          <p:cNvSpPr>
            <a:spLocks noChangeArrowheads="1"/>
          </p:cNvSpPr>
          <p:nvPr/>
        </p:nvSpPr>
        <p:spPr bwMode="auto">
          <a:xfrm>
            <a:off x="4932363" y="4797425"/>
            <a:ext cx="3384550" cy="1800225"/>
          </a:xfrm>
          <a:prstGeom prst="star16">
            <a:avLst>
              <a:gd name="adj" fmla="val 37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МЕТЕЛИЦА</a:t>
            </a: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2555875" y="4724400"/>
            <a:ext cx="2376488" cy="1800225"/>
          </a:xfrm>
          <a:prstGeom prst="star16">
            <a:avLst>
              <a:gd name="adj" fmla="val 37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БУРЯ</a:t>
            </a:r>
          </a:p>
        </p:txBody>
      </p:sp>
      <p:sp>
        <p:nvSpPr>
          <p:cNvPr id="5129" name="AutoShape 13"/>
          <p:cNvSpPr>
            <a:spLocks noChangeArrowheads="1"/>
          </p:cNvSpPr>
          <p:nvPr/>
        </p:nvSpPr>
        <p:spPr bwMode="auto">
          <a:xfrm>
            <a:off x="0" y="4724400"/>
            <a:ext cx="2376488" cy="1800225"/>
          </a:xfrm>
          <a:prstGeom prst="star16">
            <a:avLst>
              <a:gd name="adj" fmla="val 37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ОБЛАКО</a:t>
            </a:r>
          </a:p>
        </p:txBody>
      </p:sp>
      <p:sp>
        <p:nvSpPr>
          <p:cNvPr id="5130" name="AutoShape 14"/>
          <p:cNvSpPr>
            <a:spLocks noChangeArrowheads="1"/>
          </p:cNvSpPr>
          <p:nvPr/>
        </p:nvSpPr>
        <p:spPr bwMode="auto">
          <a:xfrm>
            <a:off x="3492500" y="3068638"/>
            <a:ext cx="2376488" cy="1800225"/>
          </a:xfrm>
          <a:prstGeom prst="star16">
            <a:avLst>
              <a:gd name="adj" fmla="val 37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УТРО</a:t>
            </a:r>
          </a:p>
        </p:txBody>
      </p:sp>
      <p:sp>
        <p:nvSpPr>
          <p:cNvPr id="5131" name="AutoShape 15"/>
          <p:cNvSpPr>
            <a:spLocks noChangeArrowheads="1"/>
          </p:cNvSpPr>
          <p:nvPr/>
        </p:nvSpPr>
        <p:spPr bwMode="auto">
          <a:xfrm>
            <a:off x="4067175" y="1196975"/>
            <a:ext cx="2376488" cy="1800225"/>
          </a:xfrm>
          <a:prstGeom prst="star16">
            <a:avLst>
              <a:gd name="adj" fmla="val 37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МОРОЗ</a:t>
            </a:r>
          </a:p>
        </p:txBody>
      </p:sp>
      <p:pic>
        <p:nvPicPr>
          <p:cNvPr id="5132" name="Picture 18" descr="снегопа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508001" cy="204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799288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ru-RU" sz="32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М.р.                              Ж.р.                       Ср.р.                                                  </a:t>
            </a:r>
          </a:p>
          <a:p>
            <a:pPr>
              <a:defRPr/>
            </a:pPr>
            <a:endParaRPr lang="ru-RU" sz="32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3200" b="1" dirty="0" smtClean="0"/>
              <a:t>мороз                     зима                      облако</a:t>
            </a:r>
          </a:p>
          <a:p>
            <a:pPr>
              <a:defRPr/>
            </a:pPr>
            <a:r>
              <a:rPr lang="ru-RU" sz="3200" b="1" dirty="0" smtClean="0"/>
              <a:t>снег                         буря                      утро</a:t>
            </a:r>
          </a:p>
          <a:p>
            <a:pPr>
              <a:defRPr/>
            </a:pPr>
            <a:r>
              <a:rPr lang="ru-RU" sz="3200" b="1" dirty="0" smtClean="0"/>
              <a:t>иней                        метелица           небо</a:t>
            </a:r>
          </a:p>
          <a:p>
            <a:pPr>
              <a:defRPr/>
            </a:pPr>
            <a:endParaRPr lang="ru-RU" b="1" dirty="0" smtClean="0"/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323528" y="332656"/>
            <a:ext cx="7560840" cy="1800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/>
          <p:cNvSpPr>
            <a:spLocks noChangeArrowheads="1" noChangeShapeType="1" noTextEdit="1"/>
          </p:cNvSpPr>
          <p:nvPr/>
        </p:nvSpPr>
        <p:spPr bwMode="auto">
          <a:xfrm>
            <a:off x="395288" y="260351"/>
            <a:ext cx="8424862" cy="1512466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Прочитай, определи род существительных</a:t>
            </a:r>
          </a:p>
        </p:txBody>
      </p:sp>
      <p:sp>
        <p:nvSpPr>
          <p:cNvPr id="17411" name="Rectangle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                                      Береза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dirty="0" smtClean="0"/>
              <a:t>Белая берёза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dirty="0" smtClean="0"/>
              <a:t>Под моим окном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dirty="0" smtClean="0"/>
              <a:t>Принакрылась снегом,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dirty="0" smtClean="0"/>
              <a:t>Точно серебром.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dirty="0" smtClean="0"/>
              <a:t>И стоит береза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dirty="0" smtClean="0"/>
              <a:t>В сонной тишине,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dirty="0" smtClean="0"/>
              <a:t>И горят снежинки в золотом огне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7412" name="Picture 10" descr="б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1916113"/>
            <a:ext cx="27367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818187"/>
          </a:xfrm>
        </p:spPr>
        <p:txBody>
          <a:bodyPr/>
          <a:lstStyle/>
          <a:p>
            <a:pPr algn="l" eaLnBrk="1" hangingPunct="1">
              <a:buFontTx/>
              <a:buAutoNum type="arabicPeriod"/>
            </a:pPr>
            <a:r>
              <a:rPr lang="ru-RU" dirty="0" smtClean="0"/>
              <a:t>Наступило морозное …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сущ.ср.р</a:t>
            </a:r>
            <a:r>
              <a:rPr lang="ru-RU" dirty="0" smtClean="0"/>
              <a:t>)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2.На стекле появился удивительный …    (сущ.м.р.)</a:t>
            </a:r>
            <a:r>
              <a:rPr lang="ru-RU" u="sng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Вот  заблестела пушистая</a:t>
            </a:r>
            <a:br>
              <a:rPr lang="ru-RU" dirty="0" smtClean="0"/>
            </a:br>
            <a:r>
              <a:rPr lang="ru-RU" dirty="0" smtClean="0"/>
              <a:t> … (сущ.ж.р.).</a:t>
            </a:r>
          </a:p>
        </p:txBody>
      </p:sp>
      <p:sp>
        <p:nvSpPr>
          <p:cNvPr id="9219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453188"/>
            <a:ext cx="1042987" cy="404812"/>
          </a:xfrm>
          <a:prstGeom prst="actionButtonBackPrevious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274638"/>
            <a:ext cx="8676456" cy="5818187"/>
          </a:xfrm>
        </p:spPr>
        <p:txBody>
          <a:bodyPr/>
          <a:lstStyle/>
          <a:p>
            <a:pPr algn="l" eaLnBrk="1" hangingPunct="1">
              <a:buFontTx/>
              <a:buAutoNum type="arabicPeriod"/>
            </a:pPr>
            <a:r>
              <a:rPr lang="ru-RU" b="1" dirty="0" smtClean="0"/>
              <a:t>Наступило морозное </a:t>
            </a:r>
            <a:r>
              <a:rPr lang="ru-RU" b="1" dirty="0" smtClean="0">
                <a:solidFill>
                  <a:srgbClr val="FF0000"/>
                </a:solidFill>
              </a:rPr>
              <a:t>утро</a:t>
            </a:r>
            <a:r>
              <a:rPr lang="ru-RU" b="1" dirty="0" smtClean="0"/>
              <a:t>.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dirty="0" smtClean="0"/>
              <a:t>2.На стекле появился удивительный  </a:t>
            </a:r>
            <a:r>
              <a:rPr lang="ru-RU" b="1" dirty="0" smtClean="0">
                <a:solidFill>
                  <a:srgbClr val="FF0000"/>
                </a:solidFill>
              </a:rPr>
              <a:t>узор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3. Вот  заблестела пушистая </a:t>
            </a:r>
            <a:r>
              <a:rPr lang="ru-RU" b="1" dirty="0" smtClean="0">
                <a:solidFill>
                  <a:srgbClr val="FF0000"/>
                </a:solidFill>
              </a:rPr>
              <a:t>снежинка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9219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453188"/>
            <a:ext cx="1042987" cy="404812"/>
          </a:xfrm>
          <a:prstGeom prst="actionButtonBackPrevious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2361677"/>
            <a:ext cx="813690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Домашнее  задание: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в.- составить  и  написать  небольшой  рассказ  о зиме, найти  и  определить  род  имён существительных.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2в. - написать  по  5 имён  существительных  мужского, женского,  среднего  рода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082919"/>
            <a:ext cx="86409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Кто без  кисти  и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белил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Крыши  домиков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белил</a:t>
            </a:r>
            <a:r>
              <a:rPr kumimoji="0" lang="ru-RU" sz="360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 </a:t>
            </a: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(Зима)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4925" y="0"/>
            <a:ext cx="9178925" cy="6858000"/>
            <a:chOff x="-22" y="0"/>
            <a:chExt cx="5782" cy="4320"/>
          </a:xfrm>
        </p:grpSpPr>
        <p:sp>
          <p:nvSpPr>
            <p:cNvPr id="27653" name="Line 3"/>
            <p:cNvSpPr>
              <a:spLocks noChangeShapeType="1"/>
            </p:cNvSpPr>
            <p:nvPr/>
          </p:nvSpPr>
          <p:spPr bwMode="auto">
            <a:xfrm>
              <a:off x="0" y="618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4" name="Line 4"/>
            <p:cNvSpPr>
              <a:spLocks noChangeShapeType="1"/>
            </p:cNvSpPr>
            <p:nvPr/>
          </p:nvSpPr>
          <p:spPr bwMode="auto">
            <a:xfrm>
              <a:off x="0" y="935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5" name="Line 5"/>
            <p:cNvSpPr>
              <a:spLocks noChangeShapeType="1"/>
            </p:cNvSpPr>
            <p:nvPr/>
          </p:nvSpPr>
          <p:spPr bwMode="auto">
            <a:xfrm>
              <a:off x="0" y="1797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6" name="Line 6"/>
            <p:cNvSpPr>
              <a:spLocks noChangeShapeType="1"/>
            </p:cNvSpPr>
            <p:nvPr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7" name="Line 7"/>
            <p:cNvSpPr>
              <a:spLocks noChangeShapeType="1"/>
            </p:cNvSpPr>
            <p:nvPr/>
          </p:nvSpPr>
          <p:spPr bwMode="auto">
            <a:xfrm>
              <a:off x="0" y="3113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Line 8"/>
            <p:cNvSpPr>
              <a:spLocks noChangeShapeType="1"/>
            </p:cNvSpPr>
            <p:nvPr/>
          </p:nvSpPr>
          <p:spPr bwMode="auto">
            <a:xfrm>
              <a:off x="-22" y="3475"/>
              <a:ext cx="5760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Line 9"/>
            <p:cNvSpPr>
              <a:spLocks noChangeShapeType="1"/>
            </p:cNvSpPr>
            <p:nvPr/>
          </p:nvSpPr>
          <p:spPr bwMode="auto">
            <a:xfrm flipH="1">
              <a:off x="0" y="0"/>
              <a:ext cx="1746" cy="2523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 flipH="1">
              <a:off x="884" y="0"/>
              <a:ext cx="2812" cy="43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 flipH="1">
              <a:off x="2925" y="0"/>
              <a:ext cx="2677" cy="43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Line 12"/>
            <p:cNvSpPr>
              <a:spLocks noChangeShapeType="1"/>
            </p:cNvSpPr>
            <p:nvPr/>
          </p:nvSpPr>
          <p:spPr bwMode="auto">
            <a:xfrm flipH="1">
              <a:off x="4694" y="2432"/>
              <a:ext cx="1066" cy="188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837" name="WordArt 13"/>
          <p:cNvSpPr>
            <a:spLocks noChangeArrowheads="1" noChangeShapeType="1" noTextEdit="1"/>
          </p:cNvSpPr>
          <p:nvPr/>
        </p:nvSpPr>
        <p:spPr bwMode="auto">
          <a:xfrm>
            <a:off x="1476375" y="1916113"/>
            <a:ext cx="6346825" cy="468153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01156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М О Л О Д Ц Ы !</a:t>
            </a:r>
          </a:p>
        </p:txBody>
      </p:sp>
      <p:pic>
        <p:nvPicPr>
          <p:cNvPr id="27652" name="Picture 16" descr="i?id=17730845&amp;tov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3284538"/>
            <a:ext cx="2087563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7" grpId="0" animBg="1"/>
      <p:bldP spid="7783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548680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r>
              <a:rPr lang="ru-RU" sz="3600" b="1" dirty="0" smtClean="0"/>
              <a:t>Моро…   </a:t>
            </a:r>
            <a:r>
              <a:rPr lang="ru-RU" sz="3600" b="1" dirty="0" err="1" smtClean="0"/>
              <a:t>нев</a:t>
            </a:r>
            <a:r>
              <a:rPr lang="ru-RU" sz="3600" b="1" dirty="0" smtClean="0"/>
              <a:t>…лик,  да   ст…ять   не  в…лит.</a:t>
            </a:r>
          </a:p>
          <a:p>
            <a:endParaRPr lang="ru-RU" sz="3600" dirty="0" smtClean="0"/>
          </a:p>
          <a:p>
            <a:r>
              <a:rPr lang="ru-RU" sz="3600" b="1" dirty="0" smtClean="0"/>
              <a:t>Зимой   сне…   глубокий –  летом  </a:t>
            </a:r>
            <a:r>
              <a:rPr lang="ru-RU" sz="3600" b="1" dirty="0" err="1" smtClean="0"/>
              <a:t>хле</a:t>
            </a:r>
            <a:r>
              <a:rPr lang="ru-RU" sz="3600" b="1" dirty="0" smtClean="0"/>
              <a:t>…   высокий.</a:t>
            </a:r>
          </a:p>
          <a:p>
            <a:endParaRPr lang="ru-RU" sz="3600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3" name="Picture 10" descr="солн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208823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5759871" cy="208121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636912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Мороз  невелик,  да   стоять   не  велит.</a:t>
            </a:r>
          </a:p>
          <a:p>
            <a:endParaRPr lang="ru-RU" sz="3600" dirty="0" smtClean="0"/>
          </a:p>
          <a:p>
            <a:r>
              <a:rPr lang="ru-RU" sz="3600" b="1" dirty="0" smtClean="0"/>
              <a:t>Зимой   снег   глубокий –  летом  хлеб  высокий.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323528" y="332656"/>
            <a:ext cx="4608513" cy="216024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Проверь себя</a:t>
            </a:r>
          </a:p>
        </p:txBody>
      </p:sp>
      <p:pic>
        <p:nvPicPr>
          <p:cNvPr id="9" name="Picture 5" descr="солныш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2656"/>
            <a:ext cx="324036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9"/>
            <a:ext cx="828092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Прочитайте, вставляя недостающие слова.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Кто  спешит  так  рано  в  школу?</a:t>
            </a:r>
            <a:endParaRPr lang="ru-RU" sz="3200" dirty="0" smtClean="0"/>
          </a:p>
          <a:p>
            <a:r>
              <a:rPr lang="ru-RU" sz="3200" b="1" dirty="0" smtClean="0"/>
              <a:t>Все  спешат  </a:t>
            </a:r>
            <a:r>
              <a:rPr lang="ru-RU" sz="3200" b="1" dirty="0" smtClean="0">
                <a:solidFill>
                  <a:srgbClr val="FF0000"/>
                </a:solidFill>
              </a:rPr>
              <a:t>ученики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b="1" dirty="0" smtClean="0"/>
              <a:t>Что  несут  они  в  портфелях?</a:t>
            </a:r>
            <a:endParaRPr lang="ru-RU" sz="3200" dirty="0" smtClean="0"/>
          </a:p>
          <a:p>
            <a:r>
              <a:rPr lang="ru-RU" sz="3200" b="1" dirty="0" smtClean="0"/>
              <a:t>Книги, ручки, </a:t>
            </a:r>
            <a:r>
              <a:rPr lang="ru-RU" sz="3200" b="1" dirty="0" smtClean="0">
                <a:solidFill>
                  <a:srgbClr val="FF0000"/>
                </a:solidFill>
              </a:rPr>
              <a:t>дневники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b="1" dirty="0" smtClean="0"/>
              <a:t>Как  вы  сделали  открытие</a:t>
            </a:r>
            <a:endParaRPr lang="ru-RU" sz="3200" dirty="0" smtClean="0"/>
          </a:p>
          <a:p>
            <a:r>
              <a:rPr lang="ru-RU" sz="3200" b="1" dirty="0" smtClean="0"/>
              <a:t>Это  удивительное?</a:t>
            </a:r>
            <a:endParaRPr lang="ru-RU" sz="3200" dirty="0" smtClean="0"/>
          </a:p>
          <a:p>
            <a:r>
              <a:rPr lang="ru-RU" sz="3200" b="1" dirty="0" smtClean="0"/>
              <a:t>Помогло  нам  всем  ответить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Имя существительное.</a:t>
            </a:r>
            <a:endParaRPr lang="ru-RU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652713" y="4170363"/>
            <a:ext cx="27257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/>
              <a:t>                           </a:t>
            </a:r>
          </a:p>
          <a:p>
            <a:pPr algn="ctr"/>
            <a:endParaRPr lang="ru-RU" b="1"/>
          </a:p>
          <a:p>
            <a:pPr algn="ctr"/>
            <a:r>
              <a:rPr lang="ru-RU" b="1"/>
              <a:t>                           </a:t>
            </a:r>
            <a:endParaRPr lang="ru-RU"/>
          </a:p>
          <a:p>
            <a:pPr algn="ctr"/>
            <a:endParaRPr lang="ru-RU" b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23850" y="476250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</a:rPr>
              <a:t>Имя существительное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750" y="1341438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 dirty="0"/>
              <a:t>Часть речи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2549525"/>
            <a:ext cx="8893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 dirty="0"/>
              <a:t>Кто? Что?</a:t>
            </a:r>
            <a:endParaRPr lang="ru-RU" sz="3600" dirty="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11560" y="3645024"/>
            <a:ext cx="8136904" cy="173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Предметы, явления природы, состояние людей, природы</a:t>
            </a:r>
            <a:endParaRPr lang="ru-RU" sz="3600" dirty="0"/>
          </a:p>
          <a:p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924300" y="38608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 b="1" dirty="0"/>
          </a:p>
        </p:txBody>
      </p:sp>
      <p:pic>
        <p:nvPicPr>
          <p:cNvPr id="15368" name="Picture 8" descr="0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868863"/>
            <a:ext cx="1684337" cy="1773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Имена существительные называют</a:t>
            </a:r>
            <a:r>
              <a:rPr lang="ru-RU" sz="4800" b="1" dirty="0"/>
              <a:t>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400" b="1" dirty="0"/>
              <a:t>Людей – КТО?</a:t>
            </a:r>
          </a:p>
          <a:p>
            <a:r>
              <a:rPr lang="ru-RU" sz="4400" b="1" dirty="0"/>
              <a:t>Животных – КТО?</a:t>
            </a:r>
          </a:p>
          <a:p>
            <a:r>
              <a:rPr lang="ru-RU" sz="4400" b="1" dirty="0"/>
              <a:t>Растения – ЧТО?</a:t>
            </a:r>
          </a:p>
          <a:p>
            <a:r>
              <a:rPr lang="ru-RU" sz="4400" b="1" dirty="0"/>
              <a:t>Предметы – ЧТО?</a:t>
            </a:r>
          </a:p>
          <a:p>
            <a:r>
              <a:rPr lang="ru-RU" sz="4400" b="1" dirty="0"/>
              <a:t>Явления действительности – ЧТО?</a:t>
            </a:r>
          </a:p>
        </p:txBody>
      </p:sp>
      <p:pic>
        <p:nvPicPr>
          <p:cNvPr id="2" name="Picture 2" descr="AMERI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125" y="1412776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484784"/>
            <a:ext cx="806489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00232" y="357166"/>
            <a:ext cx="5677836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Угадай ребус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          Род имён существительных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261</TotalTime>
  <Words>348</Words>
  <Application>Microsoft Office PowerPoint</Application>
  <PresentationFormat>Экран (4:3)</PresentationFormat>
  <Paragraphs>101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Имена существительные называют:</vt:lpstr>
      <vt:lpstr>Слайд 8</vt:lpstr>
      <vt:lpstr>Слайд 9</vt:lpstr>
      <vt:lpstr>Слайд 10</vt:lpstr>
      <vt:lpstr>Слайд 11</vt:lpstr>
      <vt:lpstr>Как определить род имени существительного?</vt:lpstr>
      <vt:lpstr>Слова-помощники</vt:lpstr>
      <vt:lpstr>Слайд 14</vt:lpstr>
      <vt:lpstr>Слайд 15</vt:lpstr>
      <vt:lpstr>Слайд 16</vt:lpstr>
      <vt:lpstr>Наступило морозное …  (сущ.ср.р)  2.На стекле появился удивительный …    (сущ.м.р.)   3. Вот  заблестела пушистая  … (сущ.ж.р.).</vt:lpstr>
      <vt:lpstr>Наступило морозное утро. 2.На стекле появился удивительный  узор.  3. Вот  заблестела пушистая снежинка. 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АЛЬФИЯ</dc:creator>
  <cp:lastModifiedBy>АЛЬФИЯ</cp:lastModifiedBy>
  <cp:revision>46</cp:revision>
  <dcterms:created xsi:type="dcterms:W3CDTF">2012-04-23T07:39:04Z</dcterms:created>
  <dcterms:modified xsi:type="dcterms:W3CDTF">2013-01-23T18:47:23Z</dcterms:modified>
</cp:coreProperties>
</file>