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Дорофеева Мария Яковлевна" initials="ДМЯ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102" d="100"/>
          <a:sy n="102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63342-DF8B-4498-B223-05247D8E1077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6BD02C-D7D5-426D-9018-ADE7BEF318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F82C-46D5-473B-A2EA-9C094A9170F6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496C5CC-5DD0-4326-807F-1553737B7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F82C-46D5-473B-A2EA-9C094A9170F6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6C5CC-5DD0-4326-807F-1553737B7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F82C-46D5-473B-A2EA-9C094A9170F6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6C5CC-5DD0-4326-807F-1553737B7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F82C-46D5-473B-A2EA-9C094A9170F6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496C5CC-5DD0-4326-807F-1553737B7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F82C-46D5-473B-A2EA-9C094A9170F6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6C5CC-5DD0-4326-807F-1553737B7B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F82C-46D5-473B-A2EA-9C094A9170F6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6C5CC-5DD0-4326-807F-1553737B7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F82C-46D5-473B-A2EA-9C094A9170F6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496C5CC-5DD0-4326-807F-1553737B7B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F82C-46D5-473B-A2EA-9C094A9170F6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6C5CC-5DD0-4326-807F-1553737B7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F82C-46D5-473B-A2EA-9C094A9170F6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6C5CC-5DD0-4326-807F-1553737B7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F82C-46D5-473B-A2EA-9C094A9170F6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6C5CC-5DD0-4326-807F-1553737B7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F82C-46D5-473B-A2EA-9C094A9170F6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6C5CC-5DD0-4326-807F-1553737B7B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CC5F82C-46D5-473B-A2EA-9C094A9170F6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496C5CC-5DD0-4326-807F-1553737B7B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jpeg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3786190"/>
            <a:ext cx="8482042" cy="307181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819525" y="3186113"/>
          <a:ext cx="1504950" cy="485775"/>
        </p:xfrm>
        <a:graphic>
          <a:graphicData uri="http://schemas.openxmlformats.org/presentationml/2006/ole">
            <p:oleObj spid="_x0000_s2050" name="Пакет" r:id="rId3" imgW="1504800" imgH="485640" progId="Package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3819525" y="3186113"/>
          <a:ext cx="1504950" cy="485775"/>
        </p:xfrm>
        <a:graphic>
          <a:graphicData uri="http://schemas.openxmlformats.org/presentationml/2006/ole">
            <p:oleObj spid="_x0000_s2051" name="Пакет" r:id="rId4" imgW="1504800" imgH="485640" progId="Package">
              <p:embed/>
            </p:oleObj>
          </a:graphicData>
        </a:graphic>
      </p:graphicFrame>
      <p:pic>
        <p:nvPicPr>
          <p:cNvPr id="2052" name="Picture 4" descr="C:\Documents and Settings\Мария Яковлевна\Мои документы\Мои рисунки\Верхний Тангуй, Рыбное июнь 2012 г.Новая папка\SAM_009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5357882" y="-785842"/>
            <a:ext cx="14716228" cy="8143908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-662420" y="2928934"/>
            <a:ext cx="980642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Решение  рациональных </a:t>
            </a:r>
          </a:p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уравнений в 9 классе.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428660" y="5357826"/>
            <a:ext cx="9787006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u-RU" sz="3200" b="1" cap="none" spc="0" dirty="0" smtClean="0">
                <a:ln>
                  <a:solidFill>
                    <a:schemeClr val="tx2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Учитель математики МКУ </a:t>
            </a:r>
            <a:r>
              <a:rPr lang="ru-RU" sz="3200" b="1" cap="none" spc="0" dirty="0" err="1" smtClean="0">
                <a:ln>
                  <a:solidFill>
                    <a:schemeClr val="tx2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Атагайская</a:t>
            </a:r>
            <a:r>
              <a:rPr lang="ru-RU" sz="3200" b="1" cap="none" spc="0" dirty="0" smtClean="0">
                <a:ln>
                  <a:solidFill>
                    <a:schemeClr val="tx2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СОШ</a:t>
            </a:r>
          </a:p>
          <a:p>
            <a:r>
              <a:rPr lang="ru-RU" sz="3200" b="1" dirty="0" err="1" smtClean="0">
                <a:ln>
                  <a:solidFill>
                    <a:schemeClr val="tx2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Нижнеудинского</a:t>
            </a:r>
            <a:r>
              <a:rPr lang="ru-RU" sz="3200" b="1" dirty="0" smtClean="0">
                <a:ln>
                  <a:solidFill>
                    <a:schemeClr val="tx2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района Иркутской обл.</a:t>
            </a:r>
            <a:r>
              <a:rPr lang="ru-RU" sz="3200" b="1" cap="none" spc="0" dirty="0" smtClean="0">
                <a:ln>
                  <a:solidFill>
                    <a:schemeClr val="tx2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</a:p>
          <a:p>
            <a:pPr algn="ctr"/>
            <a:r>
              <a:rPr lang="ru-RU" sz="3200" b="1" dirty="0" smtClean="0">
                <a:ln>
                  <a:solidFill>
                    <a:schemeClr val="tx2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Дорофеева М.Я.</a:t>
            </a:r>
            <a:r>
              <a:rPr lang="ru-RU" sz="3200" b="1" cap="none" spc="0" dirty="0" smtClean="0">
                <a:ln>
                  <a:solidFill>
                    <a:schemeClr val="tx2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endParaRPr lang="ru-RU" sz="3200" b="1" cap="none" spc="0" dirty="0">
              <a:ln>
                <a:solidFill>
                  <a:schemeClr val="tx2"/>
                </a:solidFill>
                <a:prstDash val="solid"/>
              </a:ln>
              <a:solidFill>
                <a:srgbClr val="FF0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571480"/>
            <a:ext cx="7929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285720" y="214290"/>
            <a:ext cx="871543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/>
              <a:t>з</a:t>
            </a:r>
            <a:r>
              <a:rPr lang="ru-RU" sz="2400" b="1" dirty="0" smtClean="0"/>
              <a:t>) </a:t>
            </a:r>
            <a:r>
              <a:rPr lang="ru-RU" sz="2400" dirty="0" smtClean="0"/>
              <a:t> 2х</a:t>
            </a:r>
            <a:r>
              <a:rPr lang="ru-RU" sz="2400" baseline="30000" dirty="0" smtClean="0"/>
              <a:t>4</a:t>
            </a:r>
            <a:r>
              <a:rPr lang="ru-RU" sz="2400" dirty="0" smtClean="0"/>
              <a:t> + 3х</a:t>
            </a:r>
            <a:r>
              <a:rPr lang="ru-RU" sz="2400" baseline="30000" dirty="0" smtClean="0"/>
              <a:t>3</a:t>
            </a:r>
            <a:r>
              <a:rPr lang="ru-RU" sz="2400" dirty="0" smtClean="0"/>
              <a:t>  - 16 х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 + 3х + 2 = 0.</a:t>
            </a:r>
          </a:p>
          <a:p>
            <a:r>
              <a:rPr lang="ru-RU" sz="2400" dirty="0" smtClean="0"/>
              <a:t> Решение.</a:t>
            </a:r>
          </a:p>
          <a:p>
            <a:r>
              <a:rPr lang="ru-RU" sz="2400" dirty="0" smtClean="0"/>
              <a:t>Разделим обе части уравнения на х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, получим  </a:t>
            </a:r>
            <a:endParaRPr lang="ru-RU" sz="2400" dirty="0" smtClean="0"/>
          </a:p>
          <a:p>
            <a:r>
              <a:rPr lang="ru-RU" sz="2400" dirty="0" smtClean="0"/>
              <a:t>2х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  </a:t>
            </a:r>
            <a:r>
              <a:rPr lang="ru-RU" sz="2400" dirty="0" smtClean="0"/>
              <a:t>+ 3х  - 16 +  + 2/х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 =0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Сгруппируем  (2х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+ 2/х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) + (3х+ </a:t>
            </a:r>
            <a:r>
              <a:rPr lang="ru-RU" sz="2400" dirty="0" smtClean="0"/>
              <a:t>3/</a:t>
            </a:r>
            <a:r>
              <a:rPr lang="ru-RU" sz="2400" dirty="0" err="1" smtClean="0"/>
              <a:t>х</a:t>
            </a:r>
            <a:r>
              <a:rPr lang="ru-RU" sz="2400" dirty="0" smtClean="0"/>
              <a:t> </a:t>
            </a:r>
            <a:r>
              <a:rPr lang="ru-RU" sz="2400" dirty="0" smtClean="0"/>
              <a:t>)  - 16 = 0,  </a:t>
            </a:r>
            <a:endParaRPr lang="ru-RU" sz="2400" dirty="0" smtClean="0"/>
          </a:p>
          <a:p>
            <a:r>
              <a:rPr lang="ru-RU" sz="2400" dirty="0" smtClean="0"/>
              <a:t>2(х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+12/х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) + 3(</a:t>
            </a:r>
            <a:r>
              <a:rPr lang="ru-RU" sz="2400" dirty="0" err="1" smtClean="0"/>
              <a:t>х+</a:t>
            </a:r>
            <a:r>
              <a:rPr lang="ru-RU" sz="2400" dirty="0" smtClean="0"/>
              <a:t> </a:t>
            </a:r>
            <a:r>
              <a:rPr lang="ru-RU" sz="2400" dirty="0" smtClean="0"/>
              <a:t>1/</a:t>
            </a:r>
            <a:r>
              <a:rPr lang="ru-RU" sz="2400" dirty="0" err="1" smtClean="0"/>
              <a:t>х</a:t>
            </a:r>
            <a:r>
              <a:rPr lang="ru-RU" sz="2400" dirty="0" smtClean="0"/>
              <a:t> </a:t>
            </a:r>
            <a:r>
              <a:rPr lang="ru-RU" sz="2400" dirty="0" smtClean="0"/>
              <a:t>)  - 16 =0.</a:t>
            </a:r>
          </a:p>
          <a:p>
            <a:r>
              <a:rPr lang="ru-RU" sz="2400" dirty="0" smtClean="0"/>
              <a:t>Введем метод замены переменной, обозначим  </a:t>
            </a:r>
            <a:r>
              <a:rPr lang="ru-RU" sz="2400" dirty="0" err="1" smtClean="0">
                <a:solidFill>
                  <a:srgbClr val="FF0000"/>
                </a:solidFill>
              </a:rPr>
              <a:t>х+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>
                <a:solidFill>
                  <a:srgbClr val="FF0000"/>
                </a:solidFill>
              </a:rPr>
              <a:t>1/</a:t>
            </a:r>
            <a:r>
              <a:rPr lang="ru-RU" sz="2400" dirty="0" err="1" smtClean="0">
                <a:solidFill>
                  <a:srgbClr val="FF0000"/>
                </a:solidFill>
              </a:rPr>
              <a:t>х</a:t>
            </a:r>
            <a:r>
              <a:rPr lang="ru-RU" sz="2400" dirty="0" smtClean="0">
                <a:solidFill>
                  <a:srgbClr val="FF0000"/>
                </a:solidFill>
              </a:rPr>
              <a:t>  </a:t>
            </a:r>
            <a:r>
              <a:rPr lang="ru-RU" sz="2400" dirty="0" smtClean="0">
                <a:solidFill>
                  <a:srgbClr val="FF0000"/>
                </a:solidFill>
              </a:rPr>
              <a:t>= </a:t>
            </a:r>
            <a:r>
              <a:rPr lang="en-US" sz="2400" dirty="0" smtClean="0">
                <a:solidFill>
                  <a:srgbClr val="FF0000"/>
                </a:solidFill>
              </a:rPr>
              <a:t>t</a:t>
            </a:r>
            <a:r>
              <a:rPr lang="ru-RU" sz="2400" dirty="0" smtClean="0">
                <a:solidFill>
                  <a:srgbClr val="FF0000"/>
                </a:solidFill>
              </a:rPr>
              <a:t>,  </a:t>
            </a:r>
            <a:r>
              <a:rPr lang="ru-RU" sz="2400" dirty="0" smtClean="0"/>
              <a:t>возведем в квадрат </a:t>
            </a:r>
            <a:r>
              <a:rPr lang="ru-RU" sz="2400" dirty="0" smtClean="0"/>
              <a:t>обе </a:t>
            </a:r>
            <a:r>
              <a:rPr lang="ru-RU" sz="2400" dirty="0" smtClean="0"/>
              <a:t>части  равенства, получим  </a:t>
            </a:r>
            <a:endParaRPr lang="ru-RU" sz="2400" dirty="0" smtClean="0"/>
          </a:p>
          <a:p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>
                <a:solidFill>
                  <a:srgbClr val="FF0000"/>
                </a:solidFill>
              </a:rPr>
              <a:t>   </a:t>
            </a:r>
            <a:r>
              <a:rPr lang="en-US" sz="2400" dirty="0" smtClean="0">
                <a:solidFill>
                  <a:srgbClr val="FF0000"/>
                </a:solidFill>
              </a:rPr>
              <a:t>t</a:t>
            </a:r>
            <a:r>
              <a:rPr lang="ru-RU" sz="2400" baseline="30000" dirty="0" smtClean="0">
                <a:solidFill>
                  <a:srgbClr val="FF0000"/>
                </a:solidFill>
              </a:rPr>
              <a:t>2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/>
              <a:t>= (</a:t>
            </a:r>
            <a:r>
              <a:rPr lang="en-US" sz="2400" dirty="0" smtClean="0"/>
              <a:t>x</a:t>
            </a:r>
            <a:r>
              <a:rPr lang="ru-RU" sz="2400" dirty="0" smtClean="0"/>
              <a:t> + </a:t>
            </a:r>
            <a:r>
              <a:rPr lang="ru-RU" sz="2400" dirty="0" smtClean="0"/>
              <a:t>1/</a:t>
            </a:r>
            <a:r>
              <a:rPr lang="ru-RU" sz="2400" dirty="0" err="1" smtClean="0"/>
              <a:t>х</a:t>
            </a:r>
            <a:r>
              <a:rPr lang="ru-RU" sz="2400" dirty="0" smtClean="0"/>
              <a:t>)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 </a:t>
            </a:r>
            <a:r>
              <a:rPr lang="ru-RU" sz="2400" dirty="0" smtClean="0"/>
              <a:t>= </a:t>
            </a:r>
            <a:r>
              <a:rPr lang="en-US" sz="2400" dirty="0" smtClean="0"/>
              <a:t>x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 + 2∙ </a:t>
            </a:r>
            <a:r>
              <a:rPr lang="en-US" sz="2400" dirty="0" smtClean="0"/>
              <a:t>x</a:t>
            </a:r>
            <a:r>
              <a:rPr lang="ru-RU" sz="2400" dirty="0" smtClean="0"/>
              <a:t> </a:t>
            </a:r>
            <a:r>
              <a:rPr lang="ru-RU" sz="2400" dirty="0" smtClean="0"/>
              <a:t>∙1/</a:t>
            </a:r>
            <a:r>
              <a:rPr lang="ru-RU" sz="2400" dirty="0" err="1" smtClean="0"/>
              <a:t>х</a:t>
            </a:r>
            <a:r>
              <a:rPr lang="ru-RU" sz="2400" dirty="0" smtClean="0"/>
              <a:t>  </a:t>
            </a:r>
            <a:r>
              <a:rPr lang="ru-RU" sz="2400" dirty="0" smtClean="0"/>
              <a:t>+ 1/</a:t>
            </a:r>
            <a:r>
              <a:rPr lang="en-US" sz="2400" dirty="0" smtClean="0"/>
              <a:t>x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,  тогда </a:t>
            </a:r>
          </a:p>
          <a:p>
            <a:r>
              <a:rPr lang="ru-RU" sz="2400" dirty="0" smtClean="0"/>
              <a:t>   </a:t>
            </a:r>
            <a:r>
              <a:rPr lang="en-US" sz="2400" dirty="0" smtClean="0"/>
              <a:t>x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 + 1/</a:t>
            </a:r>
            <a:r>
              <a:rPr lang="en-US" sz="2400" dirty="0" smtClean="0"/>
              <a:t>x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 = </a:t>
            </a:r>
            <a:r>
              <a:rPr lang="en-US" sz="2400" dirty="0" smtClean="0">
                <a:solidFill>
                  <a:srgbClr val="FF0000"/>
                </a:solidFill>
              </a:rPr>
              <a:t>t</a:t>
            </a:r>
            <a:r>
              <a:rPr lang="ru-RU" sz="2400" baseline="30000" dirty="0" smtClean="0">
                <a:solidFill>
                  <a:srgbClr val="FF0000"/>
                </a:solidFill>
              </a:rPr>
              <a:t>2</a:t>
            </a:r>
            <a:r>
              <a:rPr lang="ru-RU" sz="2400" dirty="0" smtClean="0">
                <a:solidFill>
                  <a:srgbClr val="FF0000"/>
                </a:solidFill>
              </a:rPr>
              <a:t> – 2</a:t>
            </a:r>
            <a:r>
              <a:rPr lang="ru-RU" sz="2400" dirty="0" smtClean="0"/>
              <a:t>,   и после преобразований </a:t>
            </a:r>
            <a:r>
              <a:rPr lang="ru-RU" sz="2400" dirty="0" smtClean="0"/>
              <a:t> квадратное </a:t>
            </a:r>
            <a:r>
              <a:rPr lang="ru-RU" sz="2400" dirty="0" smtClean="0"/>
              <a:t>уравнение </a:t>
            </a:r>
            <a:r>
              <a:rPr lang="ru-RU" sz="2400" dirty="0" smtClean="0"/>
              <a:t> имеет вид  </a:t>
            </a:r>
            <a:r>
              <a:rPr lang="ru-RU" sz="2400" dirty="0" smtClean="0"/>
              <a:t>2( </a:t>
            </a:r>
            <a:r>
              <a:rPr lang="en-US" sz="2400" dirty="0" smtClean="0"/>
              <a:t>t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 – 2) + 3</a:t>
            </a:r>
            <a:r>
              <a:rPr lang="en-US" sz="2400" dirty="0" smtClean="0"/>
              <a:t>t</a:t>
            </a:r>
            <a:r>
              <a:rPr lang="ru-RU" sz="2400" dirty="0" smtClean="0"/>
              <a:t>  - 16 =0. </a:t>
            </a:r>
            <a:endParaRPr lang="ru-RU" sz="2400" dirty="0" smtClean="0"/>
          </a:p>
          <a:p>
            <a:r>
              <a:rPr lang="ru-RU" sz="2400" dirty="0" smtClean="0"/>
              <a:t> </a:t>
            </a:r>
            <a:r>
              <a:rPr lang="ru-RU" sz="2400" dirty="0" smtClean="0"/>
              <a:t>Решая </a:t>
            </a:r>
            <a:r>
              <a:rPr lang="ru-RU" sz="2400" dirty="0" smtClean="0"/>
              <a:t>уравнение по общему виду  2</a:t>
            </a:r>
            <a:r>
              <a:rPr lang="en-US" sz="2400" dirty="0" smtClean="0"/>
              <a:t>t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 -4 + 3</a:t>
            </a:r>
            <a:r>
              <a:rPr lang="en-US" sz="2400" dirty="0" smtClean="0"/>
              <a:t>t</a:t>
            </a:r>
            <a:r>
              <a:rPr lang="ru-RU" sz="2400" dirty="0" smtClean="0"/>
              <a:t> -16 = 0, </a:t>
            </a:r>
          </a:p>
          <a:p>
            <a:r>
              <a:rPr lang="ru-RU" sz="2400" dirty="0" smtClean="0"/>
              <a:t>   2</a:t>
            </a:r>
            <a:r>
              <a:rPr lang="en-US" sz="2400" dirty="0" smtClean="0"/>
              <a:t>t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 + 3</a:t>
            </a:r>
            <a:r>
              <a:rPr lang="en-US" sz="2400" dirty="0" smtClean="0"/>
              <a:t>t</a:t>
            </a:r>
            <a:r>
              <a:rPr lang="ru-RU" sz="2400" dirty="0" smtClean="0"/>
              <a:t> – 20 = 0, получим корни  </a:t>
            </a:r>
            <a:r>
              <a:rPr lang="en-US" sz="2400" dirty="0" smtClean="0"/>
              <a:t>t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 =  ,  </a:t>
            </a:r>
            <a:r>
              <a:rPr lang="en-US" sz="2400" dirty="0" smtClean="0"/>
              <a:t>t</a:t>
            </a:r>
            <a:r>
              <a:rPr lang="ru-RU" sz="2400" baseline="-25000" dirty="0" smtClean="0"/>
              <a:t>2</a:t>
            </a:r>
            <a:r>
              <a:rPr lang="ru-RU" sz="2400" dirty="0" smtClean="0"/>
              <a:t> = -4.  Можно не решать, а сразу же записать ответы предыдущего уравнения.</a:t>
            </a:r>
          </a:p>
          <a:p>
            <a:r>
              <a:rPr lang="ru-RU" sz="2400" dirty="0" smtClean="0"/>
              <a:t>  Ответ:  х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 </a:t>
            </a:r>
            <a:r>
              <a:rPr lang="ru-RU" sz="2400" dirty="0" smtClean="0"/>
              <a:t>=1/2 </a:t>
            </a:r>
            <a:r>
              <a:rPr lang="ru-RU" sz="2400" dirty="0" smtClean="0"/>
              <a:t>,  х</a:t>
            </a:r>
            <a:r>
              <a:rPr lang="ru-RU" sz="2400" baseline="-25000" dirty="0" smtClean="0"/>
              <a:t>2</a:t>
            </a:r>
            <a:r>
              <a:rPr lang="ru-RU" sz="2400" dirty="0" smtClean="0"/>
              <a:t> = -2</a:t>
            </a:r>
            <a:r>
              <a:rPr lang="ru-RU" sz="2400" dirty="0" smtClean="0"/>
              <a:t>+   </a:t>
            </a:r>
            <a:r>
              <a:rPr lang="ru-RU" sz="2400" dirty="0" smtClean="0"/>
              <a:t>√3 </a:t>
            </a:r>
            <a:r>
              <a:rPr lang="ru-RU" sz="2400" dirty="0" smtClean="0"/>
              <a:t>,  </a:t>
            </a:r>
            <a:r>
              <a:rPr lang="ru-RU" sz="2400" dirty="0" smtClean="0"/>
              <a:t>х</a:t>
            </a:r>
            <a:r>
              <a:rPr lang="ru-RU" sz="2400" baseline="-25000" dirty="0" smtClean="0"/>
              <a:t>3</a:t>
            </a:r>
            <a:r>
              <a:rPr lang="ru-RU" sz="2400" dirty="0" smtClean="0"/>
              <a:t> = -2 </a:t>
            </a:r>
            <a:r>
              <a:rPr lang="ru-RU" sz="2400" dirty="0" smtClean="0"/>
              <a:t>-</a:t>
            </a:r>
            <a:r>
              <a:rPr lang="ru-RU" sz="2400" dirty="0" smtClean="0"/>
              <a:t> </a:t>
            </a:r>
            <a:r>
              <a:rPr lang="ru-RU" sz="2400" dirty="0" smtClean="0"/>
              <a:t> </a:t>
            </a:r>
            <a:r>
              <a:rPr lang="ru-RU" sz="2400" dirty="0" smtClean="0"/>
              <a:t>√</a:t>
            </a:r>
            <a:r>
              <a:rPr lang="ru-RU" sz="2400" dirty="0" smtClean="0"/>
              <a:t>3 </a:t>
            </a:r>
            <a:r>
              <a:rPr lang="ru-RU" sz="2400" dirty="0" smtClean="0"/>
              <a:t>,  х</a:t>
            </a:r>
            <a:r>
              <a:rPr lang="ru-RU" sz="2400" baseline="-25000" dirty="0" smtClean="0"/>
              <a:t>4</a:t>
            </a:r>
            <a:r>
              <a:rPr lang="ru-RU" sz="2400" dirty="0" smtClean="0"/>
              <a:t> = 2.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285860"/>
            <a:ext cx="850112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      Вариант </a:t>
            </a:r>
            <a:r>
              <a:rPr lang="ru-RU" sz="2400" b="1" dirty="0" smtClean="0"/>
              <a:t>1.                                                             </a:t>
            </a:r>
            <a:r>
              <a:rPr lang="ru-RU" sz="2400" b="1" dirty="0" smtClean="0"/>
              <a:t>Вариант </a:t>
            </a:r>
            <a:r>
              <a:rPr lang="ru-RU" sz="2400" b="1" dirty="0" smtClean="0"/>
              <a:t>2.                        </a:t>
            </a:r>
            <a:endParaRPr lang="ru-RU" sz="2400" dirty="0" smtClean="0"/>
          </a:p>
          <a:p>
            <a:r>
              <a:rPr lang="ru-RU" sz="2000" dirty="0" smtClean="0"/>
              <a:t>а) ( х</a:t>
            </a:r>
            <a:r>
              <a:rPr lang="ru-RU" sz="2000" baseline="30000" dirty="0" smtClean="0"/>
              <a:t>2 </a:t>
            </a:r>
            <a:r>
              <a:rPr lang="ru-RU" sz="2000" dirty="0" smtClean="0"/>
              <a:t>– 6х)</a:t>
            </a:r>
            <a:r>
              <a:rPr lang="ru-RU" sz="2000" baseline="30000" dirty="0" smtClean="0"/>
              <a:t>2</a:t>
            </a:r>
            <a:r>
              <a:rPr lang="ru-RU" sz="2000" dirty="0" smtClean="0"/>
              <a:t> -2( </a:t>
            </a:r>
            <a:r>
              <a:rPr lang="ru-RU" sz="2000" dirty="0" err="1" smtClean="0"/>
              <a:t>х</a:t>
            </a:r>
            <a:r>
              <a:rPr lang="ru-RU" sz="2000" dirty="0" smtClean="0"/>
              <a:t> – 3)</a:t>
            </a:r>
            <a:r>
              <a:rPr lang="ru-RU" sz="2000" baseline="30000" dirty="0" smtClean="0"/>
              <a:t>2</a:t>
            </a:r>
            <a:r>
              <a:rPr lang="ru-RU" sz="2000" dirty="0" smtClean="0"/>
              <a:t> = 81;         </a:t>
            </a:r>
            <a:r>
              <a:rPr lang="ru-RU" sz="2000" dirty="0" smtClean="0"/>
              <a:t>         а</a:t>
            </a:r>
            <a:r>
              <a:rPr lang="ru-RU" sz="2000" dirty="0" smtClean="0"/>
              <a:t>) ( х</a:t>
            </a:r>
            <a:r>
              <a:rPr lang="ru-RU" sz="2000" baseline="30000" dirty="0" smtClean="0"/>
              <a:t>2 </a:t>
            </a:r>
            <a:r>
              <a:rPr lang="ru-RU" sz="2000" dirty="0" smtClean="0"/>
              <a:t>– 8х)</a:t>
            </a:r>
            <a:r>
              <a:rPr lang="ru-RU" sz="2000" baseline="30000" dirty="0" smtClean="0"/>
              <a:t>2</a:t>
            </a:r>
            <a:r>
              <a:rPr lang="ru-RU" sz="2000" dirty="0" smtClean="0"/>
              <a:t> + 3( </a:t>
            </a:r>
            <a:r>
              <a:rPr lang="ru-RU" sz="2000" dirty="0" err="1" smtClean="0"/>
              <a:t>х</a:t>
            </a:r>
            <a:r>
              <a:rPr lang="ru-RU" sz="2000" dirty="0" smtClean="0"/>
              <a:t> – 4)</a:t>
            </a:r>
            <a:r>
              <a:rPr lang="ru-RU" sz="2000" baseline="30000" dirty="0" smtClean="0"/>
              <a:t>2</a:t>
            </a:r>
            <a:r>
              <a:rPr lang="ru-RU" sz="2000" dirty="0" smtClean="0"/>
              <a:t> = 76;   </a:t>
            </a:r>
          </a:p>
          <a:p>
            <a:r>
              <a:rPr lang="ru-RU" sz="2000" dirty="0" smtClean="0"/>
              <a:t>б)  х</a:t>
            </a:r>
            <a:r>
              <a:rPr lang="ru-RU" sz="2000" baseline="30000" dirty="0" smtClean="0"/>
              <a:t>3</a:t>
            </a:r>
            <a:r>
              <a:rPr lang="ru-RU" sz="2000" dirty="0" smtClean="0"/>
              <a:t> + </a:t>
            </a:r>
            <a:r>
              <a:rPr lang="ru-RU" sz="2000" dirty="0" err="1" smtClean="0"/>
              <a:t>х</a:t>
            </a:r>
            <a:r>
              <a:rPr lang="ru-RU" sz="2000" dirty="0" smtClean="0"/>
              <a:t> + 2 = 0;                                        </a:t>
            </a:r>
            <a:r>
              <a:rPr lang="ru-RU" sz="2000" dirty="0" smtClean="0"/>
              <a:t>б</a:t>
            </a:r>
            <a:r>
              <a:rPr lang="ru-RU" sz="2000" dirty="0" smtClean="0"/>
              <a:t>) х</a:t>
            </a:r>
            <a:r>
              <a:rPr lang="ru-RU" sz="2000" baseline="30000" dirty="0" smtClean="0"/>
              <a:t>3  </a:t>
            </a:r>
            <a:r>
              <a:rPr lang="ru-RU" sz="2000" dirty="0" smtClean="0"/>
              <a:t>+ 3х</a:t>
            </a:r>
            <a:r>
              <a:rPr lang="ru-RU" sz="2000" baseline="30000" dirty="0" smtClean="0"/>
              <a:t>2</a:t>
            </a:r>
            <a:r>
              <a:rPr lang="ru-RU" sz="2000" dirty="0" smtClean="0"/>
              <a:t> + 2х = 0.</a:t>
            </a:r>
          </a:p>
          <a:p>
            <a:r>
              <a:rPr lang="ru-RU" sz="2000" dirty="0" smtClean="0"/>
              <a:t>в) 6х</a:t>
            </a:r>
            <a:r>
              <a:rPr lang="ru-RU" sz="2000" baseline="30000" dirty="0" smtClean="0"/>
              <a:t>4</a:t>
            </a:r>
            <a:r>
              <a:rPr lang="ru-RU" sz="2000" dirty="0" smtClean="0"/>
              <a:t> – 35 х</a:t>
            </a:r>
            <a:r>
              <a:rPr lang="ru-RU" sz="2000" baseline="30000" dirty="0" smtClean="0"/>
              <a:t>3</a:t>
            </a:r>
            <a:r>
              <a:rPr lang="ru-RU" sz="2000" dirty="0" smtClean="0"/>
              <a:t> + 62 х</a:t>
            </a:r>
            <a:r>
              <a:rPr lang="ru-RU" sz="2000" baseline="30000" dirty="0" smtClean="0"/>
              <a:t>2</a:t>
            </a:r>
            <a:r>
              <a:rPr lang="ru-RU" sz="2000" dirty="0" smtClean="0"/>
              <a:t> – 35х + 6 = 0;      </a:t>
            </a:r>
            <a:r>
              <a:rPr lang="ru-RU" sz="2000" dirty="0" smtClean="0"/>
              <a:t>в</a:t>
            </a:r>
            <a:r>
              <a:rPr lang="ru-RU" sz="2000" dirty="0" smtClean="0"/>
              <a:t>) 5х</a:t>
            </a:r>
            <a:r>
              <a:rPr lang="ru-RU" sz="2000" baseline="30000" dirty="0" smtClean="0"/>
              <a:t>4</a:t>
            </a:r>
            <a:r>
              <a:rPr lang="ru-RU" sz="2000" dirty="0" smtClean="0"/>
              <a:t> – 12х</a:t>
            </a:r>
            <a:r>
              <a:rPr lang="ru-RU" sz="2000" baseline="30000" dirty="0" smtClean="0"/>
              <a:t>3</a:t>
            </a:r>
            <a:r>
              <a:rPr lang="ru-RU" sz="2000" dirty="0" smtClean="0"/>
              <a:t> + 14х</a:t>
            </a:r>
            <a:r>
              <a:rPr lang="ru-RU" sz="2000" baseline="30000" dirty="0" smtClean="0"/>
              <a:t>2</a:t>
            </a:r>
            <a:r>
              <a:rPr lang="ru-RU" sz="2000" dirty="0" smtClean="0"/>
              <a:t> – 12х + 5 = 0.</a:t>
            </a:r>
          </a:p>
          <a:p>
            <a:r>
              <a:rPr lang="ru-RU" sz="2000" dirty="0" smtClean="0"/>
              <a:t>г) (</a:t>
            </a:r>
            <a:r>
              <a:rPr lang="ru-RU" sz="2000" dirty="0" err="1" smtClean="0"/>
              <a:t>х</a:t>
            </a:r>
            <a:r>
              <a:rPr lang="ru-RU" sz="2000" dirty="0" smtClean="0"/>
              <a:t> –1)(х+2)(х-3)(х+4) = 144;             </a:t>
            </a:r>
            <a:r>
              <a:rPr lang="ru-RU" sz="2000" dirty="0" smtClean="0"/>
              <a:t>г</a:t>
            </a:r>
            <a:r>
              <a:rPr lang="ru-RU" sz="2000" dirty="0" smtClean="0"/>
              <a:t>) (х-1)(х-2)(х-3)(х-4) = 15.</a:t>
            </a:r>
          </a:p>
          <a:p>
            <a:r>
              <a:rPr lang="ru-RU" sz="2000" dirty="0" smtClean="0"/>
              <a:t> </a:t>
            </a:r>
            <a:r>
              <a:rPr lang="ru-RU" sz="2000" dirty="0" err="1" smtClean="0"/>
              <a:t>д</a:t>
            </a:r>
            <a:r>
              <a:rPr lang="ru-RU" sz="2000" dirty="0" smtClean="0"/>
              <a:t>) (х</a:t>
            </a:r>
            <a:r>
              <a:rPr lang="ru-RU" sz="2000" baseline="30000" dirty="0" smtClean="0"/>
              <a:t>2</a:t>
            </a:r>
            <a:r>
              <a:rPr lang="ru-RU" sz="2000" dirty="0" smtClean="0"/>
              <a:t> + </a:t>
            </a:r>
            <a:r>
              <a:rPr lang="ru-RU" sz="2000" dirty="0" err="1" smtClean="0"/>
              <a:t>х</a:t>
            </a:r>
            <a:r>
              <a:rPr lang="ru-RU" sz="2000" dirty="0" smtClean="0"/>
              <a:t> + 1)( х</a:t>
            </a:r>
            <a:r>
              <a:rPr lang="ru-RU" sz="2000" baseline="30000" dirty="0" smtClean="0"/>
              <a:t>2</a:t>
            </a:r>
            <a:r>
              <a:rPr lang="ru-RU" sz="2000" dirty="0" smtClean="0"/>
              <a:t> + </a:t>
            </a:r>
            <a:r>
              <a:rPr lang="ru-RU" sz="2000" dirty="0" err="1" smtClean="0"/>
              <a:t>х</a:t>
            </a:r>
            <a:r>
              <a:rPr lang="ru-RU" sz="2000" dirty="0" smtClean="0"/>
              <a:t> + 2) = 12;             </a:t>
            </a:r>
            <a:r>
              <a:rPr lang="ru-RU" sz="2000" dirty="0" err="1" smtClean="0"/>
              <a:t>д</a:t>
            </a:r>
            <a:r>
              <a:rPr lang="ru-RU" sz="2000" dirty="0" smtClean="0"/>
              <a:t>) ( 3х +2)</a:t>
            </a:r>
            <a:r>
              <a:rPr lang="ru-RU" sz="2000" baseline="30000" dirty="0" smtClean="0"/>
              <a:t>4</a:t>
            </a:r>
            <a:r>
              <a:rPr lang="ru-RU" sz="2000" dirty="0" smtClean="0"/>
              <a:t> – 13( 3х + 2)</a:t>
            </a:r>
            <a:r>
              <a:rPr lang="ru-RU" sz="2000" baseline="30000" dirty="0" smtClean="0"/>
              <a:t>2</a:t>
            </a:r>
            <a:r>
              <a:rPr lang="ru-RU" sz="2000" dirty="0" smtClean="0"/>
              <a:t> + 36 = 0.</a:t>
            </a:r>
          </a:p>
          <a:p>
            <a:r>
              <a:rPr lang="ru-RU" sz="2000" dirty="0" smtClean="0"/>
              <a:t> </a:t>
            </a:r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076990" y="214290"/>
            <a:ext cx="499002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Домашнее задание.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3429000"/>
            <a:ext cx="292892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Ответы.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71473" y="4357694"/>
          <a:ext cx="8143932" cy="9909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8747"/>
                <a:gridCol w="1049812"/>
                <a:gridCol w="1927801"/>
                <a:gridCol w="1698819"/>
                <a:gridCol w="1558753"/>
              </a:tblGrid>
              <a:tr h="5912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А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{ </a:t>
                      </a:r>
                      <a:r>
                        <a:rPr kumimoji="0"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2; ½;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3; </a:t>
                      </a:r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1/3}.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В.     1.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С { -2; -1; 0}.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Д { -2; 1}.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Б{0; 1}.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965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001156" cy="62170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</a:t>
            </a:r>
            <a:r>
              <a:rPr lang="ru-RU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Цели: </a:t>
            </a:r>
          </a:p>
          <a:p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 </a:t>
            </a:r>
            <a:r>
              <a:rPr lang="ru-RU" sz="2000" dirty="0" smtClean="0"/>
              <a:t>Обобщить </a:t>
            </a:r>
            <a:r>
              <a:rPr lang="ru-RU" sz="2000" dirty="0"/>
              <a:t>и углубить знания  обучающихся по данной теме;</a:t>
            </a:r>
          </a:p>
          <a:p>
            <a:r>
              <a:rPr lang="ru-RU" sz="2000" dirty="0" smtClean="0"/>
              <a:t>       -  Научить </a:t>
            </a:r>
            <a:r>
              <a:rPr lang="ru-RU" sz="2000" dirty="0"/>
              <a:t>использовать </a:t>
            </a:r>
            <a:r>
              <a:rPr lang="ru-RU" sz="2000" b="1" dirty="0"/>
              <a:t>различные методы  решения</a:t>
            </a:r>
            <a:r>
              <a:rPr lang="ru-RU" sz="2000" dirty="0"/>
              <a:t>:   </a:t>
            </a:r>
            <a:endParaRPr lang="ru-RU" sz="2000" dirty="0" smtClean="0"/>
          </a:p>
          <a:p>
            <a:r>
              <a:rPr lang="ru-RU" sz="2000" dirty="0"/>
              <a:t> </a:t>
            </a:r>
            <a:r>
              <a:rPr lang="ru-RU" sz="2000" dirty="0" smtClean="0"/>
              <a:t>         а) метод </a:t>
            </a:r>
            <a:r>
              <a:rPr lang="ru-RU" sz="2000" dirty="0"/>
              <a:t>разложения на множители - группировки,  </a:t>
            </a:r>
            <a:endParaRPr lang="ru-RU" sz="2000" dirty="0" smtClean="0"/>
          </a:p>
          <a:p>
            <a:r>
              <a:rPr lang="ru-RU" sz="2000" dirty="0"/>
              <a:t> </a:t>
            </a:r>
            <a:r>
              <a:rPr lang="ru-RU" sz="2000" dirty="0" smtClean="0"/>
              <a:t>         б)метод </a:t>
            </a:r>
            <a:r>
              <a:rPr lang="ru-RU" sz="2000" dirty="0"/>
              <a:t>замены переменной -    </a:t>
            </a:r>
            <a:r>
              <a:rPr lang="ru-RU" sz="2000" dirty="0" smtClean="0"/>
              <a:t>подстановки, </a:t>
            </a:r>
          </a:p>
          <a:p>
            <a:r>
              <a:rPr lang="ru-RU" sz="2000" dirty="0"/>
              <a:t> </a:t>
            </a:r>
            <a:r>
              <a:rPr lang="ru-RU" sz="2000" dirty="0" smtClean="0"/>
              <a:t>        для </a:t>
            </a:r>
            <a:r>
              <a:rPr lang="ru-RU" sz="2000" dirty="0"/>
              <a:t>подведения рациональных уравнений сложного вида к </a:t>
            </a:r>
            <a:r>
              <a:rPr lang="ru-RU" sz="2000" dirty="0" smtClean="0"/>
              <a:t>          </a:t>
            </a:r>
          </a:p>
          <a:p>
            <a:r>
              <a:rPr lang="ru-RU" sz="2000" dirty="0"/>
              <a:t> </a:t>
            </a:r>
            <a:r>
              <a:rPr lang="ru-RU" sz="2000" dirty="0" smtClean="0"/>
              <a:t>      более  </a:t>
            </a:r>
            <a:r>
              <a:rPr lang="ru-RU" sz="2000" dirty="0"/>
              <a:t>простому;</a:t>
            </a:r>
          </a:p>
          <a:p>
            <a:r>
              <a:rPr lang="ru-RU" sz="2000" dirty="0" smtClean="0"/>
              <a:t>      - </a:t>
            </a:r>
            <a:r>
              <a:rPr lang="ru-RU" sz="2000" dirty="0"/>
              <a:t>Познакомить  с различными видами рациональных уравнений: </a:t>
            </a:r>
            <a:r>
              <a:rPr lang="ru-RU" sz="2000" dirty="0" smtClean="0"/>
              <a:t>   </a:t>
            </a:r>
          </a:p>
          <a:p>
            <a:r>
              <a:rPr lang="ru-RU" sz="2000" dirty="0"/>
              <a:t> </a:t>
            </a:r>
            <a:r>
              <a:rPr lang="ru-RU" sz="2000" dirty="0" smtClean="0"/>
              <a:t>        симметрических</a:t>
            </a:r>
            <a:r>
              <a:rPr lang="ru-RU" sz="2000" dirty="0"/>
              <a:t>, частного случая  возвратных уравнений  и с методом </a:t>
            </a:r>
            <a:r>
              <a:rPr lang="ru-RU" sz="2000" dirty="0" smtClean="0"/>
              <a:t>  </a:t>
            </a:r>
          </a:p>
          <a:p>
            <a:r>
              <a:rPr lang="ru-RU" sz="2000" dirty="0"/>
              <a:t> </a:t>
            </a:r>
            <a:r>
              <a:rPr lang="ru-RU" sz="2000" dirty="0" smtClean="0"/>
              <a:t>       их </a:t>
            </a:r>
            <a:r>
              <a:rPr lang="ru-RU" sz="2000" dirty="0"/>
              <a:t>решения;</a:t>
            </a:r>
          </a:p>
          <a:p>
            <a:r>
              <a:rPr lang="ru-RU" sz="2000" dirty="0" smtClean="0"/>
              <a:t>     - </a:t>
            </a:r>
            <a:r>
              <a:rPr lang="ru-RU" sz="2000" dirty="0"/>
              <a:t>Побуждать ребят к взаимоконтролю, самоконтролю и самоанализу при </a:t>
            </a:r>
            <a:endParaRPr lang="ru-RU" sz="2000" dirty="0" smtClean="0"/>
          </a:p>
          <a:p>
            <a:r>
              <a:rPr lang="ru-RU" sz="2000" dirty="0"/>
              <a:t> </a:t>
            </a:r>
            <a:r>
              <a:rPr lang="ru-RU" sz="2000" dirty="0" smtClean="0"/>
              <a:t>       выполнении </a:t>
            </a:r>
            <a:r>
              <a:rPr lang="ru-RU" sz="2000" dirty="0"/>
              <a:t>заданий;</a:t>
            </a:r>
          </a:p>
          <a:p>
            <a:r>
              <a:rPr lang="ru-RU" sz="2000" dirty="0"/>
              <a:t> </a:t>
            </a:r>
            <a:r>
              <a:rPr lang="ru-RU" sz="2000" dirty="0" smtClean="0"/>
              <a:t>   - </a:t>
            </a:r>
            <a:r>
              <a:rPr lang="ru-RU" sz="2000" dirty="0"/>
              <a:t>Оказывать взаимовыручку, поддержку со стороны одноклассников – </a:t>
            </a:r>
            <a:r>
              <a:rPr lang="ru-RU" sz="2000" dirty="0" smtClean="0"/>
              <a:t>  </a:t>
            </a:r>
          </a:p>
          <a:p>
            <a:r>
              <a:rPr lang="ru-RU" sz="2000" dirty="0"/>
              <a:t> </a:t>
            </a:r>
            <a:r>
              <a:rPr lang="ru-RU" sz="2000" dirty="0" smtClean="0"/>
              <a:t>      ассистентов</a:t>
            </a:r>
            <a:r>
              <a:rPr lang="ru-RU" sz="2000" dirty="0"/>
              <a:t>.</a:t>
            </a:r>
          </a:p>
          <a:p>
            <a:r>
              <a:rPr lang="ru-RU" sz="2000" dirty="0" smtClean="0"/>
              <a:t>    - </a:t>
            </a:r>
            <a:r>
              <a:rPr lang="ru-RU" sz="2000" dirty="0"/>
              <a:t>Добиваться получения новых знаний через самостоятельное </a:t>
            </a:r>
            <a:r>
              <a:rPr lang="ru-RU" sz="2000" dirty="0" smtClean="0"/>
              <a:t>  </a:t>
            </a:r>
          </a:p>
          <a:p>
            <a:r>
              <a:rPr lang="ru-RU" sz="2000" dirty="0"/>
              <a:t> </a:t>
            </a:r>
            <a:r>
              <a:rPr lang="ru-RU" sz="2000" dirty="0" smtClean="0"/>
              <a:t>      выполнение </a:t>
            </a:r>
            <a:r>
              <a:rPr lang="ru-RU" sz="2000" dirty="0"/>
              <a:t>заданий с   последующей взаимопроверкой.</a:t>
            </a:r>
          </a:p>
          <a:p>
            <a:endParaRPr lang="ru-RU" sz="20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endParaRPr lang="ru-RU" sz="2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357166"/>
            <a:ext cx="8429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 smtClean="0">
              <a:ln w="18000">
                <a:solidFill>
                  <a:srgbClr val="FF0000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endParaRPr lang="ru-RU" b="1" dirty="0">
              <a:ln w="18000">
                <a:solidFill>
                  <a:srgbClr val="FF0000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42852"/>
            <a:ext cx="757242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Устный    тест – повторение.</a:t>
            </a:r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348" y="2214554"/>
          <a:ext cx="7929617" cy="3149119"/>
        </p:xfrm>
        <a:graphic>
          <a:graphicData uri="http://schemas.openxmlformats.org/drawingml/2006/table">
            <a:tbl>
              <a:tblPr/>
              <a:tblGrid>
                <a:gridCol w="2752676"/>
                <a:gridCol w="1355408"/>
                <a:gridCol w="1355408"/>
                <a:gridCol w="1246656"/>
                <a:gridCol w="1219469"/>
              </a:tblGrid>
              <a:tr h="7143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            </a:t>
                      </a:r>
                      <a:r>
                        <a:rPr lang="ru-RU" sz="1200" b="1" dirty="0" smtClean="0">
                          <a:latin typeface="Times New Roman"/>
                          <a:ea typeface="Calibri"/>
                          <a:cs typeface="Times New Roman"/>
                        </a:rPr>
                        <a:t>ответы</a:t>
                      </a:r>
                      <a:endParaRPr lang="ru-RU" sz="12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Calibri"/>
                          <a:cs typeface="Times New Roman"/>
                        </a:rPr>
                        <a:t>            задания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5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  ( 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х-3) ( х+7)=0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3; 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3; -7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-3;7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-3;-7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5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  х</a:t>
                      </a:r>
                      <a:r>
                        <a:rPr lang="ru-RU" sz="2400" baseline="30000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6х + 5 = 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5;1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2;3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-5;-1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-2; -3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0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2400" baseline="300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- 25 = 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0;5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1;25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-5;5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Нет решения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5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  х</a:t>
                      </a:r>
                      <a:r>
                        <a:rPr lang="ru-RU" sz="2400" baseline="30000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+ 4х + 7 = 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3,5;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Нет решения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2+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; 2-</a:t>
                      </a: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1; 2,5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78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  3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( 1-х)+2 = 5 – 3х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Нет решения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3;1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Множество корней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0;5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50004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14348" y="1142984"/>
            <a:ext cx="77153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К данным уравнениям  приведены ответы, выбрать правильный ответ  </a:t>
            </a:r>
            <a:r>
              <a:rPr lang="ru-RU" sz="2400" dirty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и объяснить почему?</a:t>
            </a:r>
            <a:endParaRPr lang="ru-RU" sz="2400" dirty="0">
              <a:solidFill>
                <a:prstClr val="black"/>
              </a:solidFill>
              <a:latin typeface="Arial" pitchFamily="34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714348" y="2571744"/>
            <a:ext cx="79296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677508"/>
            <a:ext cx="9144000" cy="6678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б)  Решить уравнение: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– 3х  + 2 = 0.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Решение.  Используем  метод группировки.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Перепишем уравнение, записав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-3х = -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-2х,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получим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-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– 2х  + 2 = 0,  а теперь сгруппируем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(х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-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) – ( 2х -2) = 0. </a:t>
            </a:r>
          </a:p>
          <a:p>
            <a:r>
              <a:rPr lang="ru-RU" sz="24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Вынесем общие множители: </a:t>
            </a:r>
            <a:r>
              <a:rPr lang="ru-RU" sz="2800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х</a:t>
            </a:r>
            <a:r>
              <a:rPr lang="ru-RU" sz="2800" dirty="0" smtClean="0"/>
              <a:t>( </a:t>
            </a:r>
            <a:r>
              <a:rPr lang="ru-RU" sz="2800" dirty="0"/>
              <a:t>х</a:t>
            </a:r>
            <a:r>
              <a:rPr lang="ru-RU" sz="2800" baseline="30000" dirty="0"/>
              <a:t>2</a:t>
            </a:r>
            <a:r>
              <a:rPr lang="ru-RU" sz="2800" dirty="0"/>
              <a:t> -1) -2( </a:t>
            </a:r>
            <a:r>
              <a:rPr lang="ru-RU" sz="2800" dirty="0" err="1"/>
              <a:t>х</a:t>
            </a:r>
            <a:r>
              <a:rPr lang="ru-RU" sz="2800" dirty="0"/>
              <a:t> -1) = 0</a:t>
            </a:r>
            <a:r>
              <a:rPr lang="ru-RU" sz="2800" dirty="0" smtClean="0"/>
              <a:t>,</a:t>
            </a:r>
          </a:p>
          <a:p>
            <a:r>
              <a:rPr lang="ru-RU" sz="2800" dirty="0" smtClean="0"/>
              <a:t>   </a:t>
            </a:r>
            <a:r>
              <a:rPr lang="ru-RU" sz="2800" dirty="0" err="1" smtClean="0"/>
              <a:t>х</a:t>
            </a:r>
            <a:r>
              <a:rPr lang="ru-RU" sz="2800" dirty="0" smtClean="0">
                <a:solidFill>
                  <a:srgbClr val="FF0000"/>
                </a:solidFill>
              </a:rPr>
              <a:t>(х-1)</a:t>
            </a:r>
            <a:r>
              <a:rPr lang="ru-RU" sz="2800" dirty="0" smtClean="0"/>
              <a:t>(</a:t>
            </a:r>
            <a:r>
              <a:rPr lang="ru-RU" sz="2800" dirty="0"/>
              <a:t>х+1) -2</a:t>
            </a:r>
            <a:r>
              <a:rPr lang="ru-RU" sz="2800" dirty="0">
                <a:solidFill>
                  <a:srgbClr val="FF0000"/>
                </a:solidFill>
              </a:rPr>
              <a:t>( </a:t>
            </a:r>
            <a:r>
              <a:rPr lang="ru-RU" sz="2800" dirty="0" err="1">
                <a:solidFill>
                  <a:srgbClr val="FF0000"/>
                </a:solidFill>
              </a:rPr>
              <a:t>х</a:t>
            </a:r>
            <a:r>
              <a:rPr lang="ru-RU" sz="2800" dirty="0">
                <a:solidFill>
                  <a:srgbClr val="FF0000"/>
                </a:solidFill>
              </a:rPr>
              <a:t> -1) </a:t>
            </a:r>
            <a:r>
              <a:rPr lang="ru-RU" sz="2800" dirty="0"/>
              <a:t>=0</a:t>
            </a:r>
            <a:r>
              <a:rPr lang="ru-RU" sz="2800" dirty="0" smtClean="0"/>
              <a:t>,       </a:t>
            </a:r>
            <a:r>
              <a:rPr lang="ru-RU" sz="2800" dirty="0" smtClean="0">
                <a:solidFill>
                  <a:srgbClr val="FF0000"/>
                </a:solidFill>
              </a:rPr>
              <a:t>( </a:t>
            </a:r>
            <a:r>
              <a:rPr lang="ru-RU" sz="2800" dirty="0">
                <a:solidFill>
                  <a:srgbClr val="FF0000"/>
                </a:solidFill>
              </a:rPr>
              <a:t>х-1) </a:t>
            </a:r>
            <a:r>
              <a:rPr lang="ru-RU" sz="2800" dirty="0" smtClean="0"/>
              <a:t>(</a:t>
            </a:r>
            <a:r>
              <a:rPr lang="ru-RU" sz="2800" dirty="0" err="1" smtClean="0"/>
              <a:t>х</a:t>
            </a:r>
            <a:r>
              <a:rPr lang="ru-RU" sz="2800" dirty="0" smtClean="0"/>
              <a:t>(х+1) -2) = 0,</a:t>
            </a:r>
          </a:p>
          <a:p>
            <a:r>
              <a:rPr lang="ru-RU" sz="2800" dirty="0" smtClean="0"/>
              <a:t>       </a:t>
            </a:r>
            <a:r>
              <a:rPr lang="ru-RU" sz="2800" dirty="0" err="1" smtClean="0"/>
              <a:t>х</a:t>
            </a:r>
            <a:r>
              <a:rPr lang="ru-RU" sz="2800" dirty="0" smtClean="0"/>
              <a:t> – 1 =0   или    х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 </a:t>
            </a:r>
            <a:r>
              <a:rPr lang="ru-RU" sz="2800" dirty="0"/>
              <a:t>+ </a:t>
            </a:r>
            <a:r>
              <a:rPr lang="ru-RU" sz="2800" dirty="0" err="1"/>
              <a:t>х</a:t>
            </a:r>
            <a:r>
              <a:rPr lang="ru-RU" sz="2800" dirty="0"/>
              <a:t> -2 =0,   </a:t>
            </a:r>
            <a:endParaRPr lang="ru-RU" sz="2800" dirty="0" smtClean="0"/>
          </a:p>
          <a:p>
            <a:r>
              <a:rPr lang="ru-RU" sz="2800" dirty="0"/>
              <a:t> </a:t>
            </a:r>
            <a:r>
              <a:rPr lang="ru-RU" sz="2800" dirty="0" smtClean="0"/>
              <a:t>      </a:t>
            </a:r>
            <a:r>
              <a:rPr lang="ru-RU" sz="2800" dirty="0" err="1" smtClean="0"/>
              <a:t>х</a:t>
            </a:r>
            <a:r>
              <a:rPr lang="ru-RU" sz="2800" dirty="0" smtClean="0"/>
              <a:t> = 1                    По т. Виета находим корни </a:t>
            </a:r>
          </a:p>
          <a:p>
            <a:r>
              <a:rPr lang="ru-RU" sz="2800" dirty="0" smtClean="0"/>
              <a:t>                                                    х</a:t>
            </a:r>
            <a:r>
              <a:rPr lang="ru-RU" sz="2800" baseline="-25000" dirty="0" smtClean="0"/>
              <a:t>1 </a:t>
            </a:r>
            <a:r>
              <a:rPr lang="ru-RU" sz="2800" dirty="0"/>
              <a:t>+ х</a:t>
            </a:r>
            <a:r>
              <a:rPr lang="ru-RU" sz="2800" baseline="-25000" dirty="0"/>
              <a:t>2</a:t>
            </a:r>
            <a:r>
              <a:rPr lang="ru-RU" sz="2800" dirty="0"/>
              <a:t> = - 1      </a:t>
            </a:r>
            <a:r>
              <a:rPr lang="ru-RU" sz="2800" dirty="0" smtClean="0"/>
              <a:t>           х</a:t>
            </a:r>
            <a:r>
              <a:rPr lang="ru-RU" sz="2800" baseline="-25000" dirty="0" smtClean="0"/>
              <a:t>1 </a:t>
            </a:r>
            <a:r>
              <a:rPr lang="ru-RU" sz="2800" baseline="-25000" dirty="0"/>
              <a:t>= </a:t>
            </a:r>
            <a:r>
              <a:rPr lang="ru-RU" sz="2800" dirty="0"/>
              <a:t>- 2</a:t>
            </a:r>
          </a:p>
          <a:p>
            <a:r>
              <a:rPr lang="ru-RU" sz="2800" dirty="0"/>
              <a:t>                                               </a:t>
            </a:r>
            <a:r>
              <a:rPr lang="ru-RU" sz="2800" dirty="0" smtClean="0"/>
              <a:t>     х</a:t>
            </a:r>
            <a:r>
              <a:rPr lang="ru-RU" sz="2800" baseline="-25000" dirty="0" smtClean="0"/>
              <a:t>1</a:t>
            </a:r>
            <a:r>
              <a:rPr lang="ru-RU" sz="2800" dirty="0"/>
              <a:t>∙ х</a:t>
            </a:r>
            <a:r>
              <a:rPr lang="ru-RU" sz="2800" baseline="-25000" dirty="0"/>
              <a:t>2</a:t>
            </a:r>
            <a:r>
              <a:rPr lang="ru-RU" sz="2800" dirty="0"/>
              <a:t> = -2       </a:t>
            </a:r>
            <a:r>
              <a:rPr lang="ru-RU" sz="2800" dirty="0" smtClean="0"/>
              <a:t>            х</a:t>
            </a:r>
            <a:r>
              <a:rPr lang="ru-RU" sz="2800" baseline="-25000" dirty="0" smtClean="0"/>
              <a:t>2</a:t>
            </a:r>
            <a:r>
              <a:rPr lang="ru-RU" sz="2800" dirty="0" smtClean="0"/>
              <a:t> </a:t>
            </a:r>
            <a:r>
              <a:rPr lang="ru-RU" sz="2800" dirty="0"/>
              <a:t>=  1</a:t>
            </a:r>
          </a:p>
          <a:p>
            <a:r>
              <a:rPr lang="ru-RU" sz="2800" dirty="0"/>
              <a:t>        </a:t>
            </a:r>
            <a:r>
              <a:rPr lang="ru-RU" sz="2800" dirty="0" smtClean="0"/>
              <a:t>  </a:t>
            </a:r>
            <a:endParaRPr lang="ru-RU" sz="2800" dirty="0"/>
          </a:p>
          <a:p>
            <a:r>
              <a:rPr lang="ru-RU" sz="2400" dirty="0" smtClean="0"/>
              <a:t>                    </a:t>
            </a:r>
            <a:endParaRPr lang="ru-RU" sz="24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-142908" y="5546492"/>
            <a:ext cx="9144065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    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Ответ: х</a:t>
            </a:r>
            <a:r>
              <a:rPr kumimoji="0" lang="ru-RU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= х</a:t>
            </a:r>
            <a:r>
              <a:rPr kumimoji="0" lang="ru-RU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= 1;  х</a:t>
            </a:r>
            <a:r>
              <a:rPr kumimoji="0" lang="ru-RU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= -2.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142852"/>
            <a:ext cx="892971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Решение  уравнений  третьей степени.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Левая фигурная скобка 9"/>
          <p:cNvSpPr/>
          <p:nvPr/>
        </p:nvSpPr>
        <p:spPr>
          <a:xfrm>
            <a:off x="4000496" y="5286388"/>
            <a:ext cx="71438" cy="85725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Левая фигурная скобка 10"/>
          <p:cNvSpPr/>
          <p:nvPr/>
        </p:nvSpPr>
        <p:spPr>
          <a:xfrm>
            <a:off x="6858016" y="5357826"/>
            <a:ext cx="71438" cy="78581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8643998" cy="9633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в</a:t>
            </a:r>
            <a:r>
              <a:rPr lang="ru-RU" dirty="0" smtClean="0"/>
              <a:t>)    </a:t>
            </a:r>
            <a:r>
              <a:rPr lang="ru-RU" sz="2000" b="1" dirty="0" smtClean="0"/>
              <a:t>Решить уравнение</a:t>
            </a:r>
            <a:r>
              <a:rPr lang="ru-RU" sz="2000" dirty="0" smtClean="0"/>
              <a:t>:   </a:t>
            </a:r>
            <a:endParaRPr lang="ru-RU" sz="2000" dirty="0" smtClean="0"/>
          </a:p>
          <a:p>
            <a:r>
              <a:rPr lang="ru-RU" sz="2000" dirty="0" smtClean="0"/>
              <a:t>    </a:t>
            </a:r>
            <a:r>
              <a:rPr lang="ru-RU" sz="2000" u="sng" dirty="0" smtClean="0"/>
              <a:t>х</a:t>
            </a:r>
            <a:r>
              <a:rPr lang="ru-RU" sz="2000" u="sng" baseline="30000" dirty="0" smtClean="0"/>
              <a:t>2</a:t>
            </a:r>
            <a:r>
              <a:rPr lang="ru-RU" sz="2000" u="sng" dirty="0" smtClean="0"/>
              <a:t> </a:t>
            </a:r>
            <a:r>
              <a:rPr lang="ru-RU" sz="2000" u="sng" dirty="0" smtClean="0"/>
              <a:t>+ </a:t>
            </a:r>
            <a:r>
              <a:rPr lang="ru-RU" sz="2000" u="sng" dirty="0" err="1" smtClean="0"/>
              <a:t>х</a:t>
            </a:r>
            <a:r>
              <a:rPr lang="ru-RU" sz="2000" u="sng" dirty="0" smtClean="0"/>
              <a:t> – 5 </a:t>
            </a:r>
            <a:r>
              <a:rPr lang="ru-RU" sz="2000" dirty="0" smtClean="0"/>
              <a:t>  </a:t>
            </a:r>
            <a:r>
              <a:rPr lang="ru-RU" sz="2000" dirty="0" smtClean="0"/>
              <a:t>+    </a:t>
            </a:r>
            <a:r>
              <a:rPr lang="ru-RU" sz="2000" u="sng" dirty="0" smtClean="0"/>
              <a:t>  </a:t>
            </a:r>
            <a:r>
              <a:rPr lang="ru-RU" sz="2000" u="sng" dirty="0" smtClean="0"/>
              <a:t>3х </a:t>
            </a:r>
            <a:r>
              <a:rPr lang="ru-RU" sz="2000" dirty="0" smtClean="0"/>
              <a:t>        </a:t>
            </a:r>
            <a:r>
              <a:rPr lang="ru-RU" sz="2000" dirty="0" smtClean="0"/>
              <a:t> </a:t>
            </a:r>
            <a:r>
              <a:rPr lang="ru-RU" sz="2000" dirty="0" smtClean="0"/>
              <a:t>+ 4 = 0. </a:t>
            </a:r>
          </a:p>
          <a:p>
            <a:r>
              <a:rPr lang="ru-RU" sz="2000" dirty="0" smtClean="0"/>
              <a:t>             </a:t>
            </a:r>
            <a:r>
              <a:rPr lang="ru-RU" sz="2000" dirty="0" err="1" smtClean="0"/>
              <a:t>х</a:t>
            </a:r>
            <a:r>
              <a:rPr lang="ru-RU" sz="2000" dirty="0" smtClean="0"/>
              <a:t>               </a:t>
            </a:r>
            <a:r>
              <a:rPr lang="ru-RU" sz="2000" dirty="0" smtClean="0"/>
              <a:t>х</a:t>
            </a:r>
            <a:r>
              <a:rPr lang="ru-RU" sz="2000" baseline="30000" dirty="0" smtClean="0"/>
              <a:t>2</a:t>
            </a:r>
            <a:r>
              <a:rPr lang="ru-RU" sz="2000" dirty="0" smtClean="0"/>
              <a:t>+ </a:t>
            </a:r>
            <a:r>
              <a:rPr lang="ru-RU" sz="2000" dirty="0" err="1" smtClean="0"/>
              <a:t>х</a:t>
            </a:r>
            <a:r>
              <a:rPr lang="ru-RU" sz="2000" dirty="0" smtClean="0"/>
              <a:t> -5 </a:t>
            </a:r>
            <a:endParaRPr lang="ru-RU" sz="2000" dirty="0" smtClean="0"/>
          </a:p>
          <a:p>
            <a:r>
              <a:rPr lang="ru-RU" sz="2000" dirty="0" smtClean="0"/>
              <a:t>Решение. </a:t>
            </a:r>
            <a:r>
              <a:rPr lang="ru-RU" sz="2000" dirty="0" smtClean="0"/>
              <a:t>Введем подстановку        </a:t>
            </a:r>
            <a:r>
              <a:rPr lang="ru-RU" sz="2000" u="sng" dirty="0" smtClean="0">
                <a:solidFill>
                  <a:srgbClr val="FF0000"/>
                </a:solidFill>
              </a:rPr>
              <a:t>х</a:t>
            </a:r>
            <a:r>
              <a:rPr lang="ru-RU" sz="2000" u="sng" baseline="30000" dirty="0" smtClean="0">
                <a:solidFill>
                  <a:srgbClr val="FF0000"/>
                </a:solidFill>
              </a:rPr>
              <a:t>2</a:t>
            </a:r>
            <a:r>
              <a:rPr lang="ru-RU" sz="2000" u="sng" dirty="0" smtClean="0">
                <a:solidFill>
                  <a:srgbClr val="FF0000"/>
                </a:solidFill>
              </a:rPr>
              <a:t> + </a:t>
            </a:r>
            <a:r>
              <a:rPr lang="ru-RU" sz="2000" u="sng" dirty="0" err="1" smtClean="0">
                <a:solidFill>
                  <a:srgbClr val="FF0000"/>
                </a:solidFill>
              </a:rPr>
              <a:t>х</a:t>
            </a:r>
            <a:r>
              <a:rPr lang="ru-RU" sz="2000" u="sng" dirty="0" smtClean="0">
                <a:solidFill>
                  <a:srgbClr val="FF0000"/>
                </a:solidFill>
              </a:rPr>
              <a:t> – 5 </a:t>
            </a:r>
            <a:r>
              <a:rPr lang="ru-RU" sz="2000" dirty="0" smtClean="0">
                <a:solidFill>
                  <a:srgbClr val="FF0000"/>
                </a:solidFill>
              </a:rPr>
              <a:t>  = </a:t>
            </a:r>
            <a:r>
              <a:rPr lang="en-US" sz="2000" dirty="0" smtClean="0">
                <a:solidFill>
                  <a:srgbClr val="FF0000"/>
                </a:solidFill>
              </a:rPr>
              <a:t>t</a:t>
            </a:r>
            <a:r>
              <a:rPr lang="ru-RU" sz="2000" dirty="0" smtClean="0">
                <a:solidFill>
                  <a:srgbClr val="FF0000"/>
                </a:solidFill>
              </a:rPr>
              <a:t>,   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smtClean="0">
                <a:solidFill>
                  <a:srgbClr val="FF0000"/>
                </a:solidFill>
              </a:rPr>
              <a:t>     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                                                                              </a:t>
            </a:r>
            <a:r>
              <a:rPr lang="ru-RU" sz="2000" dirty="0" err="1" smtClean="0">
                <a:solidFill>
                  <a:srgbClr val="FF0000"/>
                </a:solidFill>
              </a:rPr>
              <a:t>х</a:t>
            </a:r>
            <a:r>
              <a:rPr lang="ru-RU" sz="2000" dirty="0" smtClean="0">
                <a:solidFill>
                  <a:srgbClr val="FF0000"/>
                </a:solidFill>
              </a:rPr>
              <a:t>  </a:t>
            </a:r>
          </a:p>
          <a:p>
            <a:r>
              <a:rPr lang="ru-RU" sz="2000" dirty="0" smtClean="0"/>
              <a:t>получим </a:t>
            </a:r>
            <a:r>
              <a:rPr lang="en-US" sz="2000" dirty="0" smtClean="0"/>
              <a:t>t</a:t>
            </a:r>
            <a:r>
              <a:rPr lang="ru-RU" sz="2000" dirty="0" smtClean="0"/>
              <a:t> </a:t>
            </a:r>
            <a:r>
              <a:rPr lang="ru-RU" sz="2000" dirty="0" smtClean="0"/>
              <a:t>+  </a:t>
            </a:r>
            <a:r>
              <a:rPr lang="en-US" sz="2000" dirty="0" smtClean="0"/>
              <a:t>t/3</a:t>
            </a:r>
            <a:r>
              <a:rPr lang="ru-RU" sz="2000" dirty="0" smtClean="0"/>
              <a:t>  + </a:t>
            </a:r>
            <a:r>
              <a:rPr lang="ru-RU" sz="2000" dirty="0" smtClean="0"/>
              <a:t>4 = </a:t>
            </a:r>
            <a:r>
              <a:rPr lang="ru-RU" sz="2000" dirty="0" smtClean="0"/>
              <a:t>0.  </a:t>
            </a:r>
            <a:r>
              <a:rPr lang="ru-RU" sz="2000" dirty="0" smtClean="0"/>
              <a:t>Освободимся от знаменателя,  </a:t>
            </a:r>
            <a:r>
              <a:rPr lang="en-US" sz="2000" dirty="0" smtClean="0"/>
              <a:t>t</a:t>
            </a:r>
            <a:r>
              <a:rPr lang="ru-RU" sz="2000" baseline="30000" dirty="0" smtClean="0"/>
              <a:t>2</a:t>
            </a:r>
            <a:r>
              <a:rPr lang="ru-RU" sz="2000" dirty="0" smtClean="0"/>
              <a:t> + 4</a:t>
            </a:r>
            <a:r>
              <a:rPr lang="en-US" sz="2000" dirty="0" smtClean="0"/>
              <a:t>t</a:t>
            </a:r>
            <a:r>
              <a:rPr lang="ru-RU" sz="2000" dirty="0" smtClean="0"/>
              <a:t> + 3 = 0, где  </a:t>
            </a:r>
            <a:r>
              <a:rPr lang="en-US" sz="2000" dirty="0" smtClean="0"/>
              <a:t>t </a:t>
            </a:r>
            <a:r>
              <a:rPr lang="ru-RU" sz="2000" dirty="0" smtClean="0"/>
              <a:t>≠ 0.  </a:t>
            </a:r>
            <a:r>
              <a:rPr lang="ru-RU" sz="2000" dirty="0" smtClean="0"/>
              <a:t> Отсюда </a:t>
            </a:r>
            <a:r>
              <a:rPr lang="en-US" sz="2000" dirty="0" smtClean="0"/>
              <a:t>t</a:t>
            </a:r>
            <a:r>
              <a:rPr lang="ru-RU" sz="2000" baseline="-25000" dirty="0" smtClean="0"/>
              <a:t>1</a:t>
            </a:r>
            <a:r>
              <a:rPr lang="ru-RU" sz="2000" dirty="0" smtClean="0"/>
              <a:t> = - 3;    </a:t>
            </a:r>
            <a:r>
              <a:rPr lang="en-US" sz="2000" dirty="0" smtClean="0"/>
              <a:t>t</a:t>
            </a:r>
            <a:r>
              <a:rPr lang="ru-RU" sz="2000" baseline="-25000" dirty="0" smtClean="0"/>
              <a:t>2</a:t>
            </a:r>
            <a:r>
              <a:rPr lang="ru-RU" sz="2000" dirty="0" smtClean="0"/>
              <a:t> = -1. </a:t>
            </a:r>
            <a:endParaRPr lang="ru-RU" sz="2000" dirty="0" smtClean="0"/>
          </a:p>
          <a:p>
            <a:r>
              <a:rPr lang="ru-RU" sz="2000" dirty="0" smtClean="0"/>
              <a:t>Подставив</a:t>
            </a:r>
            <a:r>
              <a:rPr lang="ru-RU" sz="2000" dirty="0" smtClean="0"/>
              <a:t>, получим  </a:t>
            </a:r>
            <a:r>
              <a:rPr lang="ru-RU" sz="2000" u="sng" dirty="0" smtClean="0">
                <a:solidFill>
                  <a:srgbClr val="FF0000"/>
                </a:solidFill>
              </a:rPr>
              <a:t>х</a:t>
            </a:r>
            <a:r>
              <a:rPr lang="ru-RU" sz="2000" u="sng" baseline="30000" dirty="0" smtClean="0">
                <a:solidFill>
                  <a:srgbClr val="FF0000"/>
                </a:solidFill>
              </a:rPr>
              <a:t>2</a:t>
            </a:r>
            <a:r>
              <a:rPr lang="ru-RU" sz="2000" u="sng" dirty="0" smtClean="0">
                <a:solidFill>
                  <a:srgbClr val="FF0000"/>
                </a:solidFill>
              </a:rPr>
              <a:t> + </a:t>
            </a:r>
            <a:r>
              <a:rPr lang="ru-RU" sz="2000" u="sng" dirty="0" err="1" smtClean="0">
                <a:solidFill>
                  <a:srgbClr val="FF0000"/>
                </a:solidFill>
              </a:rPr>
              <a:t>х</a:t>
            </a:r>
            <a:r>
              <a:rPr lang="ru-RU" sz="2000" u="sng" dirty="0" smtClean="0">
                <a:solidFill>
                  <a:srgbClr val="FF0000"/>
                </a:solidFill>
              </a:rPr>
              <a:t> – 5 </a:t>
            </a:r>
            <a:r>
              <a:rPr lang="ru-RU" sz="2000" dirty="0" smtClean="0">
                <a:solidFill>
                  <a:srgbClr val="FF0000"/>
                </a:solidFill>
              </a:rPr>
              <a:t> = -3  </a:t>
            </a:r>
            <a:r>
              <a:rPr lang="ru-RU" sz="2000" dirty="0" smtClean="0"/>
              <a:t>или  </a:t>
            </a:r>
            <a:r>
              <a:rPr lang="ru-RU" sz="2000" u="sng" dirty="0" smtClean="0">
                <a:solidFill>
                  <a:srgbClr val="FF0000"/>
                </a:solidFill>
              </a:rPr>
              <a:t>х</a:t>
            </a:r>
            <a:r>
              <a:rPr lang="ru-RU" sz="2000" u="sng" baseline="30000" dirty="0" smtClean="0">
                <a:solidFill>
                  <a:srgbClr val="FF0000"/>
                </a:solidFill>
              </a:rPr>
              <a:t>2</a:t>
            </a:r>
            <a:r>
              <a:rPr lang="ru-RU" sz="2000" u="sng" dirty="0" smtClean="0">
                <a:solidFill>
                  <a:srgbClr val="FF0000"/>
                </a:solidFill>
              </a:rPr>
              <a:t> + </a:t>
            </a:r>
            <a:r>
              <a:rPr lang="ru-RU" sz="2000" u="sng" dirty="0" err="1" smtClean="0">
                <a:solidFill>
                  <a:srgbClr val="FF0000"/>
                </a:solidFill>
              </a:rPr>
              <a:t>х</a:t>
            </a:r>
            <a:r>
              <a:rPr lang="ru-RU" sz="2000" u="sng" dirty="0" smtClean="0">
                <a:solidFill>
                  <a:srgbClr val="FF0000"/>
                </a:solidFill>
              </a:rPr>
              <a:t> – 5 </a:t>
            </a:r>
            <a:r>
              <a:rPr lang="ru-RU" sz="2000" dirty="0" smtClean="0">
                <a:solidFill>
                  <a:srgbClr val="FF0000"/>
                </a:solidFill>
              </a:rPr>
              <a:t>  = -1</a:t>
            </a:r>
          </a:p>
          <a:p>
            <a:r>
              <a:rPr lang="ru-RU" sz="2000" dirty="0" smtClean="0"/>
              <a:t>                                                    </a:t>
            </a:r>
            <a:r>
              <a:rPr lang="ru-RU" sz="2000" dirty="0" err="1" smtClean="0">
                <a:solidFill>
                  <a:srgbClr val="FF0000"/>
                </a:solidFill>
              </a:rPr>
              <a:t>х</a:t>
            </a:r>
            <a:r>
              <a:rPr lang="ru-RU" sz="2000" dirty="0" smtClean="0">
                <a:solidFill>
                  <a:srgbClr val="FF0000"/>
                </a:solidFill>
              </a:rPr>
              <a:t>  </a:t>
            </a:r>
            <a:r>
              <a:rPr lang="ru-RU" sz="2000" dirty="0" smtClean="0"/>
              <a:t>                                </a:t>
            </a:r>
            <a:r>
              <a:rPr lang="ru-RU" sz="2000" dirty="0" err="1" smtClean="0">
                <a:solidFill>
                  <a:srgbClr val="FF0000"/>
                </a:solidFill>
              </a:rPr>
              <a:t>х</a:t>
            </a:r>
            <a:r>
              <a:rPr lang="ru-RU" sz="2000" dirty="0" smtClean="0"/>
              <a:t>        </a:t>
            </a:r>
          </a:p>
          <a:p>
            <a:r>
              <a:rPr lang="ru-RU" sz="2000" dirty="0" smtClean="0"/>
              <a:t>  х</a:t>
            </a:r>
            <a:r>
              <a:rPr lang="ru-RU" sz="2000" baseline="30000" dirty="0" smtClean="0"/>
              <a:t>2</a:t>
            </a:r>
            <a:r>
              <a:rPr lang="ru-RU" sz="2000" dirty="0" smtClean="0"/>
              <a:t>+ </a:t>
            </a:r>
            <a:r>
              <a:rPr lang="ru-RU" sz="2000" dirty="0" err="1" smtClean="0"/>
              <a:t>х</a:t>
            </a:r>
            <a:r>
              <a:rPr lang="ru-RU" sz="2000" dirty="0" smtClean="0"/>
              <a:t> -5 + 3х = 0   </a:t>
            </a:r>
            <a:r>
              <a:rPr lang="ru-RU" sz="2000" dirty="0" smtClean="0"/>
              <a:t> </a:t>
            </a:r>
            <a:r>
              <a:rPr lang="ru-RU" sz="2000" dirty="0" smtClean="0"/>
              <a:t>или    х</a:t>
            </a:r>
            <a:r>
              <a:rPr lang="ru-RU" sz="2000" baseline="30000" dirty="0" smtClean="0"/>
              <a:t>2</a:t>
            </a:r>
            <a:r>
              <a:rPr lang="ru-RU" sz="2000" dirty="0" smtClean="0"/>
              <a:t>+ </a:t>
            </a:r>
            <a:r>
              <a:rPr lang="ru-RU" sz="2000" dirty="0" err="1" smtClean="0"/>
              <a:t>х</a:t>
            </a:r>
            <a:r>
              <a:rPr lang="ru-RU" sz="2000" dirty="0" smtClean="0"/>
              <a:t> -5 +</a:t>
            </a:r>
            <a:r>
              <a:rPr lang="ru-RU" sz="2000" dirty="0" err="1" smtClean="0"/>
              <a:t>х</a:t>
            </a:r>
            <a:r>
              <a:rPr lang="ru-RU" sz="2000" dirty="0" smtClean="0"/>
              <a:t> = 0, </a:t>
            </a:r>
            <a:r>
              <a:rPr lang="ru-RU" sz="2000" dirty="0" smtClean="0"/>
              <a:t>где     </a:t>
            </a:r>
            <a:r>
              <a:rPr lang="ru-RU" sz="2000" dirty="0" err="1" smtClean="0"/>
              <a:t>х</a:t>
            </a:r>
            <a:r>
              <a:rPr lang="ru-RU" sz="2000" dirty="0" smtClean="0"/>
              <a:t> не равен 0.                           </a:t>
            </a:r>
          </a:p>
          <a:p>
            <a:r>
              <a:rPr lang="ru-RU" sz="2000" dirty="0" smtClean="0"/>
              <a:t>  </a:t>
            </a:r>
            <a:r>
              <a:rPr lang="ru-RU" sz="2000" dirty="0" smtClean="0"/>
              <a:t>х</a:t>
            </a:r>
            <a:r>
              <a:rPr lang="ru-RU" sz="2000" baseline="30000" dirty="0" smtClean="0"/>
              <a:t>2</a:t>
            </a:r>
            <a:r>
              <a:rPr lang="ru-RU" sz="2000" dirty="0" smtClean="0"/>
              <a:t>+ 4х – 5 = 0                           х</a:t>
            </a:r>
            <a:r>
              <a:rPr lang="ru-RU" sz="2000" baseline="30000" dirty="0" smtClean="0"/>
              <a:t>2</a:t>
            </a:r>
            <a:r>
              <a:rPr lang="ru-RU" sz="2000" dirty="0" smtClean="0"/>
              <a:t>+ 2х – 5 = 0</a:t>
            </a:r>
            <a:r>
              <a:rPr lang="ru-RU" sz="2000" dirty="0" smtClean="0"/>
              <a:t>.</a:t>
            </a:r>
            <a:r>
              <a:rPr lang="ru-RU" sz="2000" dirty="0" smtClean="0"/>
              <a:t> </a:t>
            </a:r>
            <a:endParaRPr lang="ru-RU" sz="2000" dirty="0" smtClean="0"/>
          </a:p>
          <a:p>
            <a:r>
              <a:rPr lang="ru-RU" sz="2000" dirty="0" smtClean="0"/>
              <a:t>По </a:t>
            </a:r>
            <a:r>
              <a:rPr lang="ru-RU" sz="2000" dirty="0" smtClean="0"/>
              <a:t>т. Виета находим корни   первого уравнения, получим  </a:t>
            </a:r>
          </a:p>
          <a:p>
            <a:r>
              <a:rPr lang="ru-RU" sz="2000" dirty="0" smtClean="0"/>
              <a:t>                   </a:t>
            </a:r>
            <a:r>
              <a:rPr lang="ru-RU" sz="2000" dirty="0" smtClean="0"/>
              <a:t>   </a:t>
            </a:r>
            <a:r>
              <a:rPr lang="ru-RU" sz="2000" dirty="0" smtClean="0"/>
              <a:t>х</a:t>
            </a:r>
            <a:r>
              <a:rPr lang="ru-RU" sz="2000" baseline="-25000" dirty="0" smtClean="0"/>
              <a:t>1</a:t>
            </a:r>
            <a:r>
              <a:rPr lang="ru-RU" sz="2000" dirty="0" smtClean="0"/>
              <a:t> + х</a:t>
            </a:r>
            <a:r>
              <a:rPr lang="ru-RU" sz="2000" baseline="-25000" dirty="0" smtClean="0"/>
              <a:t>2</a:t>
            </a:r>
            <a:r>
              <a:rPr lang="ru-RU" sz="2000" dirty="0" smtClean="0"/>
              <a:t> = -4 </a:t>
            </a:r>
            <a:r>
              <a:rPr lang="ru-RU" sz="2000" dirty="0" smtClean="0"/>
              <a:t>           х</a:t>
            </a:r>
            <a:r>
              <a:rPr lang="ru-RU" sz="2000" baseline="-25000" dirty="0" smtClean="0"/>
              <a:t>1</a:t>
            </a:r>
            <a:r>
              <a:rPr lang="ru-RU" sz="2000" dirty="0" smtClean="0"/>
              <a:t> </a:t>
            </a:r>
            <a:r>
              <a:rPr lang="ru-RU" sz="2000" dirty="0" smtClean="0"/>
              <a:t>= -5</a:t>
            </a:r>
            <a:r>
              <a:rPr lang="ru-RU" sz="2000" dirty="0" smtClean="0"/>
              <a:t>          </a:t>
            </a:r>
            <a:endParaRPr lang="ru-RU" sz="2000" dirty="0" smtClean="0"/>
          </a:p>
          <a:p>
            <a:r>
              <a:rPr lang="ru-RU" sz="2000" dirty="0" smtClean="0"/>
              <a:t>                      </a:t>
            </a:r>
            <a:r>
              <a:rPr lang="ru-RU" sz="2000" dirty="0" smtClean="0"/>
              <a:t>х</a:t>
            </a:r>
            <a:r>
              <a:rPr lang="ru-RU" sz="2000" baseline="-25000" dirty="0" smtClean="0"/>
              <a:t>1</a:t>
            </a:r>
            <a:r>
              <a:rPr lang="ru-RU" sz="2000" dirty="0" smtClean="0"/>
              <a:t> </a:t>
            </a:r>
            <a:r>
              <a:rPr lang="ru-RU" sz="2000" dirty="0" smtClean="0"/>
              <a:t>∙  х</a:t>
            </a:r>
            <a:r>
              <a:rPr lang="ru-RU" sz="2000" baseline="-25000" dirty="0" smtClean="0"/>
              <a:t>2</a:t>
            </a:r>
            <a:r>
              <a:rPr lang="ru-RU" sz="2000" dirty="0" smtClean="0"/>
              <a:t> = - </a:t>
            </a:r>
            <a:r>
              <a:rPr lang="ru-RU" sz="2000" dirty="0" smtClean="0"/>
              <a:t>5           </a:t>
            </a:r>
            <a:r>
              <a:rPr lang="ru-RU" sz="2000" dirty="0" smtClean="0"/>
              <a:t> х</a:t>
            </a:r>
            <a:r>
              <a:rPr lang="ru-RU" sz="2000" baseline="-25000" dirty="0" smtClean="0"/>
              <a:t>2</a:t>
            </a:r>
            <a:r>
              <a:rPr lang="ru-RU" sz="2000" dirty="0" smtClean="0"/>
              <a:t> =  1  </a:t>
            </a:r>
            <a:endParaRPr lang="ru-RU" sz="2000" dirty="0" smtClean="0"/>
          </a:p>
          <a:p>
            <a:r>
              <a:rPr lang="ru-RU" sz="2000" dirty="0" smtClean="0"/>
              <a:t>По </a:t>
            </a:r>
            <a:r>
              <a:rPr lang="ru-RU" sz="2000" dirty="0" smtClean="0"/>
              <a:t>формуле </a:t>
            </a:r>
            <a:r>
              <a:rPr lang="ru-RU" sz="2000" dirty="0" smtClean="0"/>
              <a:t> общего вида решаем </a:t>
            </a:r>
            <a:r>
              <a:rPr lang="ru-RU" sz="2000" dirty="0" smtClean="0"/>
              <a:t>второе уравнение </a:t>
            </a:r>
            <a:r>
              <a:rPr lang="ru-RU" sz="2000" dirty="0" smtClean="0"/>
              <a:t>, находим корни      </a:t>
            </a:r>
          </a:p>
          <a:p>
            <a:r>
              <a:rPr lang="ru-RU" sz="2000" dirty="0" smtClean="0"/>
              <a:t> </a:t>
            </a:r>
            <a:r>
              <a:rPr lang="ru-RU" sz="2000" dirty="0" smtClean="0"/>
              <a:t>  </a:t>
            </a:r>
            <a:r>
              <a:rPr lang="ru-RU" sz="2000" dirty="0" err="1" smtClean="0"/>
              <a:t>х</a:t>
            </a:r>
            <a:r>
              <a:rPr lang="ru-RU" sz="2000" dirty="0" smtClean="0"/>
              <a:t>   =  </a:t>
            </a:r>
            <a:r>
              <a:rPr lang="en-US" sz="2000" dirty="0" smtClean="0"/>
              <a:t> </a:t>
            </a:r>
            <a:r>
              <a:rPr lang="en-US" sz="2000" dirty="0" smtClean="0"/>
              <a:t>1 + √</a:t>
            </a:r>
            <a:r>
              <a:rPr lang="en-US" sz="2000" dirty="0" smtClean="0"/>
              <a:t>6</a:t>
            </a:r>
            <a:r>
              <a:rPr lang="ru-RU" sz="2000" dirty="0" smtClean="0"/>
              <a:t>  и </a:t>
            </a:r>
            <a:r>
              <a:rPr lang="ru-RU" sz="2000" dirty="0" err="1" smtClean="0"/>
              <a:t>х</a:t>
            </a:r>
            <a:r>
              <a:rPr lang="ru-RU" sz="2000" dirty="0" smtClean="0"/>
              <a:t> = </a:t>
            </a:r>
            <a:r>
              <a:rPr lang="en-US" sz="2000" dirty="0" smtClean="0"/>
              <a:t>1 </a:t>
            </a:r>
            <a:r>
              <a:rPr lang="ru-RU" sz="2000" dirty="0" smtClean="0"/>
              <a:t> - </a:t>
            </a:r>
            <a:r>
              <a:rPr lang="en-US" sz="2000" dirty="0" smtClean="0"/>
              <a:t> </a:t>
            </a:r>
            <a:r>
              <a:rPr lang="en-US" sz="2000" dirty="0" smtClean="0"/>
              <a:t>√</a:t>
            </a:r>
            <a:r>
              <a:rPr lang="en-US" sz="2000" dirty="0" smtClean="0"/>
              <a:t>6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Ответ: -5;  1; </a:t>
            </a:r>
            <a:r>
              <a:rPr lang="en-US" sz="2000" dirty="0" smtClean="0"/>
              <a:t>1 + √6</a:t>
            </a:r>
            <a:r>
              <a:rPr lang="ru-RU" sz="2000" dirty="0" smtClean="0"/>
              <a:t> </a:t>
            </a:r>
            <a:r>
              <a:rPr lang="ru-RU" sz="2000" dirty="0" smtClean="0"/>
              <a:t>;  </a:t>
            </a:r>
            <a:r>
              <a:rPr lang="en-US" sz="2000" dirty="0" smtClean="0"/>
              <a:t>1 </a:t>
            </a:r>
            <a:r>
              <a:rPr lang="ru-RU" sz="2000" dirty="0" smtClean="0"/>
              <a:t> - </a:t>
            </a:r>
            <a:r>
              <a:rPr lang="en-US" sz="2000" dirty="0" smtClean="0"/>
              <a:t> √6</a:t>
            </a:r>
            <a:r>
              <a:rPr lang="ru-RU" sz="2000" dirty="0" smtClean="0"/>
              <a:t>.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 </a:t>
            </a:r>
            <a:endParaRPr lang="ru-RU" sz="2000" dirty="0" smtClean="0"/>
          </a:p>
          <a:p>
            <a:r>
              <a:rPr lang="ru-RU" sz="2000" dirty="0" smtClean="0"/>
              <a:t>                  </a:t>
            </a:r>
            <a:r>
              <a:rPr lang="ru-RU" sz="2000" dirty="0" smtClean="0"/>
              <a:t> </a:t>
            </a:r>
            <a:endParaRPr lang="ru-RU" sz="2000" dirty="0" smtClean="0"/>
          </a:p>
          <a:p>
            <a:r>
              <a:rPr lang="ru-RU" sz="2000" dirty="0" smtClean="0"/>
              <a:t>   </a:t>
            </a:r>
            <a:endParaRPr lang="ru-RU" sz="2000" dirty="0" smtClean="0"/>
          </a:p>
          <a:p>
            <a:endParaRPr lang="ru-RU" sz="2400" dirty="0" smtClean="0"/>
          </a:p>
          <a:p>
            <a:r>
              <a:rPr lang="ru-RU" sz="2400" dirty="0" smtClean="0"/>
              <a:t> </a:t>
            </a:r>
            <a:r>
              <a:rPr lang="ru-RU" sz="2400" dirty="0" smtClean="0"/>
              <a:t>                         </a:t>
            </a:r>
            <a:endParaRPr lang="ru-RU" sz="2400" dirty="0" smtClean="0"/>
          </a:p>
          <a:p>
            <a:r>
              <a:rPr lang="ru-RU" sz="2400" dirty="0" smtClean="0"/>
              <a:t>                                  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33" name="Левая фигурная скобка 32"/>
          <p:cNvSpPr/>
          <p:nvPr/>
        </p:nvSpPr>
        <p:spPr>
          <a:xfrm>
            <a:off x="1357290" y="4786322"/>
            <a:ext cx="142876" cy="57150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Левая фигурная скобка 33"/>
          <p:cNvSpPr/>
          <p:nvPr/>
        </p:nvSpPr>
        <p:spPr>
          <a:xfrm>
            <a:off x="3286116" y="4786322"/>
            <a:ext cx="214314" cy="57150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536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37" name="Rectangle 33"/>
          <p:cNvSpPr>
            <a:spLocks noChangeArrowheads="1"/>
          </p:cNvSpPr>
          <p:nvPr/>
        </p:nvSpPr>
        <p:spPr bwMode="auto">
          <a:xfrm>
            <a:off x="45720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Решение уравнений 4 – ой степени.  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357166"/>
            <a:ext cx="8072494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Решить уравнение:  г</a:t>
            </a:r>
            <a:r>
              <a:rPr lang="ru-RU" sz="2400" b="1" dirty="0" smtClean="0"/>
              <a:t>)     </a:t>
            </a:r>
            <a:r>
              <a:rPr lang="ru-RU" sz="2400" dirty="0" smtClean="0"/>
              <a:t>( х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 + 10х )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 + ( х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 + 5)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 = 157</a:t>
            </a:r>
            <a:r>
              <a:rPr lang="ru-RU" sz="2400" dirty="0" smtClean="0"/>
              <a:t>.</a:t>
            </a:r>
          </a:p>
          <a:p>
            <a:endParaRPr lang="ru-RU" sz="2000" dirty="0" smtClean="0"/>
          </a:p>
          <a:p>
            <a:r>
              <a:rPr lang="ru-RU" sz="2400" dirty="0" smtClean="0"/>
              <a:t>Решение.</a:t>
            </a:r>
            <a:r>
              <a:rPr lang="ru-RU" sz="2400" dirty="0" smtClean="0"/>
              <a:t> </a:t>
            </a:r>
            <a:r>
              <a:rPr lang="ru-RU" sz="2400" dirty="0" smtClean="0"/>
              <a:t> </a:t>
            </a:r>
          </a:p>
          <a:p>
            <a:r>
              <a:rPr lang="ru-RU" sz="2400" dirty="0" smtClean="0"/>
              <a:t>( </a:t>
            </a:r>
            <a:r>
              <a:rPr lang="ru-RU" sz="2400" dirty="0" smtClean="0"/>
              <a:t>х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 + 10х )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 + ( х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 +10х + 25) = 157; </a:t>
            </a:r>
            <a:r>
              <a:rPr lang="ru-RU" sz="2400" dirty="0" smtClean="0"/>
              <a:t> </a:t>
            </a:r>
          </a:p>
          <a:p>
            <a:r>
              <a:rPr lang="ru-RU" sz="2400" dirty="0" smtClean="0"/>
              <a:t>Пусть   </a:t>
            </a:r>
            <a:r>
              <a:rPr lang="ru-RU" sz="2400" dirty="0" smtClean="0">
                <a:solidFill>
                  <a:srgbClr val="FF0000"/>
                </a:solidFill>
              </a:rPr>
              <a:t>х</a:t>
            </a:r>
            <a:r>
              <a:rPr lang="ru-RU" sz="2400" baseline="30000" dirty="0" smtClean="0">
                <a:solidFill>
                  <a:srgbClr val="FF0000"/>
                </a:solidFill>
              </a:rPr>
              <a:t>2</a:t>
            </a:r>
            <a:r>
              <a:rPr lang="ru-RU" sz="2400" dirty="0" smtClean="0">
                <a:solidFill>
                  <a:srgbClr val="FF0000"/>
                </a:solidFill>
              </a:rPr>
              <a:t> + 10х  = </a:t>
            </a:r>
            <a:r>
              <a:rPr lang="en-US" sz="2400" dirty="0" smtClean="0">
                <a:solidFill>
                  <a:srgbClr val="FF0000"/>
                </a:solidFill>
              </a:rPr>
              <a:t>t</a:t>
            </a:r>
            <a:r>
              <a:rPr lang="ru-RU" sz="2400" dirty="0" smtClean="0"/>
              <a:t>,  тогда получим  </a:t>
            </a:r>
            <a:r>
              <a:rPr lang="en-US" sz="2400" dirty="0" smtClean="0"/>
              <a:t>t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 + </a:t>
            </a:r>
            <a:r>
              <a:rPr lang="en-US" sz="2400" dirty="0" smtClean="0"/>
              <a:t>t</a:t>
            </a:r>
            <a:r>
              <a:rPr lang="ru-RU" sz="2400" dirty="0" smtClean="0"/>
              <a:t> + 25 = 157;  </a:t>
            </a:r>
            <a:endParaRPr lang="ru-RU" sz="2400" dirty="0" smtClean="0"/>
          </a:p>
          <a:p>
            <a:r>
              <a:rPr lang="ru-RU" sz="2400" dirty="0" smtClean="0"/>
              <a:t> </a:t>
            </a:r>
            <a:r>
              <a:rPr lang="ru-RU" sz="2400" dirty="0" smtClean="0"/>
              <a:t> </a:t>
            </a:r>
            <a:r>
              <a:rPr lang="en-US" sz="2400" dirty="0" smtClean="0"/>
              <a:t>t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 + </a:t>
            </a:r>
            <a:r>
              <a:rPr lang="en-US" sz="2400" dirty="0" smtClean="0"/>
              <a:t>t</a:t>
            </a:r>
            <a:r>
              <a:rPr lang="ru-RU" sz="2400" dirty="0" smtClean="0"/>
              <a:t> – 132 = </a:t>
            </a:r>
            <a:r>
              <a:rPr lang="ru-RU" sz="2400" dirty="0" smtClean="0"/>
              <a:t>0,  </a:t>
            </a:r>
            <a:r>
              <a:rPr lang="en-US" sz="2400" dirty="0" smtClean="0"/>
              <a:t>t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 = </a:t>
            </a:r>
            <a:r>
              <a:rPr lang="ru-RU" sz="2400" dirty="0" smtClean="0"/>
              <a:t>11 и  </a:t>
            </a:r>
            <a:r>
              <a:rPr lang="en-US" sz="2400" dirty="0" smtClean="0"/>
              <a:t>t</a:t>
            </a:r>
            <a:r>
              <a:rPr lang="ru-RU" sz="2400" baseline="-25000" dirty="0" smtClean="0"/>
              <a:t>2</a:t>
            </a:r>
            <a:r>
              <a:rPr lang="ru-RU" sz="2400" dirty="0" smtClean="0"/>
              <a:t> = - </a:t>
            </a:r>
            <a:r>
              <a:rPr lang="ru-RU" sz="2400" dirty="0" smtClean="0"/>
              <a:t>12.  </a:t>
            </a:r>
          </a:p>
          <a:p>
            <a:r>
              <a:rPr lang="ru-RU" sz="2400" dirty="0" smtClean="0"/>
              <a:t>Освобождаясь от  переменной , составим два уравнения</a:t>
            </a:r>
            <a:r>
              <a:rPr lang="ru-RU" sz="2400" dirty="0" smtClean="0"/>
              <a:t> </a:t>
            </a:r>
            <a:r>
              <a:rPr lang="ru-RU" sz="2400" dirty="0" smtClean="0"/>
              <a:t>      </a:t>
            </a:r>
          </a:p>
          <a:p>
            <a:r>
              <a:rPr lang="ru-RU" sz="2400" dirty="0" smtClean="0"/>
              <a:t> </a:t>
            </a:r>
            <a:r>
              <a:rPr lang="ru-RU" sz="2400" dirty="0" smtClean="0"/>
              <a:t>    х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 </a:t>
            </a:r>
            <a:r>
              <a:rPr lang="ru-RU" sz="2400" dirty="0" smtClean="0"/>
              <a:t>+ 10х = 11       или               х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 + 10х   = -12. </a:t>
            </a:r>
            <a:endParaRPr lang="ru-RU" sz="2400" dirty="0" smtClean="0"/>
          </a:p>
          <a:p>
            <a:r>
              <a:rPr lang="ru-RU" sz="2400" dirty="0" smtClean="0"/>
              <a:t>Решая </a:t>
            </a:r>
            <a:r>
              <a:rPr lang="ru-RU" sz="2400" dirty="0" smtClean="0"/>
              <a:t>эти </a:t>
            </a:r>
            <a:r>
              <a:rPr lang="ru-RU" sz="2400" dirty="0" smtClean="0"/>
              <a:t>уравнения:</a:t>
            </a:r>
          </a:p>
          <a:p>
            <a:r>
              <a:rPr lang="ru-RU" sz="2400" dirty="0" smtClean="0"/>
              <a:t> </a:t>
            </a:r>
            <a:r>
              <a:rPr lang="ru-RU" sz="2400" dirty="0" smtClean="0"/>
              <a:t>х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 + 10х </a:t>
            </a:r>
            <a:r>
              <a:rPr lang="ru-RU" sz="2400" dirty="0" smtClean="0"/>
              <a:t>- </a:t>
            </a:r>
            <a:r>
              <a:rPr lang="ru-RU" sz="2400" dirty="0" smtClean="0"/>
              <a:t>11</a:t>
            </a:r>
            <a:r>
              <a:rPr lang="ru-RU" sz="2400" dirty="0" smtClean="0"/>
              <a:t>  = 0 и  х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 </a:t>
            </a:r>
            <a:r>
              <a:rPr lang="ru-RU" sz="2400" dirty="0" smtClean="0"/>
              <a:t>+ 10х  </a:t>
            </a:r>
            <a:r>
              <a:rPr lang="ru-RU" sz="2400" dirty="0" smtClean="0"/>
              <a:t> + 12 = 0 и </a:t>
            </a:r>
          </a:p>
          <a:p>
            <a:r>
              <a:rPr lang="ru-RU" sz="2400" dirty="0" smtClean="0"/>
              <a:t> </a:t>
            </a:r>
            <a:r>
              <a:rPr lang="ru-RU" sz="2400" dirty="0" smtClean="0"/>
              <a:t>применяя  т. Виета,   находим   корни.</a:t>
            </a:r>
            <a:endParaRPr lang="ru-RU" sz="2400" dirty="0" smtClean="0"/>
          </a:p>
          <a:p>
            <a:r>
              <a:rPr lang="ru-RU" sz="2400" dirty="0" smtClean="0"/>
              <a:t>         </a:t>
            </a:r>
            <a:endParaRPr lang="ru-RU" sz="2400" dirty="0" smtClean="0"/>
          </a:p>
          <a:p>
            <a:r>
              <a:rPr lang="ru-RU" sz="2400" dirty="0" smtClean="0"/>
              <a:t> </a:t>
            </a:r>
            <a:r>
              <a:rPr lang="ru-RU" sz="2400" dirty="0" smtClean="0"/>
              <a:t>Ответ:       -11; 1;  -5 </a:t>
            </a:r>
            <a:r>
              <a:rPr lang="ru-RU" sz="2400" dirty="0" smtClean="0"/>
              <a:t>+  </a:t>
            </a:r>
            <a:r>
              <a:rPr lang="en-US" sz="2400" dirty="0" smtClean="0"/>
              <a:t>√</a:t>
            </a:r>
            <a:r>
              <a:rPr lang="en-US" sz="2400" dirty="0" smtClean="0"/>
              <a:t>13</a:t>
            </a:r>
            <a:r>
              <a:rPr lang="ru-RU" sz="2400" dirty="0" smtClean="0"/>
              <a:t>;  - 5 - </a:t>
            </a:r>
            <a:r>
              <a:rPr lang="en-US" sz="2400" dirty="0" smtClean="0"/>
              <a:t>√13</a:t>
            </a:r>
            <a:endParaRPr lang="ru-RU" sz="2400" dirty="0" smtClean="0"/>
          </a:p>
          <a:p>
            <a:r>
              <a:rPr lang="ru-RU" sz="2400" dirty="0" smtClean="0"/>
              <a:t>      </a:t>
            </a:r>
            <a:r>
              <a:rPr lang="ru-RU" sz="2400" dirty="0" smtClean="0"/>
              <a:t>.</a:t>
            </a:r>
            <a:r>
              <a:rPr lang="ru-RU" sz="2400" dirty="0" smtClean="0"/>
              <a:t> </a:t>
            </a:r>
            <a:endParaRPr lang="ru-RU" sz="2400" dirty="0" smtClean="0"/>
          </a:p>
          <a:p>
            <a:endParaRPr lang="ru-RU" sz="2000" dirty="0" smtClean="0"/>
          </a:p>
          <a:p>
            <a:endParaRPr lang="ru-RU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1928802"/>
            <a:ext cx="785818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</a:t>
            </a:r>
            <a:r>
              <a:rPr lang="ru-RU" sz="2800" dirty="0" smtClean="0"/>
              <a:t>Уравнение ( </a:t>
            </a:r>
            <a:r>
              <a:rPr lang="en-US" sz="2800" dirty="0" smtClean="0"/>
              <a:t>x</a:t>
            </a:r>
            <a:r>
              <a:rPr lang="ru-RU" sz="2800" dirty="0" smtClean="0"/>
              <a:t> + </a:t>
            </a:r>
            <a:r>
              <a:rPr lang="en-US" sz="2800" dirty="0" smtClean="0">
                <a:solidFill>
                  <a:schemeClr val="accent3"/>
                </a:solidFill>
              </a:rPr>
              <a:t>a</a:t>
            </a:r>
            <a:r>
              <a:rPr lang="ru-RU" sz="2800" dirty="0" smtClean="0"/>
              <a:t>)( </a:t>
            </a:r>
            <a:r>
              <a:rPr lang="en-US" sz="2800" dirty="0" smtClean="0"/>
              <a:t>x</a:t>
            </a:r>
            <a:r>
              <a:rPr lang="ru-RU" sz="2800" dirty="0" smtClean="0"/>
              <a:t> + </a:t>
            </a:r>
            <a:r>
              <a:rPr lang="en-US" sz="2800" dirty="0" smtClean="0">
                <a:solidFill>
                  <a:srgbClr val="FF0000"/>
                </a:solidFill>
              </a:rPr>
              <a:t>b</a:t>
            </a:r>
            <a:r>
              <a:rPr lang="ru-RU" sz="2800" dirty="0" smtClean="0"/>
              <a:t>) ( </a:t>
            </a:r>
            <a:r>
              <a:rPr lang="en-US" sz="2800" dirty="0" smtClean="0"/>
              <a:t>x</a:t>
            </a:r>
            <a:r>
              <a:rPr lang="ru-RU" sz="2800" dirty="0" smtClean="0"/>
              <a:t> + </a:t>
            </a:r>
            <a:r>
              <a:rPr lang="en-US" sz="2800" dirty="0" smtClean="0">
                <a:solidFill>
                  <a:srgbClr val="FFFF00"/>
                </a:solidFill>
              </a:rPr>
              <a:t>c</a:t>
            </a:r>
            <a:r>
              <a:rPr lang="ru-RU" sz="2800" dirty="0" smtClean="0">
                <a:solidFill>
                  <a:srgbClr val="FFFF00"/>
                </a:solidFill>
              </a:rPr>
              <a:t>)</a:t>
            </a:r>
            <a:r>
              <a:rPr lang="ru-RU" sz="2800" dirty="0" smtClean="0"/>
              <a:t>( </a:t>
            </a:r>
            <a:r>
              <a:rPr lang="en-US" sz="2800" dirty="0" smtClean="0"/>
              <a:t>x</a:t>
            </a:r>
            <a:r>
              <a:rPr lang="ru-RU" sz="2800" dirty="0" smtClean="0"/>
              <a:t> + </a:t>
            </a:r>
            <a:r>
              <a:rPr lang="en-US" sz="2800" dirty="0" smtClean="0">
                <a:solidFill>
                  <a:schemeClr val="accent5"/>
                </a:solidFill>
              </a:rPr>
              <a:t>d</a:t>
            </a:r>
            <a:r>
              <a:rPr lang="ru-RU" sz="2800" dirty="0" smtClean="0"/>
              <a:t>) = </a:t>
            </a:r>
            <a:r>
              <a:rPr lang="en-US" sz="2800" dirty="0" smtClean="0"/>
              <a:t>m</a:t>
            </a:r>
            <a:r>
              <a:rPr lang="ru-RU" sz="2800" dirty="0" smtClean="0"/>
              <a:t>, </a:t>
            </a:r>
            <a:endParaRPr lang="ru-RU" sz="2800" dirty="0" smtClean="0"/>
          </a:p>
          <a:p>
            <a:r>
              <a:rPr lang="ru-RU" sz="2800" dirty="0" smtClean="0"/>
              <a:t> </a:t>
            </a:r>
            <a:r>
              <a:rPr lang="ru-RU" sz="2800" dirty="0" smtClean="0"/>
              <a:t>где </a:t>
            </a:r>
            <a:r>
              <a:rPr lang="ru-RU" sz="2800" dirty="0" smtClean="0"/>
              <a:t> </a:t>
            </a:r>
            <a:r>
              <a:rPr lang="en-US" sz="2800" dirty="0" smtClean="0"/>
              <a:t>m </a:t>
            </a:r>
            <a:r>
              <a:rPr lang="en-US" sz="2800" dirty="0" smtClean="0"/>
              <a:t>- </a:t>
            </a:r>
            <a:r>
              <a:rPr lang="ru-RU" sz="2800" dirty="0" smtClean="0"/>
              <a:t> число,  выполняется условие :</a:t>
            </a:r>
          </a:p>
          <a:p>
            <a:r>
              <a:rPr lang="en-US" sz="2800" dirty="0" smtClean="0">
                <a:solidFill>
                  <a:srgbClr val="92D050"/>
                </a:solidFill>
              </a:rPr>
              <a:t>a</a:t>
            </a:r>
            <a:r>
              <a:rPr lang="ru-RU" sz="2800" dirty="0" smtClean="0"/>
              <a:t> </a:t>
            </a:r>
            <a:r>
              <a:rPr lang="ru-RU" sz="2800" dirty="0" smtClean="0"/>
              <a:t>+ </a:t>
            </a:r>
            <a:r>
              <a:rPr lang="en-US" sz="2800" dirty="0" smtClean="0">
                <a:solidFill>
                  <a:srgbClr val="FF0000"/>
                </a:solidFill>
              </a:rPr>
              <a:t>b</a:t>
            </a:r>
            <a:r>
              <a:rPr lang="ru-RU" sz="2800" dirty="0" smtClean="0"/>
              <a:t> = </a:t>
            </a:r>
            <a:r>
              <a:rPr lang="en-US" sz="2800" dirty="0" smtClean="0">
                <a:solidFill>
                  <a:srgbClr val="FFFF00"/>
                </a:solidFill>
              </a:rPr>
              <a:t>c</a:t>
            </a:r>
            <a:r>
              <a:rPr lang="ru-RU" sz="2800" dirty="0" smtClean="0"/>
              <a:t> + </a:t>
            </a:r>
            <a:r>
              <a:rPr lang="en-US" sz="2800" dirty="0" smtClean="0">
                <a:solidFill>
                  <a:schemeClr val="accent5"/>
                </a:solidFill>
              </a:rPr>
              <a:t>d</a:t>
            </a:r>
            <a:r>
              <a:rPr lang="ru-RU" sz="2800" dirty="0" smtClean="0">
                <a:solidFill>
                  <a:schemeClr val="accent5"/>
                </a:solidFill>
              </a:rPr>
              <a:t>  </a:t>
            </a:r>
            <a:r>
              <a:rPr lang="ru-RU" sz="2800" dirty="0" smtClean="0"/>
              <a:t>или  </a:t>
            </a:r>
            <a:r>
              <a:rPr lang="en-US" sz="2800" dirty="0" smtClean="0">
                <a:solidFill>
                  <a:srgbClr val="92D050"/>
                </a:solidFill>
              </a:rPr>
              <a:t>a</a:t>
            </a:r>
            <a:r>
              <a:rPr lang="ru-RU" sz="2800" dirty="0" smtClean="0">
                <a:solidFill>
                  <a:srgbClr val="92D050"/>
                </a:solidFill>
              </a:rPr>
              <a:t> </a:t>
            </a:r>
            <a:r>
              <a:rPr lang="ru-RU" sz="2800" dirty="0" smtClean="0"/>
              <a:t>+ </a:t>
            </a:r>
            <a:r>
              <a:rPr lang="en-US" sz="2800" dirty="0" smtClean="0">
                <a:solidFill>
                  <a:srgbClr val="FFFF00"/>
                </a:solidFill>
              </a:rPr>
              <a:t>c</a:t>
            </a:r>
            <a:r>
              <a:rPr lang="ru-RU" sz="2800" dirty="0" smtClean="0"/>
              <a:t> = </a:t>
            </a:r>
            <a:r>
              <a:rPr lang="en-US" sz="2800" dirty="0" smtClean="0">
                <a:solidFill>
                  <a:srgbClr val="FF0000"/>
                </a:solidFill>
              </a:rPr>
              <a:t>b</a:t>
            </a:r>
            <a:r>
              <a:rPr lang="ru-RU" sz="2800" dirty="0" smtClean="0"/>
              <a:t> + </a:t>
            </a:r>
            <a:r>
              <a:rPr lang="en-US" sz="2800" dirty="0" smtClean="0">
                <a:solidFill>
                  <a:schemeClr val="accent5"/>
                </a:solidFill>
              </a:rPr>
              <a:t>d</a:t>
            </a:r>
            <a:r>
              <a:rPr lang="ru-RU" sz="2800" dirty="0" smtClean="0"/>
              <a:t> </a:t>
            </a:r>
            <a:r>
              <a:rPr lang="ru-RU" sz="2800" dirty="0" smtClean="0"/>
              <a:t>или  </a:t>
            </a:r>
            <a:r>
              <a:rPr lang="en-US" sz="2800" dirty="0" smtClean="0">
                <a:solidFill>
                  <a:srgbClr val="92D050"/>
                </a:solidFill>
              </a:rPr>
              <a:t>a</a:t>
            </a:r>
            <a:r>
              <a:rPr lang="ru-RU" sz="2800" dirty="0" smtClean="0">
                <a:solidFill>
                  <a:srgbClr val="92D050"/>
                </a:solidFill>
              </a:rPr>
              <a:t> </a:t>
            </a:r>
            <a:r>
              <a:rPr lang="ru-RU" sz="2800" dirty="0" smtClean="0"/>
              <a:t>+ </a:t>
            </a:r>
            <a:r>
              <a:rPr lang="en-US" sz="2800" dirty="0" smtClean="0">
                <a:solidFill>
                  <a:schemeClr val="accent5"/>
                </a:solidFill>
              </a:rPr>
              <a:t>d</a:t>
            </a:r>
            <a:r>
              <a:rPr lang="ru-RU" sz="2800" dirty="0" smtClean="0">
                <a:solidFill>
                  <a:schemeClr val="accent5"/>
                </a:solidFill>
              </a:rPr>
              <a:t> </a:t>
            </a:r>
            <a:r>
              <a:rPr lang="ru-RU" sz="2800" dirty="0" smtClean="0"/>
              <a:t>= </a:t>
            </a:r>
            <a:r>
              <a:rPr lang="en-US" sz="2800" dirty="0" smtClean="0">
                <a:solidFill>
                  <a:srgbClr val="FF0000"/>
                </a:solidFill>
              </a:rPr>
              <a:t>b</a:t>
            </a:r>
            <a:r>
              <a:rPr lang="ru-RU" sz="2800" dirty="0" smtClean="0"/>
              <a:t> + </a:t>
            </a:r>
            <a:r>
              <a:rPr lang="ru-RU" sz="2800" dirty="0" smtClean="0">
                <a:solidFill>
                  <a:srgbClr val="FFFF00"/>
                </a:solidFill>
              </a:rPr>
              <a:t>с</a:t>
            </a:r>
            <a:r>
              <a:rPr lang="ru-RU" sz="2800" dirty="0" smtClean="0">
                <a:solidFill>
                  <a:srgbClr val="FFFF00"/>
                </a:solidFill>
              </a:rPr>
              <a:t>,</a:t>
            </a:r>
            <a:r>
              <a:rPr lang="ru-RU" sz="2800" dirty="0" smtClean="0"/>
              <a:t>    </a:t>
            </a:r>
            <a:r>
              <a:rPr lang="ru-RU" sz="2800" dirty="0" smtClean="0"/>
              <a:t>получаем равенство  сумм других пар чисел. Если выполняется это равенство, то можно использовать  </a:t>
            </a:r>
            <a:r>
              <a:rPr lang="ru-RU" sz="2800" b="1" dirty="0" smtClean="0"/>
              <a:t>метод замены переменной.</a:t>
            </a:r>
          </a:p>
          <a:p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214290"/>
            <a:ext cx="850112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Уравнения вида: </a:t>
            </a:r>
            <a:r>
              <a:rPr lang="en-US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</a:t>
            </a:r>
            <a:r>
              <a:rPr lang="en-US" sz="40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x+a</a:t>
            </a:r>
            <a:r>
              <a:rPr lang="en-US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)(</a:t>
            </a:r>
            <a:r>
              <a:rPr lang="en-US" sz="40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x+b</a:t>
            </a:r>
            <a:r>
              <a:rPr lang="en-US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)(</a:t>
            </a:r>
            <a:r>
              <a:rPr lang="en-US" sz="40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x+c</a:t>
            </a:r>
            <a:r>
              <a:rPr lang="en-US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)(</a:t>
            </a:r>
            <a:r>
              <a:rPr lang="en-US" sz="40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x+d</a:t>
            </a:r>
            <a:r>
              <a:rPr lang="en-US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 = m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428604"/>
            <a:ext cx="821537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е)  </a:t>
            </a:r>
            <a:r>
              <a:rPr lang="ru-RU" sz="2400" dirty="0" smtClean="0"/>
              <a:t>( х+1)(х+2)( х+3)(х+4) = 24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Решение. </a:t>
            </a:r>
            <a:r>
              <a:rPr lang="ru-RU" sz="2400" dirty="0" smtClean="0"/>
              <a:t>+1 + 4 = + 2+ 3. Данное условие равенства выполняется, поэтому раскроем скобки, группируя первый множитель с последним и второй с третьим. </a:t>
            </a:r>
          </a:p>
          <a:p>
            <a:r>
              <a:rPr lang="ru-RU" sz="2400" dirty="0" smtClean="0"/>
              <a:t> </a:t>
            </a:r>
            <a:r>
              <a:rPr lang="ru-RU" sz="2400" dirty="0" smtClean="0"/>
              <a:t>Тогда </a:t>
            </a:r>
            <a:r>
              <a:rPr lang="ru-RU" sz="2400" dirty="0" smtClean="0"/>
              <a:t>данное уравнение примет вид</a:t>
            </a:r>
            <a:r>
              <a:rPr lang="ru-RU" sz="2400" dirty="0" smtClean="0"/>
              <a:t>:</a:t>
            </a:r>
          </a:p>
          <a:p>
            <a:r>
              <a:rPr lang="ru-RU" sz="2400" dirty="0" smtClean="0"/>
              <a:t> </a:t>
            </a:r>
            <a:r>
              <a:rPr lang="ru-RU" sz="2400" dirty="0" smtClean="0"/>
              <a:t>    ( </a:t>
            </a:r>
            <a:r>
              <a:rPr lang="ru-RU" sz="2400" dirty="0" smtClean="0"/>
              <a:t>х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 + 5х + 4) (х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 + 5х +6) = 24.</a:t>
            </a:r>
          </a:p>
          <a:p>
            <a:r>
              <a:rPr lang="ru-RU" sz="2400" dirty="0" smtClean="0"/>
              <a:t> </a:t>
            </a:r>
            <a:r>
              <a:rPr lang="ru-RU" sz="2400" dirty="0" smtClean="0"/>
              <a:t>Полагая </a:t>
            </a:r>
            <a:r>
              <a:rPr lang="ru-RU" sz="2400" dirty="0" smtClean="0">
                <a:solidFill>
                  <a:srgbClr val="FF0000"/>
                </a:solidFill>
              </a:rPr>
              <a:t>х</a:t>
            </a:r>
            <a:r>
              <a:rPr lang="ru-RU" sz="2400" baseline="30000" dirty="0" smtClean="0">
                <a:solidFill>
                  <a:srgbClr val="FF0000"/>
                </a:solidFill>
              </a:rPr>
              <a:t>2</a:t>
            </a:r>
            <a:r>
              <a:rPr lang="ru-RU" sz="2400" dirty="0" smtClean="0">
                <a:solidFill>
                  <a:srgbClr val="FF0000"/>
                </a:solidFill>
              </a:rPr>
              <a:t> + 5х = </a:t>
            </a:r>
            <a:r>
              <a:rPr lang="en-US" sz="2400" dirty="0" smtClean="0">
                <a:solidFill>
                  <a:srgbClr val="FF0000"/>
                </a:solidFill>
              </a:rPr>
              <a:t>t</a:t>
            </a:r>
            <a:r>
              <a:rPr lang="ru-RU" sz="2400" dirty="0" smtClean="0"/>
              <a:t>,  получим  квадратное </a:t>
            </a:r>
            <a:r>
              <a:rPr lang="ru-RU" sz="2400" dirty="0" smtClean="0"/>
              <a:t>уравнение</a:t>
            </a:r>
          </a:p>
          <a:p>
            <a:r>
              <a:rPr lang="ru-RU" sz="2400" dirty="0" smtClean="0"/>
              <a:t>  </a:t>
            </a:r>
            <a:r>
              <a:rPr lang="ru-RU" sz="2400" dirty="0" smtClean="0"/>
              <a:t>( </a:t>
            </a:r>
            <a:r>
              <a:rPr lang="en-US" sz="2400" dirty="0" smtClean="0"/>
              <a:t>t</a:t>
            </a:r>
            <a:r>
              <a:rPr lang="ru-RU" sz="2400" dirty="0" smtClean="0"/>
              <a:t> +4)( </a:t>
            </a:r>
            <a:r>
              <a:rPr lang="en-US" sz="2400" dirty="0" smtClean="0"/>
              <a:t>t</a:t>
            </a:r>
            <a:r>
              <a:rPr lang="ru-RU" sz="2400" dirty="0" smtClean="0"/>
              <a:t> +6) = 24,  решая его    </a:t>
            </a:r>
            <a:r>
              <a:rPr lang="en-US" sz="2400" dirty="0" smtClean="0"/>
              <a:t>t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+ 10</a:t>
            </a:r>
            <a:r>
              <a:rPr lang="en-US" sz="2400" dirty="0" smtClean="0"/>
              <a:t>t</a:t>
            </a:r>
            <a:r>
              <a:rPr lang="ru-RU" sz="2400" dirty="0" smtClean="0"/>
              <a:t> =0,    </a:t>
            </a:r>
            <a:r>
              <a:rPr lang="en-US" sz="2400" dirty="0" smtClean="0"/>
              <a:t>t</a:t>
            </a:r>
            <a:r>
              <a:rPr lang="ru-RU" sz="2400" dirty="0" smtClean="0"/>
              <a:t>( </a:t>
            </a:r>
            <a:r>
              <a:rPr lang="en-US" sz="2400" dirty="0" smtClean="0"/>
              <a:t>t</a:t>
            </a:r>
            <a:r>
              <a:rPr lang="ru-RU" sz="2400" dirty="0" smtClean="0"/>
              <a:t> + 10) =0, найдем корни </a:t>
            </a:r>
            <a:r>
              <a:rPr lang="en-US" sz="2400" dirty="0" smtClean="0"/>
              <a:t>t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 =0, </a:t>
            </a:r>
            <a:r>
              <a:rPr lang="en-US" sz="2400" dirty="0" smtClean="0"/>
              <a:t>t</a:t>
            </a:r>
            <a:r>
              <a:rPr lang="ru-RU" sz="2400" baseline="-25000" dirty="0" smtClean="0"/>
              <a:t>2</a:t>
            </a:r>
            <a:r>
              <a:rPr lang="ru-RU" sz="2400" dirty="0" smtClean="0"/>
              <a:t>= -10.</a:t>
            </a:r>
          </a:p>
          <a:p>
            <a:r>
              <a:rPr lang="ru-RU" sz="2400" dirty="0" smtClean="0"/>
              <a:t>Затем </a:t>
            </a:r>
            <a:r>
              <a:rPr lang="ru-RU" sz="2400" dirty="0" smtClean="0"/>
              <a:t>решаем уравнения  </a:t>
            </a:r>
            <a:endParaRPr lang="ru-RU" sz="2400" dirty="0" smtClean="0"/>
          </a:p>
          <a:p>
            <a:r>
              <a:rPr lang="ru-RU" sz="2400" dirty="0" smtClean="0"/>
              <a:t> </a:t>
            </a:r>
            <a:r>
              <a:rPr lang="ru-RU" sz="2400" dirty="0" smtClean="0"/>
              <a:t>    </a:t>
            </a:r>
            <a:r>
              <a:rPr lang="ru-RU" sz="2400" dirty="0" smtClean="0"/>
              <a:t>х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+ 5х = 0    </a:t>
            </a:r>
            <a:r>
              <a:rPr lang="ru-RU" sz="2400" dirty="0" smtClean="0"/>
              <a:t>       или            </a:t>
            </a:r>
            <a:r>
              <a:rPr lang="ru-RU" sz="2400" dirty="0" smtClean="0"/>
              <a:t>х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+ 5х = -</a:t>
            </a:r>
            <a:r>
              <a:rPr lang="ru-RU" sz="2400" dirty="0" smtClean="0"/>
              <a:t>10.</a:t>
            </a:r>
          </a:p>
          <a:p>
            <a:r>
              <a:rPr lang="ru-RU" sz="2400" dirty="0" smtClean="0"/>
              <a:t> </a:t>
            </a:r>
            <a:r>
              <a:rPr lang="ru-RU" sz="2400" dirty="0" smtClean="0"/>
              <a:t>   </a:t>
            </a:r>
            <a:r>
              <a:rPr lang="ru-RU" sz="2400" dirty="0" err="1" smtClean="0"/>
              <a:t>х</a:t>
            </a:r>
            <a:r>
              <a:rPr lang="ru-RU" sz="2400" dirty="0" smtClean="0"/>
              <a:t>( х+5) = 0       </a:t>
            </a:r>
            <a:r>
              <a:rPr lang="ru-RU" sz="2400" dirty="0" smtClean="0"/>
              <a:t>    или        х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+ 5х  + 10 = 0.</a:t>
            </a:r>
          </a:p>
          <a:p>
            <a:r>
              <a:rPr lang="ru-RU" sz="2400" dirty="0" smtClean="0"/>
              <a:t> </a:t>
            </a:r>
            <a:r>
              <a:rPr lang="ru-RU" sz="2400" dirty="0" smtClean="0"/>
              <a:t> </a:t>
            </a:r>
            <a:r>
              <a:rPr lang="ru-RU" sz="2400" dirty="0" err="1" smtClean="0"/>
              <a:t>х</a:t>
            </a:r>
            <a:r>
              <a:rPr lang="ru-RU" sz="2400" dirty="0" smtClean="0"/>
              <a:t> = 0 </a:t>
            </a:r>
            <a:r>
              <a:rPr lang="ru-RU" sz="2400" dirty="0" smtClean="0"/>
              <a:t>и </a:t>
            </a:r>
            <a:r>
              <a:rPr lang="ru-RU" sz="2400" dirty="0" err="1" smtClean="0"/>
              <a:t>х</a:t>
            </a:r>
            <a:r>
              <a:rPr lang="ru-RU" sz="2400" dirty="0" smtClean="0"/>
              <a:t> =-5,        </a:t>
            </a:r>
            <a:r>
              <a:rPr lang="ru-RU" sz="2400" dirty="0" smtClean="0"/>
              <a:t> или         </a:t>
            </a:r>
            <a:r>
              <a:rPr lang="ru-RU" sz="2400" dirty="0" smtClean="0"/>
              <a:t> </a:t>
            </a:r>
            <a:r>
              <a:rPr lang="en-US" sz="2400" dirty="0" smtClean="0"/>
              <a:t>D</a:t>
            </a:r>
            <a:r>
              <a:rPr lang="ru-RU" sz="2400" dirty="0" smtClean="0"/>
              <a:t> &lt; 0 - нет  решения</a:t>
            </a:r>
          </a:p>
          <a:p>
            <a:r>
              <a:rPr lang="ru-RU" sz="2400" dirty="0" smtClean="0"/>
              <a:t>                                                                                                       </a:t>
            </a:r>
          </a:p>
          <a:p>
            <a:r>
              <a:rPr lang="ru-RU" sz="2400" dirty="0" smtClean="0"/>
              <a:t>                                                                                                      </a:t>
            </a:r>
          </a:p>
          <a:p>
            <a:r>
              <a:rPr lang="ru-RU" sz="2400" dirty="0" smtClean="0"/>
              <a:t>                       Ответ:  х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 = 0 ,  х</a:t>
            </a:r>
            <a:r>
              <a:rPr lang="ru-RU" sz="2400" baseline="-25000" dirty="0" smtClean="0"/>
              <a:t>2 </a:t>
            </a:r>
            <a:r>
              <a:rPr lang="ru-RU" sz="2400" dirty="0" smtClean="0"/>
              <a:t> = -5,  </a:t>
            </a:r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1714488"/>
            <a:ext cx="814393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Уравнения вида   а</a:t>
            </a:r>
            <a:r>
              <a:rPr lang="ru-RU" sz="2400" baseline="-25000" dirty="0" smtClean="0"/>
              <a:t>0</a:t>
            </a:r>
            <a:r>
              <a:rPr lang="ru-RU" sz="2400" dirty="0" smtClean="0"/>
              <a:t>х</a:t>
            </a:r>
            <a:r>
              <a:rPr lang="en-US" sz="2400" baseline="30000" dirty="0" smtClean="0"/>
              <a:t>n</a:t>
            </a:r>
            <a:r>
              <a:rPr lang="ru-RU" sz="2400" dirty="0" smtClean="0"/>
              <a:t> + </a:t>
            </a:r>
            <a:r>
              <a:rPr lang="en-US" sz="2400" dirty="0" smtClean="0"/>
              <a:t>a</a:t>
            </a:r>
            <a:r>
              <a:rPr lang="ru-RU" sz="2400" baseline="-25000" dirty="0" smtClean="0"/>
              <a:t>1</a:t>
            </a:r>
            <a:r>
              <a:rPr lang="en-US" sz="2400" dirty="0" err="1" smtClean="0"/>
              <a:t>x</a:t>
            </a:r>
            <a:r>
              <a:rPr lang="en-US" sz="2400" baseline="30000" dirty="0" err="1" smtClean="0"/>
              <a:t>n</a:t>
            </a:r>
            <a:r>
              <a:rPr lang="ru-RU" sz="2400" baseline="30000" dirty="0" smtClean="0"/>
              <a:t>-1</a:t>
            </a:r>
            <a:r>
              <a:rPr lang="ru-RU" sz="2400" dirty="0" smtClean="0"/>
              <a:t> + … +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k</a:t>
            </a:r>
            <a:r>
              <a:rPr lang="en-US" sz="2400" dirty="0" err="1" smtClean="0"/>
              <a:t>x</a:t>
            </a:r>
            <a:r>
              <a:rPr lang="en-US" sz="2400" baseline="30000" dirty="0" err="1" smtClean="0"/>
              <a:t>k</a:t>
            </a:r>
            <a:r>
              <a:rPr lang="ru-RU" sz="2400" dirty="0" smtClean="0"/>
              <a:t> +  … + </a:t>
            </a:r>
            <a:r>
              <a:rPr lang="en-US" sz="2400" dirty="0" smtClean="0"/>
              <a:t>a</a:t>
            </a:r>
            <a:r>
              <a:rPr lang="ru-RU" sz="2400" baseline="-25000" dirty="0" smtClean="0"/>
              <a:t>1</a:t>
            </a:r>
            <a:r>
              <a:rPr lang="en-US" sz="2400" dirty="0" smtClean="0"/>
              <a:t>x</a:t>
            </a:r>
            <a:r>
              <a:rPr lang="ru-RU" sz="2400" dirty="0" smtClean="0"/>
              <a:t> + </a:t>
            </a:r>
            <a:r>
              <a:rPr lang="en-US" sz="2400" dirty="0" smtClean="0"/>
              <a:t>a</a:t>
            </a:r>
            <a:r>
              <a:rPr lang="ru-RU" sz="2400" baseline="-25000" dirty="0" smtClean="0"/>
              <a:t>0</a:t>
            </a:r>
            <a:r>
              <a:rPr lang="ru-RU" sz="2400" dirty="0" smtClean="0"/>
              <a:t> = 0,    где коэффициенты членов, равно от стоящих от концов, равны между собой, называют  </a:t>
            </a:r>
            <a:r>
              <a:rPr lang="ru-RU" sz="2400" b="1" dirty="0" smtClean="0"/>
              <a:t>симметрическими уравнениями.</a:t>
            </a:r>
            <a:endParaRPr lang="ru-RU" sz="2400" dirty="0" smtClean="0"/>
          </a:p>
          <a:p>
            <a:r>
              <a:rPr lang="ru-RU" sz="2000" b="1" dirty="0" smtClean="0"/>
              <a:t>  </a:t>
            </a:r>
            <a:r>
              <a:rPr lang="ru-RU" sz="2000" b="1" dirty="0" smtClean="0"/>
              <a:t> </a:t>
            </a:r>
            <a:r>
              <a:rPr lang="ru-RU" sz="2400" dirty="0" smtClean="0"/>
              <a:t>Симметрические уравнения обладают следующими свойствами:</a:t>
            </a:r>
          </a:p>
          <a:p>
            <a:pPr lvl="0"/>
            <a:r>
              <a:rPr lang="ru-RU" sz="2400" dirty="0" smtClean="0"/>
              <a:t>Симметрическое уравнение </a:t>
            </a:r>
            <a:r>
              <a:rPr lang="ru-RU" sz="2400" dirty="0" smtClean="0">
                <a:solidFill>
                  <a:srgbClr val="FF0000"/>
                </a:solidFill>
              </a:rPr>
              <a:t>нечетной</a:t>
            </a:r>
            <a:r>
              <a:rPr lang="ru-RU" sz="2400" dirty="0" smtClean="0"/>
              <a:t> степени  имеет корень  </a:t>
            </a:r>
            <a:r>
              <a:rPr lang="ru-RU" sz="2400" dirty="0" err="1" smtClean="0"/>
              <a:t>х</a:t>
            </a:r>
            <a:r>
              <a:rPr lang="ru-RU" sz="2400" dirty="0" smtClean="0"/>
              <a:t> = -1, в чем можно убедиться  непосредственной подстановкой;</a:t>
            </a:r>
          </a:p>
          <a:p>
            <a:pPr lvl="0"/>
            <a:r>
              <a:rPr lang="ru-RU" sz="2400" dirty="0" smtClean="0"/>
              <a:t>Уравнение </a:t>
            </a:r>
            <a:r>
              <a:rPr lang="ru-RU" sz="2400" dirty="0" smtClean="0">
                <a:solidFill>
                  <a:srgbClr val="FF0000"/>
                </a:solidFill>
              </a:rPr>
              <a:t>четной</a:t>
            </a:r>
            <a:r>
              <a:rPr lang="ru-RU" sz="2400" dirty="0" smtClean="0"/>
              <a:t> степени  2</a:t>
            </a:r>
            <a:r>
              <a:rPr lang="en-US" sz="2400" dirty="0" smtClean="0"/>
              <a:t>n </a:t>
            </a:r>
            <a:r>
              <a:rPr lang="ru-RU" sz="2400" dirty="0" smtClean="0"/>
              <a:t>   решаются с помощью  подстановки 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V</a:t>
            </a:r>
            <a:r>
              <a:rPr lang="ru-RU" sz="2400" dirty="0" smtClean="0">
                <a:solidFill>
                  <a:srgbClr val="FF0000"/>
                </a:solidFill>
              </a:rPr>
              <a:t> =  </a:t>
            </a:r>
            <a:r>
              <a:rPr lang="en-US" sz="2400" dirty="0" smtClean="0">
                <a:solidFill>
                  <a:srgbClr val="FF0000"/>
                </a:solidFill>
              </a:rPr>
              <a:t>x</a:t>
            </a:r>
            <a:r>
              <a:rPr lang="ru-RU" sz="2400" dirty="0" smtClean="0">
                <a:solidFill>
                  <a:srgbClr val="FF0000"/>
                </a:solidFill>
              </a:rPr>
              <a:t> + </a:t>
            </a:r>
            <a:r>
              <a:rPr lang="ru-RU" sz="2400" dirty="0" smtClean="0">
                <a:solidFill>
                  <a:srgbClr val="FF0000"/>
                </a:solidFill>
              </a:rPr>
              <a:t>1/</a:t>
            </a:r>
            <a:r>
              <a:rPr lang="ru-RU" sz="2400" dirty="0" err="1" smtClean="0">
                <a:solidFill>
                  <a:srgbClr val="FF0000"/>
                </a:solidFill>
              </a:rPr>
              <a:t>х</a:t>
            </a:r>
            <a:r>
              <a:rPr lang="ru-RU" sz="2400" dirty="0" smtClean="0">
                <a:solidFill>
                  <a:srgbClr val="FF0000"/>
                </a:solidFill>
              </a:rPr>
              <a:t>      </a:t>
            </a:r>
            <a:r>
              <a:rPr lang="ru-RU" sz="2400" dirty="0" smtClean="0"/>
              <a:t>сводится  </a:t>
            </a:r>
            <a:r>
              <a:rPr lang="ru-RU" sz="2400" dirty="0" smtClean="0"/>
              <a:t>к уравнению степени   </a:t>
            </a:r>
            <a:r>
              <a:rPr lang="en-US" sz="2400" dirty="0" smtClean="0"/>
              <a:t>n</a:t>
            </a:r>
            <a:r>
              <a:rPr lang="ru-RU" sz="2400" dirty="0" smtClean="0"/>
              <a:t>.</a:t>
            </a:r>
          </a:p>
          <a:p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214290"/>
            <a:ext cx="864399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Решение симметрических уравнений.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230</TotalTime>
  <Words>1596</Words>
  <Application>Microsoft Office PowerPoint</Application>
  <PresentationFormat>Экран (4:3)</PresentationFormat>
  <Paragraphs>169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Трек</vt:lpstr>
      <vt:lpstr>Пакет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Домашний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Дорофеева Мария Яковлевна</dc:creator>
  <cp:lastModifiedBy>Дорофеева Мария Яковлевна</cp:lastModifiedBy>
  <cp:revision>32</cp:revision>
  <dcterms:created xsi:type="dcterms:W3CDTF">2013-01-31T10:56:14Z</dcterms:created>
  <dcterms:modified xsi:type="dcterms:W3CDTF">2013-01-31T15:23:02Z</dcterms:modified>
</cp:coreProperties>
</file>