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052"/>
    <a:srgbClr val="F1581B"/>
    <a:srgbClr val="65D7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72C373-30EC-4B6D-8A9F-14EEF0B8CA0D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9620A1-E320-4B23-B675-2A729AE01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ags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285728"/>
            <a:ext cx="478634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2000" b="1" dirty="0" smtClean="0"/>
              <a:t>       Обобщающий урок – путешествие, урок – праздник.</a:t>
            </a:r>
          </a:p>
          <a:p>
            <a:pPr algn="l"/>
            <a:endParaRPr lang="ru-RU" sz="2000" b="1" dirty="0" smtClean="0"/>
          </a:p>
          <a:p>
            <a:pPr algn="l"/>
            <a:r>
              <a:rPr lang="ru-RU" sz="2000" b="1" dirty="0" smtClean="0"/>
              <a:t>                                              Для  5 класса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/>
              <a:t>«КРАСОТА ЗЕМЛИ РОДНОЙ»</a:t>
            </a:r>
            <a:endParaRPr lang="ru-RU" sz="4400" b="1" dirty="0"/>
          </a:p>
        </p:txBody>
      </p:sp>
      <p:pic>
        <p:nvPicPr>
          <p:cNvPr id="8" name="Рисунок 7" descr="городец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4953014"/>
            <a:ext cx="2500330" cy="166694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358246" cy="1062022"/>
          </a:xfrm>
          <a:solidFill>
            <a:schemeClr val="tx2"/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 ласкают наши взоры - Городецкие узоры…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00_2976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143504" y="928670"/>
            <a:ext cx="3704274" cy="2778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городец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2000240"/>
            <a:ext cx="2428892" cy="3155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городецкая-роспись-хлебница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 rot="726012">
            <a:off x="5561794" y="4092242"/>
            <a:ext cx="3161815" cy="2281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городецкие-узоры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 rot="21282167">
            <a:off x="333760" y="1005789"/>
            <a:ext cx="3345144" cy="2743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городец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880316">
            <a:off x="820589" y="3454185"/>
            <a:ext cx="1822427" cy="2985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городец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488" y="4929198"/>
            <a:ext cx="2540000" cy="1606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3857652" cy="371477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 </a:t>
            </a:r>
            <a:r>
              <a:rPr lang="ru-RU" sz="2400" dirty="0" err="1" smtClean="0">
                <a:solidFill>
                  <a:srgbClr val="FFFF00"/>
                </a:solidFill>
              </a:rPr>
              <a:t>жостовском</a:t>
            </a:r>
            <a:r>
              <a:rPr lang="ru-RU" sz="2400" dirty="0" smtClean="0">
                <a:solidFill>
                  <a:srgbClr val="FFFF00"/>
                </a:solidFill>
              </a:rPr>
              <a:t> подносе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 зеркальной глади лака –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Ржаная медь колосьев,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Степной румянец мака,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Багрянец поздних листьев,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Лесной подснежник первый...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А </a:t>
            </a:r>
            <a:r>
              <a:rPr lang="ru-RU" sz="2400" dirty="0" err="1" smtClean="0">
                <a:solidFill>
                  <a:srgbClr val="FFFF00"/>
                </a:solidFill>
              </a:rPr>
              <a:t>жостовские</a:t>
            </a:r>
            <a:r>
              <a:rPr lang="ru-RU" sz="2400" dirty="0" smtClean="0">
                <a:solidFill>
                  <a:srgbClr val="FFFF00"/>
                </a:solidFill>
              </a:rPr>
              <a:t> кисти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Нежнее легкой вербы. (П.Синявский)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жёстово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19440">
            <a:off x="385061" y="3847028"/>
            <a:ext cx="3339529" cy="2504648"/>
          </a:xfrm>
          <a:prstGeom prst="roundRect">
            <a:avLst>
              <a:gd name="adj" fmla="val 177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100_29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714744" y="124991"/>
            <a:ext cx="3500462" cy="2625347"/>
          </a:xfrm>
          <a:prstGeom prst="roundRect">
            <a:avLst>
              <a:gd name="adj" fmla="val 228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жёстово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96926">
            <a:off x="6293536" y="1502549"/>
            <a:ext cx="2672385" cy="2667256"/>
          </a:xfrm>
          <a:prstGeom prst="roundRect">
            <a:avLst>
              <a:gd name="adj" fmla="val 155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жёстово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43305" y="3263719"/>
            <a:ext cx="4357719" cy="3266267"/>
          </a:xfrm>
          <a:prstGeom prst="roundRect">
            <a:avLst>
              <a:gd name="adj" fmla="val 18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6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6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6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96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1435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«Искусство – детям» ,«Золотая хохлома»; Изд.: «Мозаика – синтез» ,М,.2009</a:t>
            </a:r>
          </a:p>
          <a:p>
            <a:r>
              <a:rPr lang="ru-RU" sz="2000" b="1" dirty="0" smtClean="0"/>
              <a:t>«Искусство – детям» ,«Чудесная  гжель» ,М,.2009</a:t>
            </a:r>
          </a:p>
          <a:p>
            <a:r>
              <a:rPr lang="ru-RU" sz="2000" b="1" dirty="0" smtClean="0"/>
              <a:t>«Искусство – детям», Узоры </a:t>
            </a:r>
            <a:r>
              <a:rPr lang="ru-RU" sz="2000" b="1" dirty="0" err="1" smtClean="0"/>
              <a:t>Полхов</a:t>
            </a:r>
            <a:r>
              <a:rPr lang="ru-RU" sz="2000" b="1" dirty="0" smtClean="0"/>
              <a:t> – Майдана», М. 2009</a:t>
            </a:r>
          </a:p>
          <a:p>
            <a:r>
              <a:rPr lang="ru-RU" sz="2000" b="1" dirty="0" smtClean="0"/>
              <a:t>«Искусство – детям», «Павлов – Посад», М. 2009</a:t>
            </a:r>
          </a:p>
          <a:p>
            <a:r>
              <a:rPr lang="ru-RU" sz="2000" b="1" dirty="0" smtClean="0"/>
              <a:t>«Искусство – детям», «Дымковская игрушка», М. 2009</a:t>
            </a:r>
          </a:p>
          <a:p>
            <a:r>
              <a:rPr lang="ru-RU" sz="2000" b="1" dirty="0" smtClean="0"/>
              <a:t>«Искусство – детям», «Весёлый Городец», М. 2009</a:t>
            </a:r>
          </a:p>
          <a:p>
            <a:r>
              <a:rPr lang="ru-RU" sz="2000" b="1" dirty="0" smtClean="0"/>
              <a:t>«Начальная школа». Издательский дом «Первое сентября»</a:t>
            </a:r>
            <a:r>
              <a:rPr lang="en-US" sz="2000" b="1" dirty="0" smtClean="0"/>
              <a:t> http://nsc.1september.ru/view_article.php?ID=200701703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43230" cy="5143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Список литературы:</a:t>
            </a:r>
            <a:endParaRPr lang="ru-RU" sz="2400" b="1" dirty="0"/>
          </a:p>
        </p:txBody>
      </p:sp>
      <p:pic>
        <p:nvPicPr>
          <p:cNvPr id="4" name="Рисунок 3" descr="городец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4786322"/>
            <a:ext cx="2500330" cy="166694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2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2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2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2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2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2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Учитель ИЗО, музыки : Сажина Елена Николаевна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МАОУ </a:t>
            </a:r>
            <a:r>
              <a:rPr lang="ru-RU" sz="3600" b="1" dirty="0" err="1" smtClean="0"/>
              <a:t>Мангутская</a:t>
            </a:r>
            <a:r>
              <a:rPr lang="ru-RU" sz="3600" b="1" dirty="0" smtClean="0"/>
              <a:t> СОШ </a:t>
            </a:r>
          </a:p>
          <a:p>
            <a:pPr algn="ctr">
              <a:buNone/>
            </a:pPr>
            <a:r>
              <a:rPr lang="ru-RU" sz="3600" b="1" dirty="0" smtClean="0"/>
              <a:t>Кыринский район</a:t>
            </a:r>
          </a:p>
          <a:p>
            <a:pPr algn="ctr">
              <a:buNone/>
            </a:pPr>
            <a:r>
              <a:rPr lang="ru-RU" sz="3600" b="1" dirty="0" smtClean="0"/>
              <a:t>Забайкальский край.</a:t>
            </a:r>
            <a:endParaRPr lang="ru-RU" sz="3600" b="1" dirty="0"/>
          </a:p>
        </p:txBody>
      </p:sp>
      <p:pic>
        <p:nvPicPr>
          <p:cNvPr id="4" name="Рисунок 3" descr="городец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4714884"/>
            <a:ext cx="2500330" cy="166694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Приобщение  детей к национальной культуре как  системе общечеловеческих ценностей.</a:t>
            </a:r>
          </a:p>
          <a:p>
            <a:endParaRPr lang="ru-RU" b="1" dirty="0" smtClean="0"/>
          </a:p>
          <a:p>
            <a:r>
              <a:rPr lang="ru-RU" b="1" dirty="0" smtClean="0"/>
              <a:t>Воспитание патриотических чувств и нравственного отношения к миру через эстетическое развитие.</a:t>
            </a:r>
          </a:p>
          <a:p>
            <a:endParaRPr lang="ru-RU" b="1" dirty="0" smtClean="0"/>
          </a:p>
          <a:p>
            <a:r>
              <a:rPr lang="ru-RU" b="1" dirty="0" smtClean="0"/>
              <a:t>Развитие познавательного интереса детей к народному искусству.</a:t>
            </a:r>
          </a:p>
          <a:p>
            <a:endParaRPr lang="ru-RU" b="1" dirty="0" smtClean="0"/>
          </a:p>
          <a:p>
            <a:r>
              <a:rPr lang="ru-RU" b="1" dirty="0" smtClean="0"/>
              <a:t>Активизация творческого  потенциала учеников.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урока:</a:t>
            </a:r>
            <a:endParaRPr lang="ru-RU" b="1" dirty="0"/>
          </a:p>
        </p:txBody>
      </p:sp>
      <p:pic>
        <p:nvPicPr>
          <p:cNvPr id="4" name="Рисунок 3" descr="хохлома7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7286644" y="4929198"/>
            <a:ext cx="1547812" cy="1547812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4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4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29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8001056" cy="5304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001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Карта народных промыслов России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29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</a:blip>
          <a:stretch>
            <a:fillRect/>
          </a:stretch>
        </p:blipFill>
        <p:spPr>
          <a:xfrm>
            <a:off x="3071802" y="1500174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7643866" cy="115731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Расцветает Гжель васильковая,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Незабудковая Гжель…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гжель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58066">
            <a:off x="357158" y="1571612"/>
            <a:ext cx="2500317" cy="2429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гжель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4071942"/>
            <a:ext cx="3357586" cy="2518190"/>
          </a:xfrm>
          <a:prstGeom prst="roundRect">
            <a:avLst>
              <a:gd name="adj" fmla="val 1385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гжель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09149">
            <a:off x="6215074" y="1643050"/>
            <a:ext cx="264320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гжель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29190" y="4000504"/>
            <a:ext cx="2428892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29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</a:blip>
          <a:stretch>
            <a:fillRect/>
          </a:stretch>
        </p:blipFill>
        <p:spPr>
          <a:xfrm>
            <a:off x="4770413" y="214290"/>
            <a:ext cx="3619525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Вятская игрушка –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C000"/>
                </a:solidFill>
              </a:rPr>
              <a:t>Дымковское чудо,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48052"/>
                </a:solidFill>
              </a:rPr>
              <a:t>Нежно взор ласкает, </a:t>
            </a:r>
            <a:r>
              <a:rPr lang="ru-RU" sz="3200" b="1" dirty="0" smtClean="0">
                <a:solidFill>
                  <a:srgbClr val="F1581B"/>
                </a:solidFill>
              </a:rPr>
              <a:t/>
            </a:r>
            <a:br>
              <a:rPr lang="ru-RU" sz="3200" b="1" dirty="0" smtClean="0">
                <a:solidFill>
                  <a:srgbClr val="F1581B"/>
                </a:solidFill>
              </a:rPr>
            </a:br>
            <a:r>
              <a:rPr lang="ru-RU" sz="3200" b="1" dirty="0" smtClean="0">
                <a:solidFill>
                  <a:srgbClr val="65D7FF"/>
                </a:solidFill>
              </a:rPr>
              <a:t>Гордятся ею люди.</a:t>
            </a:r>
            <a:endParaRPr lang="ru-RU" sz="3200" b="1" dirty="0">
              <a:solidFill>
                <a:srgbClr val="65D7FF"/>
              </a:solidFill>
            </a:endParaRPr>
          </a:p>
        </p:txBody>
      </p:sp>
      <p:pic>
        <p:nvPicPr>
          <p:cNvPr id="5" name="Рисунок 4" descr="дымк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363230"/>
            <a:ext cx="2571768" cy="4223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дымка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29427">
            <a:off x="5942201" y="2656058"/>
            <a:ext cx="2739014" cy="38183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дымка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09242">
            <a:off x="3025177" y="2272690"/>
            <a:ext cx="2000264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дымка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9124" y="4071942"/>
            <a:ext cx="1571636" cy="25525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2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2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2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2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ль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1061405">
            <a:off x="235169" y="1368237"/>
            <a:ext cx="3143272" cy="326114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5643602" cy="871558"/>
          </a:xfrm>
          <a:noFill/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Павлопосадские</a:t>
            </a:r>
            <a:r>
              <a:rPr lang="ru-RU" sz="3200" b="1" dirty="0" smtClean="0">
                <a:solidFill>
                  <a:srgbClr val="FFFF00"/>
                </a:solidFill>
              </a:rPr>
              <a:t> тонкие шали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Любую девушку украшали.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шаль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97683">
            <a:off x="358609" y="3576125"/>
            <a:ext cx="2793994" cy="289500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6" name="Рисунок 5" descr="шаль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38101">
            <a:off x="3234529" y="1019960"/>
            <a:ext cx="3134861" cy="313486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Рисунок 6" descr="шаль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16271">
            <a:off x="3205379" y="3460414"/>
            <a:ext cx="2868943" cy="297652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Рисунок 7" descr="шаль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14886">
            <a:off x="6103372" y="674091"/>
            <a:ext cx="2663222" cy="266322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Рисунок 8" descr="шаль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887258">
            <a:off x="5985873" y="3407792"/>
            <a:ext cx="2881306" cy="298935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" name="Рисунок 9" descr="шаль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958358">
            <a:off x="1227703" y="2602861"/>
            <a:ext cx="3202724" cy="332282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1" name="Рисунок 10" descr="шаль1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60597">
            <a:off x="4758490" y="1749792"/>
            <a:ext cx="3148750" cy="342426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2" name="Рисунок 11" descr="шаль5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592200">
            <a:off x="2817116" y="2142234"/>
            <a:ext cx="3264401" cy="35092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4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4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4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4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4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4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29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97423" y="214290"/>
            <a:ext cx="4000527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3900486" cy="1785950"/>
          </a:xfrm>
          <a:solidFill>
            <a:srgbClr val="FFFF00"/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 нигде на свете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Нет таких соцветий!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Всех чудес чудесней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Наша хохлома!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хохлома3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57158" y="2285992"/>
            <a:ext cx="2976570" cy="4206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хохлома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 rot="542828">
            <a:off x="3344068" y="2638403"/>
            <a:ext cx="2957514" cy="3696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хохлома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4071942"/>
            <a:ext cx="2595919" cy="255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хохлома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2500306"/>
            <a:ext cx="1643074" cy="2612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трёшка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928802"/>
            <a:ext cx="3537627" cy="2582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4857784" cy="1500198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Всего шесть кукол деревянных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C000"/>
                </a:solidFill>
              </a:rPr>
              <a:t>В весёлых ярких сарафанах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В классе весело живут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F0"/>
                </a:solidFill>
              </a:rPr>
              <a:t>Всех матрёшками зовут…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100_2981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715008" y="214290"/>
            <a:ext cx="3251833" cy="243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матрёшка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968358"/>
            <a:ext cx="3714776" cy="2693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матрёшка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4572008"/>
            <a:ext cx="4274342" cy="205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матрёшка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7620" y="1571612"/>
            <a:ext cx="3244203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матрёшка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342550">
            <a:off x="6963790" y="2882521"/>
            <a:ext cx="1978726" cy="78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4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4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4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4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4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206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«КРАСОТА ЗЕМЛИ РОДНОЙ»</vt:lpstr>
      <vt:lpstr>Слайд 2</vt:lpstr>
      <vt:lpstr>Цели урока:</vt:lpstr>
      <vt:lpstr>Карта народных промыслов России</vt:lpstr>
      <vt:lpstr>Расцветает Гжель васильковая, Незабудковая Гжель…</vt:lpstr>
      <vt:lpstr>Вятская игрушка –  Дымковское чудо, Нежно взор ласкает,  Гордятся ею люди.</vt:lpstr>
      <vt:lpstr>Павлопосадские тонкие шали Любую девушку украшали.</vt:lpstr>
      <vt:lpstr>И нигде на свете Нет таких соцветий! Всех чудес чудесней Наша хохлома!</vt:lpstr>
      <vt:lpstr>Всего шесть кукол деревянных В весёлых ярких сарафанах В классе весело живут Всех матрёшками зовут…</vt:lpstr>
      <vt:lpstr>И ласкают наши взоры - Городецкие узоры… </vt:lpstr>
      <vt:lpstr>На жостовском подносе  В зеркальной глади лака – Ржаная медь колосьев,  Степной румянец мака,  Багрянец поздних листьев,  Лесной подснежник первый...  А жостовские кисти  Нежнее легкой вербы. (П.Синявский)</vt:lpstr>
      <vt:lpstr>Список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«КРАСОТА ЗЕМЛИ РОДНОЙ»</dc:title>
  <dc:creator>две сестры</dc:creator>
  <cp:lastModifiedBy>Tata</cp:lastModifiedBy>
  <cp:revision>36</cp:revision>
  <dcterms:created xsi:type="dcterms:W3CDTF">2013-01-22T11:35:13Z</dcterms:created>
  <dcterms:modified xsi:type="dcterms:W3CDTF">2013-07-22T12:00:41Z</dcterms:modified>
</cp:coreProperties>
</file>