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6" r:id="rId3"/>
    <p:sldId id="257" r:id="rId4"/>
    <p:sldId id="262" r:id="rId5"/>
    <p:sldId id="263" r:id="rId6"/>
    <p:sldId id="265" r:id="rId7"/>
    <p:sldId id="264" r:id="rId8"/>
    <p:sldId id="260" r:id="rId9"/>
    <p:sldId id="266" r:id="rId10"/>
    <p:sldId id="261" r:id="rId11"/>
    <p:sldId id="267" r:id="rId12"/>
    <p:sldId id="268" r:id="rId13"/>
    <p:sldId id="269" r:id="rId14"/>
    <p:sldId id="270" r:id="rId15"/>
    <p:sldId id="258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46085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«Я смотрю на себя, как на ребенка, который, играя на морском берегу, нашел несколько камешков </a:t>
            </a:r>
            <a:r>
              <a:rPr lang="ru-RU" sz="3200" b="1" dirty="0" err="1">
                <a:solidFill>
                  <a:schemeClr val="tx1"/>
                </a:solidFill>
              </a:rPr>
              <a:t>поглаже</a:t>
            </a:r>
            <a:r>
              <a:rPr lang="ru-RU" sz="3200" b="1" dirty="0">
                <a:solidFill>
                  <a:schemeClr val="tx1"/>
                </a:solidFill>
              </a:rPr>
              <a:t> и раковин попестрее, чем удавалось другим, в то время как неизмеримый океан истины расстилался перед моим взором неисследованным»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                                                                    Исаак </a:t>
            </a:r>
            <a:r>
              <a:rPr lang="ru-RU" sz="3200" b="1" dirty="0">
                <a:solidFill>
                  <a:schemeClr val="tx1"/>
                </a:solidFill>
              </a:rPr>
              <a:t>Ньютон</a:t>
            </a:r>
          </a:p>
        </p:txBody>
      </p:sp>
      <p:pic>
        <p:nvPicPr>
          <p:cNvPr id="1026" name="Picture 2" descr="C:\Users\zaycevum\Desktop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60648"/>
            <a:ext cx="777240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zaycevum\Desktop\1269443091_cavendi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7"/>
            <a:ext cx="8568952" cy="3450696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872490" algn="l"/>
                <a:tab pos="4362450" algn="l"/>
              </a:tabLst>
            </a:pPr>
            <a:r>
              <a:rPr lang="ru-RU" sz="3600" dirty="0" smtClean="0">
                <a:latin typeface="Times New Roman"/>
                <a:ea typeface="Times New Roman"/>
              </a:rPr>
              <a:t> точечных </a:t>
            </a:r>
            <a:r>
              <a:rPr lang="ru-RU" sz="3600" dirty="0">
                <a:latin typeface="Times New Roman"/>
                <a:ea typeface="Times New Roman"/>
              </a:rPr>
              <a:t>масс;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872490" algn="l"/>
                <a:tab pos="4362450" algn="l"/>
              </a:tabLst>
            </a:pPr>
            <a:r>
              <a:rPr lang="ru-RU" sz="3600" dirty="0" smtClean="0">
                <a:latin typeface="Times New Roman"/>
                <a:ea typeface="Times New Roman"/>
              </a:rPr>
              <a:t> точечной </a:t>
            </a:r>
            <a:r>
              <a:rPr lang="ru-RU" sz="3600" dirty="0">
                <a:latin typeface="Times New Roman"/>
                <a:ea typeface="Times New Roman"/>
              </a:rPr>
              <a:t>массы и </a:t>
            </a:r>
            <a:r>
              <a:rPr lang="ru-RU" sz="3600" dirty="0" smtClean="0">
                <a:latin typeface="Times New Roman"/>
                <a:ea typeface="Times New Roman"/>
              </a:rPr>
              <a:t>однородного шара</a:t>
            </a:r>
            <a:r>
              <a:rPr lang="ru-RU" sz="3600" dirty="0">
                <a:latin typeface="Times New Roman"/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872490" algn="l"/>
                <a:tab pos="4362450" algn="l"/>
              </a:tabLst>
            </a:pPr>
            <a:r>
              <a:rPr lang="ru-RU" sz="3600" dirty="0">
                <a:latin typeface="Times New Roman"/>
                <a:ea typeface="Times New Roman"/>
              </a:rPr>
              <a:t> однородных шаров</a:t>
            </a:r>
            <a:r>
              <a:rPr lang="ru-RU" sz="3600" dirty="0" smtClean="0">
                <a:latin typeface="Times New Roman"/>
                <a:ea typeface="Times New Roman"/>
              </a:rPr>
              <a:t>.</a:t>
            </a:r>
            <a:endParaRPr lang="ru-RU" sz="3600" dirty="0"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>
            <a:norm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Формула применима для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8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ws2000.com.ua/ni/1/16/168189/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96544" cy="35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reat-galaxy.ru/img/db2/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56883"/>
            <a:ext cx="61912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kystars.pp.ru/IMAGES/Solar-system-1-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9" y="224841"/>
            <a:ext cx="7050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ic.academic.ru/pictures/ntes/1006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76295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1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desktopwallpapers.ru/earth/pics/neptun-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0520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oprosy-kak-i-pochemu.ru/wp-content/uploads/2010/08/plu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1" y="116632"/>
            <a:ext cx="474009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ismeteo.ru/static/news/img/src/2409/baf5db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3" y="3356992"/>
            <a:ext cx="3513162" cy="35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strologanna.com/freds_excellent_eclipse_im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89" y="3403835"/>
            <a:ext cx="4667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1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spcBef>
                <a:spcPts val="1200"/>
              </a:spcBef>
              <a:spcAft>
                <a:spcPts val="0"/>
              </a:spcAft>
            </a:pPr>
            <a:r>
              <a:rPr lang="ru-RU" b="1" i="1" dirty="0">
                <a:latin typeface="Times New Roman"/>
              </a:rPr>
              <a:t>Задача 1.</a:t>
            </a:r>
            <a:br>
              <a:rPr lang="ru-RU" b="1" i="1" dirty="0">
                <a:latin typeface="Times New Roman"/>
              </a:rPr>
            </a:br>
            <a:endParaRPr lang="ru-RU" dirty="0"/>
          </a:p>
        </p:txBody>
      </p:sp>
      <p:pic>
        <p:nvPicPr>
          <p:cNvPr id="8194" name="Picture 2" descr="Image6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0061"/>
            <a:ext cx="3888432" cy="42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233017" cy="40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 algn="l">
              <a:spcBef>
                <a:spcPts val="1200"/>
              </a:spcBef>
              <a:spcAft>
                <a:spcPts val="0"/>
              </a:spcAft>
            </a:pPr>
            <a:r>
              <a:rPr lang="ru-RU" b="1" i="1" dirty="0">
                <a:latin typeface="Times New Roman"/>
              </a:rPr>
              <a:t>Задача 2.</a:t>
            </a:r>
            <a:br>
              <a:rPr lang="ru-RU" b="1" i="1" dirty="0">
                <a:latin typeface="Times New Roman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448272" cy="48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242088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/>
                <a:ea typeface="Times New Roman"/>
              </a:rPr>
              <a:t>Расстояние между центрами Земли и Луны равно 6 Земным радиусам, а масса Луны в 81 раз меньше массы Земли. В какой точке отрезка, соединяющего центры Земли и Луны, тело будет в равновесии?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99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7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§15, упр.15, вопросы к параграфу № 1-7; </a:t>
            </a:r>
            <a:r>
              <a:rPr lang="ru-RU" dirty="0" err="1">
                <a:solidFill>
                  <a:schemeClr val="tx1"/>
                </a:solidFill>
              </a:rPr>
              <a:t>Перышкин</a:t>
            </a:r>
            <a:r>
              <a:rPr lang="ru-RU" dirty="0">
                <a:solidFill>
                  <a:schemeClr val="tx1"/>
                </a:solidFill>
              </a:rPr>
              <a:t> А.В., </a:t>
            </a:r>
            <a:r>
              <a:rPr lang="ru-RU" dirty="0" err="1">
                <a:solidFill>
                  <a:schemeClr val="tx1"/>
                </a:solidFill>
              </a:rPr>
              <a:t>Гутник</a:t>
            </a:r>
            <a:r>
              <a:rPr lang="ru-RU" dirty="0">
                <a:solidFill>
                  <a:schemeClr val="tx1"/>
                </a:solidFill>
              </a:rPr>
              <a:t> Е.М. Физик Дрофа 2012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173539" cy="939801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chemeClr val="tx1"/>
                </a:solidFill>
              </a:rPr>
              <a:t>Домашнее </a:t>
            </a:r>
            <a:r>
              <a:rPr lang="ru-RU" sz="6000" b="1" i="1" dirty="0" smtClean="0">
                <a:solidFill>
                  <a:schemeClr val="tx1"/>
                </a:solidFill>
              </a:rPr>
              <a:t>задание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4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Успех означает умение терпеть одно поражение за другим, не теряя воли к победе</a:t>
            </a:r>
            <a:r>
              <a:rPr lang="ru-RU" sz="3600" dirty="0" smtClean="0"/>
              <a:t>.</a:t>
            </a:r>
          </a:p>
          <a:p>
            <a:pPr algn="r"/>
            <a:r>
              <a:rPr lang="ru-RU" b="1" dirty="0"/>
              <a:t>Уинстон Черчилль</a:t>
            </a:r>
          </a:p>
          <a:p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431693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Спасибо за урок!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2256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Закон всемирного тяготения.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293096"/>
            <a:ext cx="4464496" cy="1368151"/>
          </a:xfrm>
        </p:spPr>
        <p:txBody>
          <a:bodyPr>
            <a:normAutofit lnSpcReduction="10000"/>
          </a:bodyPr>
          <a:lstStyle/>
          <a:p>
            <a:pPr indent="450215" algn="r">
              <a:spcAft>
                <a:spcPts val="0"/>
              </a:spcAft>
            </a:pPr>
            <a:r>
              <a:rPr lang="ru-RU" b="1" dirty="0" err="1">
                <a:solidFill>
                  <a:schemeClr val="tx1"/>
                </a:solidFill>
                <a:latin typeface="Times New Roman"/>
                <a:ea typeface="Times New Roman"/>
              </a:rPr>
              <a:t>Вологина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 Ирина Ивановна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учитель физики</a:t>
            </a:r>
            <a:endParaRPr lang="ru-RU" sz="1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50215" algn="r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МБОУ СОШ №130, Уссурийского городского округа</a:t>
            </a:r>
            <a:endParaRPr lang="ru-RU" sz="12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физики в 9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7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Причиной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возникновения ускорения является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a)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Изменение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скорости тела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b)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Действие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на тело других тел с некоторой силой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c)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Изменение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траектории тела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Второй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 Ньютона можно записать так: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Повторение по теме: «Второй и третий закон Ньютона»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99" y="4005064"/>
            <a:ext cx="115212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03" y="4653136"/>
            <a:ext cx="773615" cy="70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03" y="5442889"/>
            <a:ext cx="1010837" cy="86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7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7992887" cy="4425355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Вектор ускорения совпадает по направлению с вектором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a)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Скорости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b)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Перемещения 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Равнодействующей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силы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 Ньютона формулируется так: силы, с которыми два тела действуют друг на друга: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модулю и противоположны по направлению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Противоположны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направлению и не равны по модулю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модулю и имеют одинаковые направления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Повторение по теме: «Второй и третий закон Ньютона»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896544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5.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Единица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измерения силы в СИ: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a)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Джоуль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Ватт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Ампер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Ньютон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формула правильно отражает смысл третьего закона Ньютона: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F2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F1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-F2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	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	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Повторение по теме: «Второй и третий закон Ньютона»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61248"/>
            <a:ext cx="864096" cy="41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95" y="6083924"/>
            <a:ext cx="897141" cy="36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7.	Если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равнодействующая сил, приложенных к телу, не равна нулю, то тело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движется</a:t>
            </a:r>
            <a:endParaRPr lang="en-US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a)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ускорением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постоянной скоростью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Сначала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 постоянной скоростью, а затем с ускорением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действующую на тело, можно вычислить по формуле: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Повторение по теме: «Второй и третий закон Ньютона»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80770"/>
            <a:ext cx="1195234" cy="3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45" y="4724678"/>
            <a:ext cx="792088" cy="67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45" y="5517232"/>
            <a:ext cx="7560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0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lnSpcReduction="10000"/>
          </a:bodyPr>
          <a:lstStyle/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9.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СИ единицей силы является: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a)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кг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м/с2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	Математическая запись третьего закона Ньютона имеет вид: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Повторение по теме: «Второй и третий закон Ньютона»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10" y="3947283"/>
            <a:ext cx="657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66" y="4726590"/>
            <a:ext cx="679312" cy="62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10" y="5716787"/>
            <a:ext cx="99371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4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60648"/>
            <a:ext cx="777240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zaycevum\Desktop\f_clip_imag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544219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ycevum\Desktop\676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009973"/>
            <a:ext cx="3332196" cy="24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aycevum\Desktop\03010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84907"/>
            <a:ext cx="4996262" cy="333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8665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Сила гравитационного притяжения любых частиц прямо пропорциональна произведению их масс и обратно пропорциональна квадрату расстояния между ними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zaycevum\Desktop\imag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2911" r="8063" b="8502"/>
          <a:stretch/>
        </p:blipFill>
        <p:spPr bwMode="auto">
          <a:xfrm>
            <a:off x="1717964" y="2946399"/>
            <a:ext cx="4987636" cy="28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65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414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«Я смотрю на себя, как на ребенка, который, играя на морском берегу, нашел несколько камешков поглаже и раковин попестрее, чем удавалось другим, в то время как неизмеримый океан истины расстилался перед моим взором неисследованным»                                                                        Исаак Ньютон</vt:lpstr>
      <vt:lpstr>Закон всемирного тяготения.</vt:lpstr>
      <vt:lpstr>Повторение по теме: «Второй и третий закон Ньютона»</vt:lpstr>
      <vt:lpstr>Повторение по теме: «Второй и третий закон Ньютона»</vt:lpstr>
      <vt:lpstr>Повторение по теме: «Второй и третий закон Ньютона»</vt:lpstr>
      <vt:lpstr>Повторение по теме: «Второй и третий закон Ньютона»</vt:lpstr>
      <vt:lpstr>Повторение по теме: «Второй и третий закон Ньютона»</vt:lpstr>
      <vt:lpstr>Презентация PowerPoint</vt:lpstr>
      <vt:lpstr>Сила гравитационного притяжения любых частиц прямо пропорциональна произведению их масс и обратно пропорциональна квадрату расстояния между ними</vt:lpstr>
      <vt:lpstr>Презентация PowerPoint</vt:lpstr>
      <vt:lpstr>Формула применима для:</vt:lpstr>
      <vt:lpstr>Презентация PowerPoint</vt:lpstr>
      <vt:lpstr>Презентация PowerPoint</vt:lpstr>
      <vt:lpstr>Презентация PowerPoint</vt:lpstr>
      <vt:lpstr>Задача 1. </vt:lpstr>
      <vt:lpstr>Задача 2. </vt:lpstr>
      <vt:lpstr>Презентация PowerPoint</vt:lpstr>
      <vt:lpstr>§15, упр.15, вопросы к параграфу № 1-7; Перышкин А.В., Гутник Е.М. Физик Дрофа 2012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всемирного тяготения.</dc:title>
  <dc:creator>Юрий М. Зайцев</dc:creator>
  <cp:lastModifiedBy>Юрий М. Зайцев</cp:lastModifiedBy>
  <cp:revision>12</cp:revision>
  <dcterms:created xsi:type="dcterms:W3CDTF">2013-01-16T03:33:13Z</dcterms:created>
  <dcterms:modified xsi:type="dcterms:W3CDTF">2013-01-17T00:33:32Z</dcterms:modified>
</cp:coreProperties>
</file>