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18" r:id="rId2"/>
    <p:sldId id="276" r:id="rId3"/>
    <p:sldId id="327" r:id="rId4"/>
    <p:sldId id="326" r:id="rId5"/>
    <p:sldId id="270" r:id="rId6"/>
    <p:sldId id="304" r:id="rId7"/>
    <p:sldId id="303" r:id="rId8"/>
    <p:sldId id="290" r:id="rId9"/>
    <p:sldId id="291" r:id="rId10"/>
    <p:sldId id="283" r:id="rId11"/>
    <p:sldId id="305" r:id="rId12"/>
    <p:sldId id="329" r:id="rId13"/>
    <p:sldId id="284" r:id="rId14"/>
    <p:sldId id="308" r:id="rId15"/>
    <p:sldId id="300" r:id="rId16"/>
    <p:sldId id="319" r:id="rId17"/>
    <p:sldId id="294" r:id="rId18"/>
    <p:sldId id="281" r:id="rId19"/>
    <p:sldId id="302" r:id="rId20"/>
    <p:sldId id="292" r:id="rId21"/>
    <p:sldId id="306" r:id="rId22"/>
    <p:sldId id="278" r:id="rId23"/>
    <p:sldId id="321" r:id="rId24"/>
    <p:sldId id="313" r:id="rId25"/>
    <p:sldId id="260" r:id="rId26"/>
    <p:sldId id="299" r:id="rId27"/>
    <p:sldId id="312" r:id="rId28"/>
    <p:sldId id="322" r:id="rId29"/>
    <p:sldId id="328" r:id="rId30"/>
    <p:sldId id="320" r:id="rId31"/>
    <p:sldId id="331" r:id="rId32"/>
    <p:sldId id="323" r:id="rId33"/>
    <p:sldId id="311" r:id="rId34"/>
    <p:sldId id="330" r:id="rId35"/>
    <p:sldId id="282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D59A05"/>
    <a:srgbClr val="0000CC"/>
    <a:srgbClr val="FCDB88"/>
    <a:srgbClr val="70AC2E"/>
    <a:srgbClr val="6699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D1F84-965A-4BA1-AB7F-DF1CD9EDD330}" type="datetimeFigureOut">
              <a:rPr lang="ru-RU" smtClean="0"/>
              <a:pPr/>
              <a:t>20.07.2013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1F837-F874-45BD-B14C-E1A8F9316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1F837-F874-45BD-B14C-E1A8F931604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1F837-F874-45BD-B14C-E1A8F9316049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1F837-F874-45BD-B14C-E1A8F9316049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FC521-9B0B-48E3-95C2-D5099F67DA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6F016-AF8D-413F-97DD-AB03A30482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38F41-463D-47A3-8686-32A9DC3A57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759D4-322C-4F4F-AD61-E0E3B9EDCC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E3293-E628-4A32-B1C9-9E30C1EEC1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1AD4C-50F2-483D-B73B-ABC3052C93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242F6-66B1-4247-8436-715107C728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DCEEC-9B54-4713-9E86-773226143C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42C8A-2CB6-497B-98CE-7C473F09B1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96748-E649-42FE-935D-6A93CE303B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89F67-4EAC-4043-96A9-70D44ABDBC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D65B794-4050-46DA-A21A-A96C9FA3F9F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mir24.tv/news/archive/4/href/page/590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etodkabinet.eu/PO/Litera/Slovo.html" TargetMode="External"/><Relationship Id="rId4" Type="http://schemas.openxmlformats.org/officeDocument/2006/relationships/hyperlink" Target="http://www.slovoopolku.ru/slovolihache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1334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357298"/>
            <a:ext cx="9144000" cy="527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Солнечная символика (четыре солнца) </a:t>
            </a:r>
          </a:p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 "Слове о полку Игореве" </a:t>
            </a:r>
            <a:r>
              <a:rPr lang="ru-RU" sz="4000" b="1" dirty="0" smtClean="0">
                <a:solidFill>
                  <a:srgbClr val="663300"/>
                </a:solidFill>
                <a:latin typeface="Monotype Corsiva" pitchFamily="66" charset="0"/>
              </a:rPr>
              <a:t>, ее роль в раскрытии идейного замысла произведения</a:t>
            </a:r>
          </a:p>
          <a:p>
            <a:pPr algn="ctr"/>
            <a:endParaRPr lang="ru-RU" sz="4000" dirty="0" smtClean="0">
              <a:solidFill>
                <a:srgbClr val="663300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Урок литературы в 9 классе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6633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Учитель </a:t>
            </a:r>
            <a:r>
              <a:rPr lang="ru-RU" sz="2000" u="sng" dirty="0" smtClean="0">
                <a:solidFill>
                  <a:srgbClr val="6633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ШУМАКОВА Галина Ивановна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МБОУ «Средняя общеобразовательная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rgbClr val="6633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школа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rgbClr val="6633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 углубленным изучением отдельных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rgbClr val="6633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предметов № 7 имени А.С. Пушкина»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aseline="0" dirty="0" smtClean="0">
              <a:solidFill>
                <a:srgbClr val="663300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6633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rgbClr val="6633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Курск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aseline="0" dirty="0" smtClean="0">
                <a:solidFill>
                  <a:srgbClr val="6633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2012 год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>
            <a:spLocks/>
          </p:cNvSpPr>
          <p:nvPr/>
        </p:nvSpPr>
        <p:spPr>
          <a:xfrm>
            <a:off x="500034" y="2143116"/>
            <a:ext cx="8215370" cy="36718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Monotype Corsiva" pitchFamily="66" charset="0"/>
              </a:rPr>
              <a:t>Составьте кластер (схему) «Русские   </a:t>
            </a:r>
            <a:r>
              <a:rPr kumimoji="0" lang="ru-RU" sz="3600" b="1" i="0" u="none" strike="noStrike" kern="0" cap="none" spc="0" normalizeH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Monotype Corsiva" pitchFamily="66" charset="0"/>
              </a:rPr>
              <a:t>         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Monotype Corsiva" pitchFamily="66" charset="0"/>
              </a:rPr>
              <a:t>князья в «Слове о полку Игореве», расположив имена героев в той последовательности, которая </a:t>
            </a:r>
            <a:r>
              <a:rPr kumimoji="0" lang="ru-RU" sz="3600" b="1" i="0" u="none" strike="noStrike" kern="0" cap="none" spc="0" normalizeH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Monotype Corsiva" pitchFamily="66" charset="0"/>
              </a:rPr>
              <a:t>для Вас считается важной.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Monotype Corsiva" pitchFamily="66" charset="0"/>
              </a:rPr>
              <a:t>   Обоснуйте свой выбор.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13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2-конечная звезда 13"/>
          <p:cNvSpPr/>
          <p:nvPr/>
        </p:nvSpPr>
        <p:spPr>
          <a:xfrm>
            <a:off x="6500826" y="4500570"/>
            <a:ext cx="2643174" cy="2214578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kern="0" dirty="0" smtClean="0">
                <a:solidFill>
                  <a:srgbClr val="0000CC"/>
                </a:solidFill>
                <a:latin typeface="Monotype Corsiva" pitchFamily="66" charset="0"/>
              </a:rPr>
              <a:t>ВЛАДИМИР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5" name="12-конечная звезда 14"/>
          <p:cNvSpPr/>
          <p:nvPr/>
        </p:nvSpPr>
        <p:spPr>
          <a:xfrm>
            <a:off x="0" y="4429132"/>
            <a:ext cx="2857488" cy="2214578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kern="0" dirty="0" smtClean="0">
                <a:solidFill>
                  <a:srgbClr val="0000CC"/>
                </a:solidFill>
                <a:latin typeface="Monotype Corsiva" pitchFamily="66" charset="0"/>
              </a:rPr>
              <a:t>СВЯТОСЛАВ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7" name="12-конечная звезда 16"/>
          <p:cNvSpPr/>
          <p:nvPr/>
        </p:nvSpPr>
        <p:spPr>
          <a:xfrm>
            <a:off x="6572264" y="1571612"/>
            <a:ext cx="2571736" cy="2000264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kern="0" dirty="0" smtClean="0">
                <a:solidFill>
                  <a:srgbClr val="0000CC"/>
                </a:solidFill>
                <a:latin typeface="Monotype Corsiva" pitchFamily="66" charset="0"/>
              </a:rPr>
              <a:t>Буй-тур</a:t>
            </a:r>
          </a:p>
          <a:p>
            <a:pPr algn="ctr"/>
            <a:r>
              <a:rPr lang="ru-RU" b="1" kern="0" dirty="0" smtClean="0">
                <a:solidFill>
                  <a:srgbClr val="0000CC"/>
                </a:solidFill>
                <a:latin typeface="Monotype Corsiva" pitchFamily="66" charset="0"/>
              </a:rPr>
              <a:t>ВСЕВОЛОД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8" name="12-конечная звезда 17"/>
          <p:cNvSpPr/>
          <p:nvPr/>
        </p:nvSpPr>
        <p:spPr>
          <a:xfrm>
            <a:off x="142844" y="1643050"/>
            <a:ext cx="2357454" cy="2000264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kern="0" dirty="0" smtClean="0">
                <a:solidFill>
                  <a:srgbClr val="0000CC"/>
                </a:solidFill>
                <a:latin typeface="Monotype Corsiva" pitchFamily="66" charset="0"/>
              </a:rPr>
              <a:t>ИГОРЬ</a:t>
            </a:r>
            <a:endParaRPr lang="ru-RU" b="1" dirty="0">
              <a:solidFill>
                <a:srgbClr val="0000CC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5715008" y="1785926"/>
            <a:ext cx="1214446" cy="571504"/>
          </a:xfrm>
          <a:prstGeom prst="straightConnector1">
            <a:avLst/>
          </a:prstGeom>
          <a:ln cmpd="sng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1821637" y="2678901"/>
            <a:ext cx="2714644" cy="1928826"/>
          </a:xfrm>
          <a:prstGeom prst="straightConnector1">
            <a:avLst/>
          </a:prstGeom>
          <a:ln cmpd="sng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 flipV="1">
            <a:off x="2143108" y="1857364"/>
            <a:ext cx="1357322" cy="642942"/>
          </a:xfrm>
          <a:prstGeom prst="straightConnector1">
            <a:avLst/>
          </a:prstGeom>
          <a:ln w="12700" cmpd="sng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H="1">
            <a:off x="4750595" y="2750339"/>
            <a:ext cx="2857520" cy="1785950"/>
          </a:xfrm>
          <a:prstGeom prst="straightConnector1">
            <a:avLst/>
          </a:prstGeom>
          <a:ln cmpd="sng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-конечная звезда 12"/>
          <p:cNvSpPr/>
          <p:nvPr/>
        </p:nvSpPr>
        <p:spPr>
          <a:xfrm>
            <a:off x="3143240" y="214290"/>
            <a:ext cx="3143272" cy="3000396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kern="0" dirty="0" smtClean="0">
                <a:solidFill>
                  <a:srgbClr val="0000CC"/>
                </a:solidFill>
                <a:latin typeface="Monotype Corsiva" pitchFamily="66" charset="0"/>
              </a:rPr>
              <a:t>киевский  князь СВЯТОСЛАВ</a:t>
            </a:r>
            <a:endParaRPr lang="ru-RU" sz="2000" b="1" dirty="0">
              <a:solidFill>
                <a:srgbClr val="0000CC"/>
              </a:solidFill>
            </a:endParaRPr>
          </a:p>
        </p:txBody>
      </p:sp>
      <p:sp>
        <p:nvSpPr>
          <p:cNvPr id="33" name="Лента лицом вниз 32"/>
          <p:cNvSpPr/>
          <p:nvPr/>
        </p:nvSpPr>
        <p:spPr>
          <a:xfrm>
            <a:off x="2857488" y="3643314"/>
            <a:ext cx="3714776" cy="1571636"/>
          </a:xfrm>
          <a:prstGeom prst="ribb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kern="0" dirty="0" smtClean="0">
                <a:solidFill>
                  <a:srgbClr val="0000CC"/>
                </a:solidFill>
                <a:latin typeface="Monotype Corsiva" pitchFamily="66" charset="0"/>
              </a:rPr>
              <a:t>34</a:t>
            </a:r>
          </a:p>
          <a:p>
            <a:pPr algn="ctr"/>
            <a:r>
              <a:rPr lang="ru-RU" sz="4000" b="1" kern="0" dirty="0" smtClean="0">
                <a:solidFill>
                  <a:srgbClr val="0000CC"/>
                </a:solidFill>
                <a:latin typeface="Monotype Corsiva" pitchFamily="66" charset="0"/>
              </a:rPr>
              <a:t>князя</a:t>
            </a:r>
            <a:endParaRPr lang="ru-RU" sz="4000" b="1" dirty="0">
              <a:solidFill>
                <a:srgbClr val="0000CC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428604"/>
            <a:ext cx="9144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   Л   Ь    Г    О    В    И    Ч    И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User\Desktop\Слово\tmutarakan_s2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500033" y="1142985"/>
            <a:ext cx="8101183" cy="5715016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13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0"/>
            <a:ext cx="52549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429256" y="142852"/>
            <a:ext cx="35719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6633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Русичи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великие поля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червлеными щитами перегородили,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ища себе чести, а князю славы.»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554" y="-71269"/>
            <a:ext cx="5786446" cy="692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857488" cy="700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600200"/>
            <a:ext cx="4786346" cy="4525963"/>
          </a:xfrm>
        </p:spPr>
        <p:txBody>
          <a:bodyPr/>
          <a:lstStyle/>
          <a:p>
            <a:pPr algn="ctr">
              <a:buNone/>
            </a:pPr>
            <a:endParaRPr lang="ru-RU" sz="3600" b="1" dirty="0" smtClean="0">
              <a:solidFill>
                <a:srgbClr val="663300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</a:rPr>
              <a:t>«Седлай же,  брат,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</a:rPr>
              <a:t>своих  борзых  коней,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</a:rPr>
              <a:t>а  мои-то  готовы,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</a:rPr>
              <a:t>уже  оседланы  у  Курска»</a:t>
            </a:r>
          </a:p>
          <a:p>
            <a:endParaRPr lang="ru-RU" dirty="0"/>
          </a:p>
        </p:txBody>
      </p:sp>
      <p:pic>
        <p:nvPicPr>
          <p:cNvPr id="4" name="Picture 7" descr="C:\Users\User\Desktop\Слово\d0330e810da6c5c6a311327706af6ad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00108"/>
            <a:ext cx="4146132" cy="5857892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42900"/>
            <a:ext cx="9144000" cy="113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42900"/>
            <a:ext cx="9144000" cy="113347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905081"/>
            <a:ext cx="5168294" cy="595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214942" y="1643050"/>
            <a:ext cx="371477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«А мои-то куряне опытные воины: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под трубами повиты,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под шлемами взлелеяны,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 конца копья вскормлены…»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24975" cy="1155700"/>
          </a:xfrm>
          <a:prstGeom prst="rect">
            <a:avLst/>
          </a:prstGeom>
          <a:noFill/>
        </p:spPr>
      </p:pic>
      <p:pic>
        <p:nvPicPr>
          <p:cNvPr id="3" name="Picture 2" descr="G:\Слово\img04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714348" y="1142984"/>
            <a:ext cx="7500990" cy="5281076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6357958"/>
            <a:ext cx="91440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 i="1" dirty="0" smtClean="0">
                <a:solidFill>
                  <a:srgbClr val="663300"/>
                </a:solidFill>
                <a:latin typeface="Monotype Corsiva" pitchFamily="66" charset="0"/>
              </a:rPr>
              <a:t>Буй-Тур Всеволод,…гремишь по шлемам мечами булатными…»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1557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142984"/>
            <a:ext cx="4857752" cy="570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857752" y="1214422"/>
            <a:ext cx="442915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«С раннего утра до вечера,</a:t>
            </a:r>
            <a: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 вечера до света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летят стрелы калёные,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гремят сабли о шлемы,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трещат копья булатные</a:t>
            </a:r>
            <a: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 поле незнаемом</a:t>
            </a:r>
            <a: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среди земли Половецкой»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2000" dirty="0"/>
              <a:t>«</a:t>
            </a:r>
            <a:endParaRPr lang="ru-RU" sz="4000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71934" y="1571612"/>
            <a:ext cx="4714875" cy="4857750"/>
          </a:xfrm>
        </p:spPr>
        <p:txBody>
          <a:bodyPr/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Мы </a:t>
            </a:r>
            <a:r>
              <a:rPr lang="ru-RU" sz="4400" b="1" dirty="0">
                <a:solidFill>
                  <a:srgbClr val="FF0000"/>
                </a:solidFill>
                <a:latin typeface="Monotype Corsiva" pitchFamily="66" charset="0"/>
              </a:rPr>
              <a:t>должны быть благодарными сыновьями нашей великой матери – Древней Руси. </a:t>
            </a:r>
            <a:endParaRPr lang="ru-RU" sz="44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ru-RU" sz="2800" i="1" dirty="0" smtClean="0"/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2800" i="1" dirty="0" smtClean="0"/>
              <a:t>Д.С</a:t>
            </a:r>
            <a:r>
              <a:rPr lang="ru-RU" sz="2800" i="1" dirty="0"/>
              <a:t>. </a:t>
            </a:r>
            <a:r>
              <a:rPr lang="ru-RU" sz="2800" i="1" dirty="0" smtClean="0"/>
              <a:t>Лихачев. </a:t>
            </a:r>
          </a:p>
          <a:p>
            <a:pPr algn="r">
              <a:lnSpc>
                <a:spcPct val="90000"/>
              </a:lnSpc>
              <a:buFontTx/>
              <a:buNone/>
            </a:pPr>
            <a:endParaRPr lang="ru-RU" sz="2800" i="1" dirty="0" smtClean="0"/>
          </a:p>
          <a:p>
            <a:pPr>
              <a:lnSpc>
                <a:spcPct val="90000"/>
              </a:lnSpc>
            </a:pPr>
            <a:endParaRPr lang="ru-RU" sz="2800" dirty="0"/>
          </a:p>
          <a:p>
            <a:pPr>
              <a:lnSpc>
                <a:spcPct val="90000"/>
              </a:lnSpc>
            </a:pPr>
            <a:endParaRPr lang="ru-RU" sz="2800" dirty="0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13347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285860"/>
            <a:ext cx="3857652" cy="536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785794"/>
            <a:ext cx="8858312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13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07725"/>
            <a:ext cx="4929222" cy="595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42900"/>
            <a:ext cx="9144000" cy="1133475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214910" y="1785926"/>
            <a:ext cx="392909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«…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lang="ru-RU" sz="4000" b="1" i="1" dirty="0" smtClean="0">
                <a:solidFill>
                  <a:srgbClr val="663300"/>
                </a:solidFill>
                <a:latin typeface="Monotype Corsiva" pitchFamily="66" charset="0"/>
              </a:rPr>
              <a:t>горь полки заворачивает, ибо жаль ему милого брата Всеволода» </a:t>
            </a:r>
            <a:endParaRPr lang="ru-RU" sz="4000" b="1" dirty="0" smtClean="0">
              <a:solidFill>
                <a:srgbClr val="663300"/>
              </a:solidFill>
              <a:latin typeface="Monotype Corsiva" pitchFamily="66" charset="0"/>
            </a:endParaRPr>
          </a:p>
          <a:p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133475"/>
          </a:xfrm>
          <a:prstGeom prst="rect">
            <a:avLst/>
          </a:prstGeom>
          <a:noFill/>
        </p:spPr>
      </p:pic>
      <p:pic>
        <p:nvPicPr>
          <p:cNvPr id="3" name="Picture 2" descr="G:\Слово\img0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928662" y="1214422"/>
            <a:ext cx="7429552" cy="52454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357958"/>
            <a:ext cx="9001156" cy="54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3200" b="1" i="1" dirty="0" smtClean="0">
                <a:solidFill>
                  <a:srgbClr val="663300"/>
                </a:solidFill>
                <a:latin typeface="Monotype Corsiva" pitchFamily="66" charset="0"/>
              </a:rPr>
              <a:t>Золотое слово Святослава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29030"/>
            <a:ext cx="4429156" cy="662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13347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429124" y="1357298"/>
            <a:ext cx="485778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«О дети мои, Игорь и Всеволод!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Рано начали вы Половецкой земле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мечами обиду творить,</a:t>
            </a:r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 себе славы искать.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Но без чести для себя вы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6633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одолели,без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чести для себя кровь поганую пролили.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Ваши храбрые сердца</a:t>
            </a:r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из крепкого булата скованы</a:t>
            </a:r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 в отваге закалены.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Что же сотворили вы моей серебряной седине?»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1155700"/>
          </a:xfrm>
          <a:prstGeom prst="rect">
            <a:avLst/>
          </a:prstGeom>
          <a:noFill/>
        </p:spPr>
      </p:pic>
      <p:pic>
        <p:nvPicPr>
          <p:cNvPr id="4" name="Picture 2" descr="G:\Слово\img0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28596" y="995293"/>
            <a:ext cx="8215338" cy="58627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2000"/>
              <a:t>«</a:t>
            </a:r>
            <a:endParaRPr lang="ru-RU" sz="400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133475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214422"/>
            <a:ext cx="878687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282" y="5922963"/>
            <a:ext cx="9072626" cy="93503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1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/>
            <a:r>
              <a:rPr kumimoji="0" lang="ru-RU" sz="3600" b="1" i="1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Monotype Corsiva" pitchFamily="66" charset="0"/>
              </a:rPr>
              <a:t>“…</a:t>
            </a:r>
            <a: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</a:rPr>
              <a:t>тут пир закончили храбрые </a:t>
            </a:r>
            <a:r>
              <a:rPr lang="ru-RU" sz="3600" b="1" dirty="0" err="1" smtClean="0">
                <a:solidFill>
                  <a:srgbClr val="663300"/>
                </a:solidFill>
                <a:latin typeface="Monotype Corsiva" pitchFamily="66" charset="0"/>
              </a:rPr>
              <a:t>русичи</a:t>
            </a:r>
            <a: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</a:rPr>
              <a:t>…»</a:t>
            </a:r>
            <a:endParaRPr lang="ru-RU" sz="3600" b="1" dirty="0">
              <a:solidFill>
                <a:srgbClr val="66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071546"/>
            <a:ext cx="8643998" cy="482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5903893"/>
            <a:ext cx="87154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  <a:t>"Солнце трижды светлое. С тобою Каждому приветно и тепло. Что ж ты войско князя удалое  // Жаркими лучами обожгло».</a:t>
            </a:r>
            <a:endParaRPr lang="ru-RU" sz="2800" b="1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13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500174"/>
            <a:ext cx="8586790" cy="5143536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  <a:t>«…зачем, </a:t>
            </a:r>
            <a:r>
              <a:rPr lang="ru-RU" sz="4000" dirty="0" err="1" smtClean="0">
                <a:solidFill>
                  <a:srgbClr val="FFFF00"/>
                </a:solidFill>
                <a:latin typeface="Monotype Corsiva" pitchFamily="66" charset="0"/>
              </a:rPr>
              <a:t>владыко</a:t>
            </a:r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  <a:t>, простерло ты горячие свои лучи на воинов моего лады?»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113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133475"/>
          </a:xfrm>
          <a:prstGeom prst="rect">
            <a:avLst/>
          </a:prstGeom>
          <a:noFill/>
        </p:spPr>
      </p:pic>
      <p:pic>
        <p:nvPicPr>
          <p:cNvPr id="6" name="Picture 2" descr="C:\Мои документы\МОРОЗОВА Н.Т\ЛИТЕРАТУРА 8 класс\Слово\img0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142983"/>
            <a:ext cx="8072494" cy="57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7" y="1142984"/>
            <a:ext cx="8004225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1334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6286520"/>
            <a:ext cx="72042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latin typeface="Monotype Corsiva" pitchFamily="66" charset="0"/>
              </a:rPr>
              <a:t>«…Игорь князь </a:t>
            </a:r>
            <a:r>
              <a:rPr lang="ru-RU" sz="3600" b="1" i="1" dirty="0" err="1" smtClean="0">
                <a:solidFill>
                  <a:srgbClr val="FFFF00"/>
                </a:solidFill>
                <a:latin typeface="Monotype Corsiva" pitchFamily="66" charset="0"/>
              </a:rPr>
              <a:t>въ</a:t>
            </a:r>
            <a:r>
              <a:rPr lang="ru-RU" sz="3600" b="1" i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3600" b="1" i="1" dirty="0" err="1" smtClean="0">
                <a:solidFill>
                  <a:srgbClr val="FFFF00"/>
                </a:solidFill>
                <a:latin typeface="Monotype Corsiva" pitchFamily="66" charset="0"/>
              </a:rPr>
              <a:t>Рускои</a:t>
            </a:r>
            <a:r>
              <a:rPr lang="ru-RU" sz="3600" b="1" i="1" dirty="0" smtClean="0">
                <a:solidFill>
                  <a:srgbClr val="FFFF00"/>
                </a:solidFill>
                <a:latin typeface="Monotype Corsiva" pitchFamily="66" charset="0"/>
              </a:rPr>
              <a:t> земли…»</a:t>
            </a:r>
            <a:endParaRPr lang="ru-RU" sz="36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571480"/>
            <a:ext cx="6929454" cy="5787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5143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0" dirty="0" smtClean="0">
                <a:solidFill>
                  <a:srgbClr val="663300"/>
                </a:solidFill>
                <a:latin typeface="+mn-lt"/>
              </a:rPr>
              <a:t>СОЛНЦЕ.</a:t>
            </a:r>
          </a:p>
          <a:p>
            <a:r>
              <a:rPr lang="ru-RU" sz="2400" b="1" kern="0" dirty="0" smtClean="0">
                <a:solidFill>
                  <a:srgbClr val="663300"/>
                </a:solidFill>
                <a:latin typeface="+mn-lt"/>
              </a:rPr>
              <a:t>ТЕПЛОЕ, ЗОЛОТОЕ.</a:t>
            </a:r>
          </a:p>
          <a:p>
            <a:r>
              <a:rPr lang="ru-RU" sz="2400" b="1" kern="0" dirty="0" smtClean="0">
                <a:solidFill>
                  <a:srgbClr val="663300"/>
                </a:solidFill>
                <a:latin typeface="+mn-lt"/>
              </a:rPr>
              <a:t>СОГРЕВАЕТ, БУДИТ, ЛАСКАЕТ.</a:t>
            </a:r>
          </a:p>
          <a:p>
            <a:r>
              <a:rPr lang="ru-RU" sz="2400" b="1" kern="0" dirty="0" smtClean="0">
                <a:solidFill>
                  <a:srgbClr val="663300"/>
                </a:solidFill>
                <a:latin typeface="+mn-lt"/>
              </a:rPr>
              <a:t>СОЛНЦЕ – ЭТО ЖИЗНЬ!</a:t>
            </a:r>
          </a:p>
          <a:p>
            <a:r>
              <a:rPr lang="ru-RU" sz="2400" b="1" kern="0" dirty="0" smtClean="0">
                <a:solidFill>
                  <a:srgbClr val="663300"/>
                </a:solidFill>
                <a:latin typeface="+mn-lt"/>
              </a:rPr>
              <a:t>ЗВЕЗДА.</a:t>
            </a:r>
            <a:endParaRPr lang="ru-RU" sz="2400" b="1" dirty="0">
              <a:solidFill>
                <a:srgbClr val="66330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143644"/>
            <a:ext cx="8715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Monotype Corsiva" pitchFamily="66" charset="0"/>
              </a:rPr>
              <a:t>Бог Солнца у славян - </a:t>
            </a:r>
            <a:r>
              <a:rPr lang="ru-RU" sz="4000" b="1" dirty="0" err="1" smtClean="0">
                <a:solidFill>
                  <a:srgbClr val="663300"/>
                </a:solidFill>
                <a:latin typeface="Monotype Corsiva" pitchFamily="66" charset="0"/>
              </a:rPr>
              <a:t>Даждь-бог</a:t>
            </a:r>
            <a:r>
              <a:rPr lang="ru-RU" sz="4000" b="1" dirty="0" smtClean="0">
                <a:solidFill>
                  <a:srgbClr val="663300"/>
                </a:solidFill>
                <a:latin typeface="Monotype Corsiva" pitchFamily="66" charset="0"/>
              </a:rPr>
              <a:t>, </a:t>
            </a:r>
            <a:r>
              <a:rPr lang="ru-RU" sz="4000" b="1" dirty="0" err="1" smtClean="0">
                <a:solidFill>
                  <a:srgbClr val="663300"/>
                </a:solidFill>
                <a:latin typeface="Monotype Corsiva" pitchFamily="66" charset="0"/>
              </a:rPr>
              <a:t>Хорс</a:t>
            </a:r>
            <a:r>
              <a:rPr lang="ru-RU" sz="4000" dirty="0" smtClean="0">
                <a:solidFill>
                  <a:srgbClr val="663300"/>
                </a:solidFill>
                <a:latin typeface="Monotype Corsiva" pitchFamily="66" charset="0"/>
              </a:rPr>
              <a:t> </a:t>
            </a:r>
            <a:endParaRPr lang="ru-RU" sz="4000" dirty="0">
              <a:solidFill>
                <a:srgbClr val="66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001156" cy="5429288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i="1" dirty="0" smtClean="0"/>
              <a:t>   </a:t>
            </a:r>
            <a:r>
              <a:rPr lang="ru-RU" b="1" i="1" dirty="0" smtClean="0"/>
              <a:t>Образы-символы «Слова…» подчинены основной идее – </a:t>
            </a:r>
            <a:r>
              <a:rPr lang="ru-RU" b="1" i="1" dirty="0" err="1" smtClean="0"/>
              <a:t>идее</a:t>
            </a:r>
            <a:r>
              <a:rPr lang="ru-RU" b="1" i="1" dirty="0" smtClean="0"/>
              <a:t> </a:t>
            </a:r>
            <a:r>
              <a:rPr lang="ru-RU" sz="3600" b="1" i="1" u="sng" dirty="0" smtClean="0"/>
              <a:t>единства</a:t>
            </a:r>
            <a:r>
              <a:rPr lang="ru-RU" b="1" i="1" dirty="0" smtClean="0"/>
              <a:t> Руси: вся Русь должна быть единой, а не разделенной на множество мелких княжеств. Раздробленность неизбежно приводит сильное государство к гибели. 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13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40" y="1071546"/>
            <a:ext cx="913726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1334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357686" y="114298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  <a:t>«Мы должны быть благодарными сыновьями нашей великой матери – Древней Руси.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sz="2800" b="1" i="1" dirty="0" smtClean="0">
              <a:solidFill>
                <a:srgbClr val="FFFF00"/>
              </a:solidFill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2800" b="1" i="1" dirty="0" smtClean="0">
                <a:solidFill>
                  <a:srgbClr val="FFFF00"/>
                </a:solidFill>
              </a:rPr>
              <a:t>Д.С. Лихачев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47753"/>
            <a:ext cx="4357685" cy="581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1334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357686" y="1194911"/>
            <a:ext cx="4929222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А знаете ли Вы? </a:t>
            </a:r>
          </a:p>
          <a:p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  <a:t>В Курске обсудили идею установки памятника «Слово полку Игореве». </a:t>
            </a:r>
          </a:p>
          <a:p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  <a:t>В Общественный совет при главе Администрации   города Курска обратился творческий коллектив художников и скульпторов с инициативой об установке в областном центре, на Московском кольце, памятника «Слово о полку Игореве». </a:t>
            </a:r>
          </a:p>
          <a:p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  <a:t>                                   2011, июнь.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133475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u="sng" dirty="0" smtClean="0">
                <a:solidFill>
                  <a:srgbClr val="663300"/>
                </a:solidFill>
                <a:latin typeface="Monotype Corsiva" pitchFamily="66" charset="0"/>
              </a:rPr>
              <a:t>Домашнее задание:</a:t>
            </a:r>
          </a:p>
          <a:p>
            <a:pPr marL="514350" indent="-514350">
              <a:buFontTx/>
              <a:buAutoNum type="arabicPeriod"/>
            </a:pPr>
            <a:r>
              <a:rPr lang="ru-RU" b="1" dirty="0" smtClean="0">
                <a:solidFill>
                  <a:srgbClr val="663300"/>
                </a:solidFill>
                <a:latin typeface="Monotype Corsiva" pitchFamily="66" charset="0"/>
              </a:rPr>
              <a:t>Напишите сочинение: «Моё  «золотое слово»,   «Иду в поход с  князем Игорем».</a:t>
            </a:r>
          </a:p>
          <a:p>
            <a:pPr marL="514350" indent="-514350">
              <a:buFontTx/>
              <a:buAutoNum type="arabicPeriod"/>
            </a:pPr>
            <a:r>
              <a:rPr lang="ru-RU" b="1" dirty="0" smtClean="0">
                <a:solidFill>
                  <a:srgbClr val="663300"/>
                </a:solidFill>
                <a:latin typeface="Monotype Corsiva" pitchFamily="66" charset="0"/>
              </a:rPr>
              <a:t>Так  ли  уж далеки от нас жившие 10  веков назад герои  «Слова о полку Игореве»? Обоснуйте.</a:t>
            </a:r>
          </a:p>
          <a:p>
            <a:pPr marL="514350" indent="-514350">
              <a:buAutoNum type="arabicPeriod"/>
            </a:pPr>
            <a:endParaRPr lang="ru-RU" b="1" dirty="0" smtClean="0">
              <a:solidFill>
                <a:srgbClr val="663300"/>
              </a:solidFill>
              <a:latin typeface="Monotype Corsiva" pitchFamily="66" charset="0"/>
            </a:endParaRPr>
          </a:p>
          <a:p>
            <a:pPr marL="514350" indent="-514350">
              <a:buAutoNum type="arabicPeriod"/>
            </a:pPr>
            <a:endParaRPr lang="ru-RU" b="1" dirty="0" smtClean="0">
              <a:solidFill>
                <a:srgbClr val="66330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720" y="1285860"/>
            <a:ext cx="8286808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РЕФЛЕКСИЯ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СЧИТАЮ СВОЮ РАБОТУ УДАЧНОЙ. Что мне позволило добиться удачи? Как новое знание (умение) изменило меня, как я буду применять его в жизни?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МОЯ РАБОТА БЫЛА НЕДОСТАТОЧНО УДАЧНОЙ. Что надо изменить для того, чтобы работа была удачной? Чему меня научила моя ошибка? Как я этот опыт буду использовать в жизни?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ЕСЛИ НЕИНТЕРЕСНО, так как бы я хотел изучать материал, чтобы мне было интересно 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13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1334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1285860"/>
            <a:ext cx="71438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663300"/>
                </a:solidFill>
              </a:rPr>
              <a:t>Полезные ссылки:</a:t>
            </a:r>
          </a:p>
          <a:p>
            <a:r>
              <a:rPr lang="en-US" b="1" dirty="0" smtClean="0">
                <a:solidFill>
                  <a:srgbClr val="663300"/>
                </a:solidFill>
              </a:rPr>
              <a:t>http://www.gerodot.ru/viewtopic.php</a:t>
            </a:r>
            <a:endParaRPr lang="ru-RU" b="1" dirty="0" smtClean="0">
              <a:solidFill>
                <a:srgbClr val="663300"/>
              </a:solidFill>
            </a:endParaRPr>
          </a:p>
          <a:p>
            <a:r>
              <a:rPr lang="en-US" b="1" dirty="0" smtClean="0">
                <a:solidFill>
                  <a:srgbClr val="663300"/>
                </a:solidFill>
                <a:hlinkClick r:id="rId3"/>
              </a:rPr>
              <a:t>http://mir24.tv/news/archive/4/href/page/590</a:t>
            </a:r>
            <a:endParaRPr lang="ru-RU" b="1" dirty="0" smtClean="0">
              <a:solidFill>
                <a:srgbClr val="663300"/>
              </a:solidFill>
            </a:endParaRPr>
          </a:p>
          <a:p>
            <a:r>
              <a:rPr lang="ru-RU" b="1" dirty="0" smtClean="0">
                <a:solidFill>
                  <a:srgbClr val="663300"/>
                </a:solidFill>
              </a:rPr>
              <a:t>Источник </a:t>
            </a:r>
            <a:r>
              <a:rPr lang="ru-RU" b="1" dirty="0" err="1" smtClean="0">
                <a:solidFill>
                  <a:srgbClr val="663300"/>
                </a:solidFill>
              </a:rPr>
              <a:t>Православие.ру</a:t>
            </a:r>
            <a:endParaRPr lang="ru-RU" b="1" dirty="0" smtClean="0">
              <a:solidFill>
                <a:srgbClr val="663300"/>
              </a:solidFill>
            </a:endParaRPr>
          </a:p>
          <a:p>
            <a:r>
              <a:rPr lang="ru-RU" b="1" dirty="0" smtClean="0">
                <a:solidFill>
                  <a:srgbClr val="663300"/>
                </a:solidFill>
              </a:rPr>
              <a:t>Робинсон А.Н. "Слово о полку Игореве". Памятники литературы и искусства ХI-ХVII вв. М., 1978. </a:t>
            </a:r>
          </a:p>
          <a:p>
            <a:r>
              <a:rPr lang="en-US" b="1" dirty="0" smtClean="0">
                <a:solidFill>
                  <a:srgbClr val="663300"/>
                </a:solidFill>
                <a:hlinkClick r:id="rId4"/>
              </a:rPr>
              <a:t>http://www.slovoopolku.ru/slovolihachev</a:t>
            </a:r>
            <a:endParaRPr lang="ru-RU" b="1" dirty="0" smtClean="0">
              <a:solidFill>
                <a:srgbClr val="663300"/>
              </a:solidFill>
            </a:endParaRPr>
          </a:p>
          <a:p>
            <a:r>
              <a:rPr lang="en-US" b="1" dirty="0" smtClean="0">
                <a:solidFill>
                  <a:srgbClr val="663300"/>
                </a:solidFill>
                <a:hlinkClick r:id="rId5"/>
              </a:rPr>
              <a:t>http://www.metodkabinet.eu/PO/Litera/Slovo.html</a:t>
            </a:r>
            <a:endParaRPr lang="ru-RU" b="1" dirty="0" smtClean="0">
              <a:solidFill>
                <a:srgbClr val="663300"/>
              </a:solidFill>
            </a:endParaRPr>
          </a:p>
          <a:p>
            <a:r>
              <a:rPr lang="ru-RU" sz="2000" b="1" kern="0" dirty="0" smtClean="0">
                <a:solidFill>
                  <a:srgbClr val="663300"/>
                </a:solidFill>
                <a:latin typeface="+mj-lt"/>
              </a:rPr>
              <a:t>Художник В.М. Васнецов </a:t>
            </a:r>
          </a:p>
          <a:p>
            <a:r>
              <a:rPr lang="ru-RU" b="1" dirty="0" smtClean="0">
                <a:solidFill>
                  <a:srgbClr val="663300"/>
                </a:solidFill>
              </a:rPr>
              <a:t>Серия картин на темы и сюжеты «Слово о полку Игореве». Художник  Г.Н.Маковская . </a:t>
            </a:r>
          </a:p>
          <a:p>
            <a:r>
              <a:rPr lang="ru-RU" b="1" dirty="0" smtClean="0">
                <a:solidFill>
                  <a:srgbClr val="663300"/>
                </a:solidFill>
              </a:rPr>
              <a:t>Художник В.М. </a:t>
            </a:r>
            <a:r>
              <a:rPr lang="ru-RU" b="1" dirty="0" err="1" smtClean="0">
                <a:solidFill>
                  <a:srgbClr val="663300"/>
                </a:solidFill>
              </a:rPr>
              <a:t>Назарук</a:t>
            </a:r>
            <a:r>
              <a:rPr lang="ru-RU" b="1" dirty="0" smtClean="0">
                <a:solidFill>
                  <a:srgbClr val="66330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663300"/>
                </a:solidFill>
              </a:rPr>
              <a:t>Художник Константин Васильев.</a:t>
            </a:r>
          </a:p>
          <a:p>
            <a:r>
              <a:rPr lang="ru-RU" b="1" dirty="0" smtClean="0">
                <a:solidFill>
                  <a:srgbClr val="663300"/>
                </a:solidFill>
              </a:rPr>
              <a:t>Художник Борис Ольшанский.</a:t>
            </a:r>
          </a:p>
          <a:p>
            <a:r>
              <a:rPr lang="ru-RU" sz="2000" b="1" dirty="0" smtClean="0">
                <a:solidFill>
                  <a:srgbClr val="663300"/>
                </a:solidFill>
                <a:latin typeface="+mn-lt"/>
              </a:rPr>
              <a:t>Художник Семенов В.И.</a:t>
            </a:r>
          </a:p>
          <a:p>
            <a:r>
              <a:rPr lang="ru-RU" sz="2000" b="1" dirty="0" smtClean="0">
                <a:solidFill>
                  <a:srgbClr val="663300"/>
                </a:solidFill>
              </a:rPr>
              <a:t>Художник  В. А. Фаворский.</a:t>
            </a:r>
            <a:r>
              <a:rPr lang="ru-RU" sz="2000" b="1" dirty="0" smtClean="0">
                <a:solidFill>
                  <a:srgbClr val="663300"/>
                </a:solidFill>
                <a:latin typeface="+mn-lt"/>
              </a:rPr>
              <a:t> </a:t>
            </a:r>
          </a:p>
          <a:p>
            <a:r>
              <a:rPr lang="ru-RU" sz="2000" b="1" dirty="0" smtClean="0">
                <a:solidFill>
                  <a:srgbClr val="663300"/>
                </a:solidFill>
              </a:rPr>
              <a:t>Мультфильм "Сказание об </a:t>
            </a:r>
            <a:r>
              <a:rPr lang="ru-RU" sz="2000" b="1" dirty="0" err="1" smtClean="0">
                <a:solidFill>
                  <a:srgbClr val="663300"/>
                </a:solidFill>
              </a:rPr>
              <a:t>Игоревом</a:t>
            </a:r>
            <a:r>
              <a:rPr lang="ru-RU" sz="2000" b="1" dirty="0" smtClean="0">
                <a:solidFill>
                  <a:srgbClr val="663300"/>
                </a:solidFill>
              </a:rPr>
              <a:t> походе",1986г. </a:t>
            </a:r>
            <a:endParaRPr lang="ru-RU" sz="2000" b="1" dirty="0" smtClean="0">
              <a:solidFill>
                <a:srgbClr val="663300"/>
              </a:solidFill>
              <a:latin typeface="+mn-lt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169977"/>
            <a:ext cx="8001056" cy="568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13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133475"/>
          </a:xfrm>
          <a:prstGeom prst="rect">
            <a:avLst/>
          </a:prstGeom>
          <a:noFill/>
        </p:spPr>
      </p:pic>
      <p:pic>
        <p:nvPicPr>
          <p:cNvPr id="3" name="Picture 2" descr="C:\Users\User\Desktop\Слово\0012e-7-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1214422"/>
            <a:ext cx="7299282" cy="5466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Мои документы\МОРОЗОВА Н.Т\ЛИТЕРАТУРА 8 класс\Слово\img0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42910" y="1214422"/>
            <a:ext cx="7643866" cy="5643578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0"/>
            <a:ext cx="9144000" cy="1155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8956" y="1000108"/>
            <a:ext cx="9152956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0"/>
            <a:ext cx="9144000" cy="1155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1155700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965464"/>
            <a:ext cx="4968904" cy="589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286380" y="1357298"/>
            <a:ext cx="385762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«Страсть князю ум охватила,</a:t>
            </a:r>
            <a: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желание  отведать Дон  Великий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заслонило  ему предзнаменование».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43108" y="0"/>
            <a:ext cx="5083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Князь-Солнце</a:t>
            </a:r>
            <a:endParaRPr lang="ru-RU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Урок № 2</Template>
  <TotalTime>1311</TotalTime>
  <Words>690</Words>
  <Application>Microsoft Office PowerPoint</Application>
  <PresentationFormat>Экран (4:3)</PresentationFormat>
  <Paragraphs>116</Paragraphs>
  <Slides>35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Оформление по умолчанию</vt:lpstr>
      <vt:lpstr>Слайд 1</vt:lpstr>
      <vt:lpstr>«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«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МО Челябинской области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student</dc:creator>
  <cp:lastModifiedBy>Roman</cp:lastModifiedBy>
  <cp:revision>149</cp:revision>
  <dcterms:created xsi:type="dcterms:W3CDTF">2007-10-29T12:12:59Z</dcterms:created>
  <dcterms:modified xsi:type="dcterms:W3CDTF">2013-07-19T21:03:43Z</dcterms:modified>
</cp:coreProperties>
</file>