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267" r:id="rId4"/>
    <p:sldId id="268" r:id="rId5"/>
    <p:sldId id="269" r:id="rId6"/>
    <p:sldId id="270" r:id="rId7"/>
    <p:sldId id="258" r:id="rId8"/>
    <p:sldId id="259" r:id="rId9"/>
    <p:sldId id="257" r:id="rId10"/>
    <p:sldId id="276" r:id="rId11"/>
    <p:sldId id="271" r:id="rId12"/>
    <p:sldId id="260" r:id="rId13"/>
    <p:sldId id="261" r:id="rId14"/>
    <p:sldId id="277" r:id="rId15"/>
    <p:sldId id="262" r:id="rId16"/>
    <p:sldId id="278" r:id="rId17"/>
    <p:sldId id="279" r:id="rId18"/>
    <p:sldId id="263" r:id="rId19"/>
    <p:sldId id="280" r:id="rId20"/>
    <p:sldId id="281" r:id="rId21"/>
    <p:sldId id="272" r:id="rId22"/>
    <p:sldId id="283" r:id="rId23"/>
    <p:sldId id="275" r:id="rId24"/>
    <p:sldId id="273" r:id="rId25"/>
    <p:sldId id="274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DD2752-CAC7-4424-9D44-304BCC804C56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9C5889-284A-40AB-8FEE-CDA0B3A0D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C68E-F588-4223-87FB-BF79A8489ED3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A657-02CD-45EF-9262-97DCC45AC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2B4E-3085-4089-AA80-FB533117E86E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3CC7-50D7-4DEC-90A5-EDB91F888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CA45-FFED-4045-908F-05B879011401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27E4-7379-480A-8FFB-605E2DCEC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9E8C-D7B7-482E-B8CA-058830E40D93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D82A-A080-4048-97EE-79A636330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513D-D73C-4B6B-A856-3C27122F798E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552A-22E1-4585-8B1B-247F202D1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11E9-4FDD-4E9E-92CC-2CF2EEAE9677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0212-C997-438B-B658-81A0F5EDC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5D78-2BF7-45E3-92FE-9E6A1E6100FD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2E6DC-94F6-4E47-891A-A4998D7CD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C5E9-4827-47F1-B4B9-78AC34B547D5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CFE4-FD9B-462C-AD08-94D73B173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774D-0402-4805-852C-FE73B6F0DA63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271F-B07B-4FC1-859C-0AD01D310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8651E-98D2-42F3-9890-CEC7DFEB758B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F2E8-1FDD-43C7-8895-53E3E1F70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9424-733E-4F44-9037-1E8B088F4A63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BD42-5C91-40D5-884C-08DF097E4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190EDA-9DD6-4068-A0A6-140389E43932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CEC46A-E16B-471C-B2CA-413803E61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jpeg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9C%D0%B0%D1%82%D0%B5%D0%BC%D0%B0%D1%82%D0%B8%D0%BA%D0%B0_2_%D0%BA%D0%BB%D0%B0%D1%81%D1%81" TargetMode="External"/><Relationship Id="rId2" Type="http://schemas.openxmlformats.org/officeDocument/2006/relationships/hyperlink" Target="http://kartina-zolotaya-osen-isaak-il-ich-levitan.womensmoccasin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t-n.ru/board.aspx?cat_no=5025&amp;tmpl=Thread&amp;BoardId=46121&amp;ThreadId=35378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28600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Урок математики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24" y="3857624"/>
            <a:ext cx="4593679" cy="2451696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 класс    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 smtClean="0"/>
              <a:t>Часть 2   Урок 25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«Площадь прямоугольника»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Математика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«Учусь учиться» Л.Г. </a:t>
            </a:r>
            <a:r>
              <a:rPr lang="ru-RU" dirty="0" err="1" smtClean="0"/>
              <a:t>Петерсон</a:t>
            </a:r>
            <a:endParaRPr lang="ru-RU" dirty="0" smtClean="0"/>
          </a:p>
        </p:txBody>
      </p:sp>
      <p:pic>
        <p:nvPicPr>
          <p:cNvPr id="4" name="Picture 3" descr="H:\Documents and Settings\Aida\Рабочий стол\МОИ шаблоны ЭКСПЕРИМЕНТы\30040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2309996" cy="257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:\Documents and Settings\Aida\Рабочий стол\МОИ шаблоны ЭКСПЕРИМЕНТы\18112_0-550-7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143375"/>
            <a:ext cx="10715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текстуры и фоны, клипарты\новеньки картинки\addition 2 plus 2 h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6000750"/>
            <a:ext cx="714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Documents and Settings\Aida\Рабочий стол\текстуры и фоны, клипарты\Scool_objekts\scool (30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5715000"/>
            <a:ext cx="77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:\Documents and Settings\Aida\Рабочий стол\текстуры и фоны, клипарты\Scool_objekts\scool (4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3" y="4857750"/>
            <a:ext cx="7016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5857875"/>
            <a:ext cx="9366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H:\Documents and Settings\Aida\Рабочий стол\НОвая ГРАФИКА сборник\КАРТИНКИ СБОРНИК_ школьные\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88" y="642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7" descr="H:\Documents and Settings\Aida\Рабочий стол\НОвая ГРАФИКА сборник\КАРТИНКИ СБОРНИК_ школьные\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25" y="10001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8" descr="H:\Documents and Settings\Aida\Рабочий стол\НОвая ГРАФИКА сборник\КАРТИНКИ СБОРНИК_ школьные\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5" y="1428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9" descr="H:\Documents and Settings\Aida\Рабочий стол\НОвая ГРАФИКА сборник\КАРТИНКИ СБОРНИК_ школьные\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4938" y="571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0" descr="H:\Documents and Settings\Aida\Рабочий стол\НОвая ГРАФИКА сборник\КАРТИНКИ СБОРНИК_ школьные\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2313" y="1571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1" descr="H:\Documents and Settings\Aida\Рабочий стол\НОвая ГРАФИКА сборник\КАРТИНКИ СБОРНИК_ школьные\0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2" descr="H:\Documents and Settings\Aida\Рабочий стол\НОвая ГРАФИКА сборник\КАРТИНКИ СБОРНИК_ школьные\1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00438" y="1428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3" descr="H:\Documents and Settings\Aida\Рабочий стол\НОвая ГРАФИКА сборник\КАРТИНКИ СБОРНИК_ школьные\2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29063" y="571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4" descr="H:\Documents and Settings\Aida\Рабочий стол\НОвая ГРАФИКА сборник\КАРТИНКИ СБОРНИК_ школьные\3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14500" y="1500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5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7250" y="10715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2" name="Rectangle 98"/>
          <p:cNvSpPr>
            <a:spLocks noChangeArrowheads="1"/>
          </p:cNvSpPr>
          <p:nvPr/>
        </p:nvSpPr>
        <p:spPr bwMode="auto">
          <a:xfrm>
            <a:off x="539750" y="467708"/>
            <a:ext cx="7596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 dirty="0"/>
              <a:t>Начертите в тетради прямоугольник со сторонами </a:t>
            </a:r>
            <a:r>
              <a:rPr lang="ru-RU" sz="2400" b="1" i="1" dirty="0" smtClean="0"/>
              <a:t>5 см </a:t>
            </a:r>
            <a:r>
              <a:rPr lang="ru-RU" sz="2400" b="1" i="1" dirty="0"/>
              <a:t>и 3см</a:t>
            </a:r>
          </a:p>
          <a:p>
            <a:pPr algn="ctr"/>
            <a:r>
              <a:rPr lang="ru-RU" sz="2400" b="1" i="1" dirty="0"/>
              <a:t>а – </a:t>
            </a:r>
            <a:r>
              <a:rPr lang="ru-RU" sz="2400" b="1" i="1" dirty="0" smtClean="0"/>
              <a:t>5см</a:t>
            </a:r>
            <a:endParaRPr lang="ru-RU" sz="2400" b="1" i="1" dirty="0"/>
          </a:p>
          <a:p>
            <a:pPr algn="ctr"/>
            <a:r>
              <a:rPr lang="en-US" sz="2400" b="1" i="1" dirty="0" smtClean="0"/>
              <a:t>b</a:t>
            </a:r>
            <a:r>
              <a:rPr lang="ru-RU" sz="2400" b="1" i="1" dirty="0" smtClean="0"/>
              <a:t> </a:t>
            </a:r>
            <a:r>
              <a:rPr lang="ru-RU" sz="2400" b="1" i="1" dirty="0"/>
              <a:t>– 3см</a:t>
            </a:r>
          </a:p>
        </p:txBody>
      </p:sp>
      <p:sp>
        <p:nvSpPr>
          <p:cNvPr id="6243" name="Rectangle 99"/>
          <p:cNvSpPr>
            <a:spLocks noChangeArrowheads="1"/>
          </p:cNvSpPr>
          <p:nvPr/>
        </p:nvSpPr>
        <p:spPr bwMode="auto">
          <a:xfrm>
            <a:off x="468313" y="2205038"/>
            <a:ext cx="394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Как найти его площадь? </a:t>
            </a:r>
          </a:p>
        </p:txBody>
      </p:sp>
      <p:sp>
        <p:nvSpPr>
          <p:cNvPr id="6244" name="Rectangle 100"/>
          <p:cNvSpPr>
            <a:spLocks noChangeArrowheads="1"/>
          </p:cNvSpPr>
          <p:nvPr/>
        </p:nvSpPr>
        <p:spPr bwMode="auto">
          <a:xfrm>
            <a:off x="5364163" y="2133600"/>
            <a:ext cx="7553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5см</a:t>
            </a:r>
            <a:endParaRPr lang="ru-RU" sz="2400" b="1" dirty="0"/>
          </a:p>
        </p:txBody>
      </p:sp>
      <p:sp>
        <p:nvSpPr>
          <p:cNvPr id="6245" name="Rectangle 101"/>
          <p:cNvSpPr>
            <a:spLocks noChangeArrowheads="1"/>
          </p:cNvSpPr>
          <p:nvPr/>
        </p:nvSpPr>
        <p:spPr bwMode="auto">
          <a:xfrm>
            <a:off x="1619250" y="3500438"/>
            <a:ext cx="74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3см</a:t>
            </a:r>
          </a:p>
        </p:txBody>
      </p:sp>
      <p:sp>
        <p:nvSpPr>
          <p:cNvPr id="6246" name="Rectangle 102"/>
          <p:cNvSpPr>
            <a:spLocks noChangeArrowheads="1"/>
          </p:cNvSpPr>
          <p:nvPr/>
        </p:nvSpPr>
        <p:spPr bwMode="auto">
          <a:xfrm>
            <a:off x="1692275" y="5661025"/>
            <a:ext cx="6200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/>
              <a:t>S</a:t>
            </a:r>
            <a:r>
              <a:rPr lang="ru-RU" sz="3200" b="1" dirty="0"/>
              <a:t> – площадь прямоугольника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780928"/>
            <a:ext cx="4896544" cy="2304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2" grpId="0"/>
      <p:bldP spid="6243" grpId="0"/>
      <p:bldP spid="6244" grpId="0"/>
      <p:bldP spid="6245" grpId="0"/>
      <p:bldP spid="624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060848"/>
            <a:ext cx="6120680" cy="33843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63888" y="126876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 см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68344" y="342900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 см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95535" y="1196751"/>
          <a:ext cx="8291265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253"/>
                <a:gridCol w="1658253"/>
                <a:gridCol w="1658253"/>
                <a:gridCol w="1658253"/>
                <a:gridCol w="1658253"/>
              </a:tblGrid>
              <a:tr h="172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340769"/>
          <a:ext cx="822960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35150" y="404813"/>
            <a:ext cx="5675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/>
              <a:t>Как узнать площадь картины?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19250" y="6165850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8195"/>
            <a:ext cx="6624736" cy="4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573325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И. Левитан. Золотая осень.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r>
              <a:rPr lang="ru-RU" sz="72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72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>Тема урока:</a:t>
            </a:r>
            <a:r>
              <a:rPr lang="ru-RU" sz="72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72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4">
                    <a:lumMod val="50000"/>
                  </a:schemeClr>
                </a:solidFill>
              </a:rPr>
              <a:t>Площадь прямоугольника</a:t>
            </a:r>
            <a:endParaRPr lang="ru-RU" sz="7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1125538"/>
            <a:ext cx="7983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/>
              <a:t>Как зависит площадь прямоугольника от </a:t>
            </a:r>
            <a:r>
              <a:rPr lang="ru-RU" sz="2800" b="1" dirty="0" smtClean="0"/>
              <a:t>длины и ширины?</a:t>
            </a:r>
            <a:endParaRPr lang="ru-RU" sz="2800" b="1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9750" y="3068638"/>
            <a:ext cx="8424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/>
              <a:t>Цель урока:</a:t>
            </a:r>
          </a:p>
          <a:p>
            <a:endParaRPr lang="ru-RU" sz="2800" b="1" dirty="0"/>
          </a:p>
          <a:p>
            <a:r>
              <a:rPr lang="ru-RU" sz="2800" b="1" dirty="0"/>
              <a:t>научиться вычислять площадь прямоугольника, зная </a:t>
            </a:r>
            <a:r>
              <a:rPr lang="ru-RU" sz="2800" b="1" dirty="0" smtClean="0"/>
              <a:t>длину и ширину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11188" y="620713"/>
            <a:ext cx="3240087" cy="1655762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860032" y="765175"/>
            <a:ext cx="2592288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067175" y="1125538"/>
            <a:ext cx="74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3см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156325" y="188913"/>
            <a:ext cx="74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6см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884368" y="1124744"/>
            <a:ext cx="74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2см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835150" y="115888"/>
            <a:ext cx="74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9см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339975" y="2708275"/>
            <a:ext cx="4821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/>
              <a:t>Найти </a:t>
            </a:r>
            <a:r>
              <a:rPr lang="en-US" sz="2800" b="1"/>
              <a:t>S</a:t>
            </a:r>
            <a:r>
              <a:rPr lang="ru-RU" sz="2800" b="1"/>
              <a:t> прямоугольника.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403350" y="4221163"/>
            <a:ext cx="1919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S</a:t>
            </a:r>
            <a:r>
              <a:rPr lang="ru-RU" sz="2800" b="1" dirty="0"/>
              <a:t> </a:t>
            </a:r>
            <a:r>
              <a:rPr lang="ru-RU" sz="2800" b="1" dirty="0" smtClean="0"/>
              <a:t>= 27 см²</a:t>
            </a:r>
            <a:endParaRPr lang="ru-RU" sz="2800" b="1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940425" y="4149725"/>
            <a:ext cx="1704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</a:t>
            </a:r>
            <a:r>
              <a:rPr lang="ru-RU" sz="2800" b="1"/>
              <a:t> =12см²</a:t>
            </a:r>
          </a:p>
        </p:txBody>
      </p:sp>
      <p:sp useBgFill="1">
        <p:nvSpPr>
          <p:cNvPr id="9232" name="Rectangle 16"/>
          <p:cNvSpPr>
            <a:spLocks noChangeArrowheads="1"/>
          </p:cNvSpPr>
          <p:nvPr/>
        </p:nvSpPr>
        <p:spPr bwMode="auto">
          <a:xfrm>
            <a:off x="2987675" y="5300663"/>
            <a:ext cx="2879725" cy="1079500"/>
          </a:xfrm>
          <a:prstGeom prst="rect">
            <a:avLst/>
          </a:prstGeom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348038" y="5514073"/>
            <a:ext cx="2351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 dirty="0"/>
              <a:t>S</a:t>
            </a:r>
            <a:r>
              <a:rPr lang="ru-RU" sz="3600" b="1" dirty="0"/>
              <a:t>    = а · </a:t>
            </a:r>
            <a:r>
              <a:rPr lang="en-US" sz="3600" b="1" dirty="0" smtClean="0"/>
              <a:t>b</a:t>
            </a:r>
            <a:endParaRPr lang="ru-RU" sz="3600" b="1" dirty="0"/>
          </a:p>
        </p:txBody>
      </p:sp>
      <p:sp useBgFill="1">
        <p:nvSpPr>
          <p:cNvPr id="9234" name="Rectangle 18"/>
          <p:cNvSpPr>
            <a:spLocks noChangeArrowheads="1"/>
          </p:cNvSpPr>
          <p:nvPr/>
        </p:nvSpPr>
        <p:spPr bwMode="auto">
          <a:xfrm>
            <a:off x="3779838" y="6021388"/>
            <a:ext cx="360362" cy="144462"/>
          </a:xfrm>
          <a:prstGeom prst="rect">
            <a:avLst/>
          </a:prstGeom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292725" y="3500438"/>
            <a:ext cx="2595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/>
              <a:t>6 · 2 = 12 (см²)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755650" y="3429000"/>
            <a:ext cx="2595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9 · 3 = 27 (см²)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/>
      <p:bldP spid="9223" grpId="0"/>
      <p:bldP spid="9224" grpId="0"/>
      <p:bldP spid="9225" grpId="0"/>
      <p:bldP spid="9226" grpId="0"/>
      <p:bldP spid="9228" grpId="0"/>
      <p:bldP spid="9229" grpId="0"/>
      <p:bldP spid="9232" grpId="0" animBg="1"/>
      <p:bldP spid="9233" grpId="0"/>
      <p:bldP spid="9234" grpId="0" animBg="1"/>
      <p:bldP spid="9235" grpId="0"/>
      <p:bldP spid="92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786210"/>
          </a:xfrm>
        </p:spPr>
        <p:txBody>
          <a:bodyPr/>
          <a:lstStyle/>
          <a:p>
            <a:r>
              <a:rPr lang="ru-RU" dirty="0" smtClean="0"/>
              <a:t>Площадь прямоугольника равна произведению его длины и ширины.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22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4213" y="706438"/>
            <a:ext cx="47561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i="1" dirty="0"/>
              <a:t>а) </a:t>
            </a:r>
            <a:r>
              <a:rPr lang="ru-RU" sz="2800" b="1" i="1" dirty="0" err="1"/>
              <a:t>а</a:t>
            </a:r>
            <a:r>
              <a:rPr lang="ru-RU" sz="2800" b="1" i="1" dirty="0"/>
              <a:t> = 4 см</a:t>
            </a:r>
          </a:p>
          <a:p>
            <a:r>
              <a:rPr lang="ru-RU" sz="2800" b="1" i="1" dirty="0"/>
              <a:t>   </a:t>
            </a:r>
            <a:r>
              <a:rPr lang="en-US" sz="2800" b="1" i="1" dirty="0" smtClean="0"/>
              <a:t>b </a:t>
            </a:r>
            <a:r>
              <a:rPr lang="ru-RU" sz="2800" b="1" i="1" dirty="0" smtClean="0"/>
              <a:t>= </a:t>
            </a:r>
            <a:r>
              <a:rPr lang="ru-RU" sz="2800" b="1" i="1" dirty="0"/>
              <a:t>2 см		</a:t>
            </a:r>
          </a:p>
          <a:p>
            <a:endParaRPr lang="ru-RU" sz="2800" b="1" i="1" dirty="0"/>
          </a:p>
          <a:p>
            <a:r>
              <a:rPr lang="en-US" sz="2800" b="1" i="1" dirty="0"/>
              <a:t>S</a:t>
            </a:r>
            <a:r>
              <a:rPr lang="ru-RU" sz="2800" b="1" i="1" dirty="0"/>
              <a:t> = а · </a:t>
            </a:r>
            <a:r>
              <a:rPr lang="en-US" sz="2800" b="1" i="1" dirty="0" smtClean="0"/>
              <a:t>b</a:t>
            </a:r>
            <a:r>
              <a:rPr lang="ru-RU" sz="2800" b="1" i="1" dirty="0" smtClean="0"/>
              <a:t> </a:t>
            </a:r>
            <a:r>
              <a:rPr lang="ru-RU" sz="2800" b="1" i="1" dirty="0"/>
              <a:t>= 4 · 2 = 8 (см²)	</a:t>
            </a:r>
          </a:p>
          <a:p>
            <a:endParaRPr lang="ru-RU" sz="2800" b="1" i="1" dirty="0"/>
          </a:p>
          <a:p>
            <a:r>
              <a:rPr lang="ru-RU" sz="2800" b="1" i="1" dirty="0"/>
              <a:t>	</a:t>
            </a:r>
          </a:p>
          <a:p>
            <a:r>
              <a:rPr lang="ru-RU" sz="2800" b="1" i="1" dirty="0"/>
              <a:t>б) а = 2 см</a:t>
            </a:r>
          </a:p>
          <a:p>
            <a:r>
              <a:rPr lang="ru-RU" sz="2800" b="1" i="1" dirty="0"/>
              <a:t>    </a:t>
            </a:r>
            <a:r>
              <a:rPr lang="en-US" sz="2800" b="1" i="1" dirty="0" smtClean="0"/>
              <a:t>b</a:t>
            </a:r>
            <a:r>
              <a:rPr lang="ru-RU" sz="2800" b="1" i="1" dirty="0" smtClean="0"/>
              <a:t> </a:t>
            </a:r>
            <a:r>
              <a:rPr lang="ru-RU" sz="2800" b="1" i="1" dirty="0"/>
              <a:t>= 2 см		</a:t>
            </a:r>
          </a:p>
          <a:p>
            <a:endParaRPr lang="ru-RU" sz="2800" b="1" i="1" dirty="0"/>
          </a:p>
          <a:p>
            <a:r>
              <a:rPr lang="en-US" sz="2800" b="1" i="1" dirty="0"/>
              <a:t>S</a:t>
            </a:r>
            <a:r>
              <a:rPr lang="ru-RU" sz="2800" b="1" i="1" dirty="0"/>
              <a:t> = а · </a:t>
            </a:r>
            <a:r>
              <a:rPr lang="en-US" sz="2800" b="1" i="1" dirty="0" smtClean="0"/>
              <a:t>b</a:t>
            </a:r>
            <a:r>
              <a:rPr lang="ru-RU" sz="2800" b="1" i="1" dirty="0" smtClean="0"/>
              <a:t> </a:t>
            </a:r>
            <a:r>
              <a:rPr lang="ru-RU" sz="2800" b="1" i="1" dirty="0"/>
              <a:t>= 2 · 2 = 4 (см²)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46" y="980728"/>
            <a:ext cx="804089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5288" y="549275"/>
            <a:ext cx="41767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i="1" dirty="0"/>
              <a:t>I </a:t>
            </a:r>
            <a:r>
              <a:rPr lang="ru-RU" sz="2800" b="1" i="1" dirty="0"/>
              <a:t>вариант (а)				</a:t>
            </a:r>
          </a:p>
          <a:p>
            <a:r>
              <a:rPr lang="en-US" sz="2800" b="1" i="1" dirty="0"/>
              <a:t>S</a:t>
            </a:r>
            <a:r>
              <a:rPr lang="ru-RU" sz="2800" b="1" i="1" dirty="0"/>
              <a:t> = а · </a:t>
            </a:r>
            <a:r>
              <a:rPr lang="en-US" sz="2800" b="1" i="1" dirty="0" smtClean="0"/>
              <a:t>b</a:t>
            </a:r>
            <a:r>
              <a:rPr lang="ru-RU" sz="2800" b="1" i="1" dirty="0" smtClean="0"/>
              <a:t> </a:t>
            </a:r>
            <a:r>
              <a:rPr lang="ru-RU" sz="2800" b="1" i="1" dirty="0"/>
              <a:t>				</a:t>
            </a:r>
          </a:p>
          <a:p>
            <a:r>
              <a:rPr lang="en-US" sz="2800" b="1" i="1" dirty="0"/>
              <a:t>S</a:t>
            </a:r>
            <a:r>
              <a:rPr lang="ru-RU" sz="2800" b="1" i="1" dirty="0"/>
              <a:t> = 8 · 4 = 32 (дм²)			</a:t>
            </a:r>
          </a:p>
          <a:p>
            <a:endParaRPr lang="ru-RU" sz="2800" b="1" i="1" dirty="0"/>
          </a:p>
          <a:p>
            <a:r>
              <a:rPr lang="ru-RU" sz="2800" b="1" i="1" dirty="0"/>
              <a:t>Ответ. </a:t>
            </a:r>
            <a:r>
              <a:rPr lang="en-US" sz="2800" b="1" i="1" dirty="0"/>
              <a:t>S</a:t>
            </a:r>
            <a:r>
              <a:rPr lang="ru-RU" sz="2800" b="1" i="1" dirty="0"/>
              <a:t> = 32 (дм²)</a:t>
            </a:r>
            <a:r>
              <a:rPr lang="ru-RU" sz="2800" b="1" dirty="0"/>
              <a:t>	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364163" y="549275"/>
            <a:ext cx="349884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/>
              <a:t>II</a:t>
            </a:r>
            <a:r>
              <a:rPr lang="ru-RU" sz="2800" b="1" i="1" dirty="0"/>
              <a:t> вариант (б)</a:t>
            </a:r>
          </a:p>
          <a:p>
            <a:endParaRPr lang="ru-RU" sz="2800" b="1" i="1" dirty="0"/>
          </a:p>
          <a:p>
            <a:r>
              <a:rPr lang="en-US" sz="2800" b="1" i="1" dirty="0"/>
              <a:t>S</a:t>
            </a:r>
            <a:r>
              <a:rPr lang="ru-RU" sz="2800" b="1" i="1" dirty="0"/>
              <a:t>  = а · </a:t>
            </a:r>
            <a:r>
              <a:rPr lang="en-US" sz="2800" b="1" i="1" dirty="0" smtClean="0"/>
              <a:t>b</a:t>
            </a:r>
            <a:endParaRPr lang="ru-RU" sz="2800" b="1" i="1" dirty="0"/>
          </a:p>
          <a:p>
            <a:endParaRPr lang="ru-RU" sz="2800" b="1" i="1" dirty="0"/>
          </a:p>
          <a:p>
            <a:r>
              <a:rPr lang="en-US" sz="2800" b="1" i="1" dirty="0"/>
              <a:t>S</a:t>
            </a:r>
            <a:r>
              <a:rPr lang="ru-RU" sz="2800" b="1" i="1" dirty="0"/>
              <a:t> = 2 · 3 = 6 (м²)</a:t>
            </a:r>
          </a:p>
          <a:p>
            <a:endParaRPr lang="ru-RU" sz="2800" b="1" i="1" dirty="0"/>
          </a:p>
          <a:p>
            <a:endParaRPr lang="ru-RU" sz="2800" b="1" i="1" dirty="0"/>
          </a:p>
          <a:p>
            <a:r>
              <a:rPr lang="ru-RU" sz="2800" b="1" i="1" dirty="0"/>
              <a:t>Ответ. </a:t>
            </a:r>
            <a:r>
              <a:rPr lang="en-US" sz="2800" b="1" i="1" dirty="0"/>
              <a:t>S</a:t>
            </a:r>
            <a:r>
              <a:rPr lang="ru-RU" sz="2800" b="1" i="1" dirty="0"/>
              <a:t> = 6 (дм²)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6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4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6140"/>
            <a:ext cx="8977093" cy="151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91680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0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364502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0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364502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364502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6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364502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12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364502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12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32040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15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0" y="364502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15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80112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18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37170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18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28184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21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28184" y="37170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21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48264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24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48264" y="37170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24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524328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27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24328" y="37170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27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72400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30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244408" y="37170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30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51720" y="465313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7 ▪ 3 =</a:t>
            </a:r>
            <a:endParaRPr lang="ru-RU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3491880" y="465313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21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1979712" y="55172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0 ▪ 3 =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3491880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0</a:t>
            </a:r>
            <a:endParaRPr lang="ru-RU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465313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8 ▪ 3 =</a:t>
            </a:r>
            <a:endParaRPr lang="ru-RU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7020272" y="46531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24</a:t>
            </a:r>
            <a:endParaRPr lang="ru-RU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5436096" y="544522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 ▪ 3 =</a:t>
            </a:r>
            <a:endParaRPr lang="ru-RU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6948264" y="544522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 </a:t>
            </a:r>
            <a:endParaRPr lang="ru-RU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2483768" y="16288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№ 5 с. 74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4"/>
          <p:cNvSpPr>
            <a:spLocks noChangeArrowheads="1"/>
          </p:cNvSpPr>
          <p:nvPr/>
        </p:nvSpPr>
        <p:spPr bwMode="auto">
          <a:xfrm>
            <a:off x="5651500" y="4941888"/>
            <a:ext cx="2879725" cy="1079500"/>
          </a:xfrm>
          <a:prstGeom prst="rect">
            <a:avLst/>
          </a:prstGeom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011863" y="5155298"/>
            <a:ext cx="2351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 dirty="0"/>
              <a:t>S</a:t>
            </a:r>
            <a:r>
              <a:rPr lang="ru-RU" sz="3600" b="1" dirty="0"/>
              <a:t>    = а · </a:t>
            </a:r>
            <a:r>
              <a:rPr lang="en-US" sz="3600" b="1" i="1" dirty="0" smtClean="0"/>
              <a:t>b</a:t>
            </a:r>
            <a:endParaRPr lang="ru-RU" sz="3600" b="1" i="1" dirty="0"/>
          </a:p>
        </p:txBody>
      </p:sp>
      <p:sp useBgFill="1">
        <p:nvSpPr>
          <p:cNvPr id="14342" name="Rectangle 6"/>
          <p:cNvSpPr>
            <a:spLocks noChangeArrowheads="1"/>
          </p:cNvSpPr>
          <p:nvPr/>
        </p:nvSpPr>
        <p:spPr bwMode="auto">
          <a:xfrm>
            <a:off x="6443663" y="5662613"/>
            <a:ext cx="360362" cy="144462"/>
          </a:xfrm>
          <a:prstGeom prst="rect">
            <a:avLst/>
          </a:prstGeom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5536" y="4725144"/>
            <a:ext cx="3240087" cy="1655762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11188" y="1111438"/>
            <a:ext cx="80645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i="1" dirty="0"/>
              <a:t>Какая величина была главной хозяйкой нашего урока?</a:t>
            </a:r>
          </a:p>
          <a:p>
            <a:pPr algn="ctr"/>
            <a:endParaRPr lang="ru-RU" sz="2800" b="1" i="1" dirty="0"/>
          </a:p>
          <a:p>
            <a:pPr algn="ctr"/>
            <a:r>
              <a:rPr lang="ru-RU" sz="2800" b="1" i="1" dirty="0"/>
              <a:t> Площадь какой фигуры мы учились находить?</a:t>
            </a:r>
          </a:p>
          <a:p>
            <a:pPr algn="ctr"/>
            <a:endParaRPr lang="ru-RU" sz="2800" b="1" i="1" dirty="0"/>
          </a:p>
          <a:p>
            <a:pPr algn="ctr"/>
            <a:r>
              <a:rPr lang="ru-RU" sz="2800" b="1" i="1" dirty="0"/>
              <a:t>Как найти площадь прямоугольника?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188640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Подведём   итог: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  <p:bldP spid="14342" grpId="0" animBg="1"/>
      <p:bldP spid="143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22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Рисунок 46"/>
          <p:cNvPicPr>
            <a:picLocks noChangeAspect="1" noChangeArrowheads="1"/>
          </p:cNvPicPr>
          <p:nvPr/>
        </p:nvPicPr>
        <p:blipFill>
          <a:blip r:embed="rId2" cstate="print"/>
          <a:srcRect l="29742" t="19499" r="15318" b="14258"/>
          <a:stretch>
            <a:fillRect/>
          </a:stretch>
        </p:blipFill>
        <p:spPr bwMode="auto">
          <a:xfrm>
            <a:off x="92075" y="0"/>
            <a:ext cx="9051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Desktop\Открытый урок ОМ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836613"/>
            <a:ext cx="2879725" cy="2520950"/>
          </a:xfrm>
        </p:spPr>
      </p:pic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1258888" y="3789363"/>
            <a:ext cx="67691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МОЛОДЦЫ!</a:t>
            </a:r>
          </a:p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СПАСИБО ЗА УРОК!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2774D-0402-4805-852C-FE73B6F0DA6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271F-B07B-4FC1-859C-0AD01D31029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Источники:</a:t>
            </a:r>
          </a:p>
          <a:p>
            <a:r>
              <a:rPr lang="en-US" dirty="0" smtClean="0">
                <a:hlinkClick r:id="rId2"/>
              </a:rPr>
              <a:t>http://kartina-zolotaya-osen-isaak-il-ich-levitan.womensmoccasins.ru/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http://school.xvatit.com/index.php?title=%D0%9C%D0%B0%D1%82%D0%B5%D0%BC%D0%B0%D1%82%D0%B8%D0%BA%D0%B0_2_%D0%BA%D0%BB%D0%B0%D1%81%D1%81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http://www.it-n.ru/board.aspx?cat_no=5025&amp;tmpl=Thread&amp;BoardId=46121&amp;ThreadId=35378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2774D-0402-4805-852C-FE73B6F0DA6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271F-B07B-4FC1-859C-0AD01D31029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4664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Подготовила и провела учитель начальных </a:t>
            </a:r>
            <a:r>
              <a:rPr lang="ru-RU" sz="3200" smtClean="0"/>
              <a:t>классов </a:t>
            </a:r>
            <a:endParaRPr lang="ru-RU" sz="320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smtClean="0"/>
              <a:t>МОБУ </a:t>
            </a:r>
            <a:r>
              <a:rPr lang="ru-RU" sz="3200" dirty="0" smtClean="0"/>
              <a:t>СОШ № 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 г. Благовещенска    </a:t>
            </a:r>
            <a:r>
              <a:rPr lang="ru-RU" sz="3200" dirty="0" smtClean="0"/>
              <a:t>Республики </a:t>
            </a:r>
            <a:r>
              <a:rPr lang="ru-RU" sz="3200" dirty="0" smtClean="0"/>
              <a:t>Башкортостан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/>
              <a:t>Белкина Вера Ивановна</a:t>
            </a:r>
          </a:p>
        </p:txBody>
      </p:sp>
      <p:pic>
        <p:nvPicPr>
          <p:cNvPr id="1026" name="Picture 2" descr="G:\верочка\ВЕРА\ФОТКИ\Я\IMG_0368 - копи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003973" cy="4821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47664" y="227687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/>
              <a:t>a</a:t>
            </a:r>
            <a:r>
              <a:rPr lang="ru-RU" sz="5400" b="1" dirty="0" smtClean="0"/>
              <a:t> · 7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342900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3 ·</a:t>
            </a:r>
            <a:r>
              <a:rPr lang="en-US" sz="5400" b="1" dirty="0" smtClean="0"/>
              <a:t> </a:t>
            </a:r>
            <a:r>
              <a:rPr lang="en-US" sz="5400" b="1" i="1" dirty="0" smtClean="0"/>
              <a:t>n</a:t>
            </a:r>
            <a:endParaRPr lang="ru-RU" sz="5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443711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/>
              <a:t>d</a:t>
            </a:r>
            <a:r>
              <a:rPr lang="ru-RU" sz="5400" b="1" i="1" dirty="0" smtClean="0"/>
              <a:t> · </a:t>
            </a:r>
            <a:r>
              <a:rPr lang="en-US" sz="5400" b="1" i="1" dirty="0" smtClean="0"/>
              <a:t>c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051720" y="4221088"/>
            <a:ext cx="72008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2852936"/>
            <a:ext cx="72008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1700808"/>
            <a:ext cx="72008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1450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/>
              <a:t>3</a:t>
            </a:r>
            <a:r>
              <a:rPr lang="ru-RU" sz="5400" b="1" dirty="0" smtClean="0"/>
              <a:t> · </a:t>
            </a:r>
            <a:r>
              <a:rPr lang="en-US" sz="5400" b="1" dirty="0" smtClean="0"/>
              <a:t>9</a:t>
            </a:r>
            <a:endParaRPr lang="ru-RU" sz="5400" b="1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 bwMode="auto">
          <a:xfrm>
            <a:off x="3131840" y="1628800"/>
            <a:ext cx="1450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·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2195736" y="1628800"/>
            <a:ext cx="656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 bwMode="auto">
          <a:xfrm>
            <a:off x="395536" y="2780928"/>
            <a:ext cx="18722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noProof="0" dirty="0" smtClean="0">
                <a:latin typeface="+mn-lt"/>
              </a:rPr>
              <a:t>8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· </a:t>
            </a:r>
            <a:r>
              <a:rPr lang="en-US" sz="5400" b="1" dirty="0" smtClean="0">
                <a:latin typeface="+mn-lt"/>
              </a:rPr>
              <a:t>11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 bwMode="auto">
          <a:xfrm>
            <a:off x="3203848" y="2780928"/>
            <a:ext cx="18722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 smtClean="0">
                <a:latin typeface="+mn-lt"/>
              </a:rPr>
              <a:t>5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· </a:t>
            </a:r>
            <a:r>
              <a:rPr lang="en-US" sz="5400" b="1" dirty="0" smtClean="0">
                <a:latin typeface="+mn-lt"/>
              </a:rPr>
              <a:t>11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 bwMode="auto">
          <a:xfrm>
            <a:off x="2267744" y="2780928"/>
            <a:ext cx="7200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 smtClean="0">
                <a:latin typeface="+mn-lt"/>
              </a:rPr>
              <a:t>&gt;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 txBox="1">
            <a:spLocks/>
          </p:cNvSpPr>
          <p:nvPr/>
        </p:nvSpPr>
        <p:spPr bwMode="auto">
          <a:xfrm>
            <a:off x="467544" y="4149080"/>
            <a:ext cx="1440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 smtClean="0">
                <a:latin typeface="+mn-lt"/>
              </a:rPr>
              <a:t>4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· </a:t>
            </a:r>
            <a:r>
              <a:rPr lang="en-US" sz="5400" b="1" dirty="0" smtClean="0">
                <a:latin typeface="+mn-lt"/>
              </a:rPr>
              <a:t>8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6"/>
          <p:cNvSpPr txBox="1">
            <a:spLocks/>
          </p:cNvSpPr>
          <p:nvPr/>
        </p:nvSpPr>
        <p:spPr bwMode="auto">
          <a:xfrm>
            <a:off x="2843808" y="4149080"/>
            <a:ext cx="18722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 smtClean="0">
                <a:latin typeface="+mn-lt"/>
              </a:rPr>
              <a:t>7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· </a:t>
            </a:r>
            <a:r>
              <a:rPr lang="en-US" sz="5400" b="1" dirty="0" smtClean="0">
                <a:latin typeface="+mn-lt"/>
              </a:rPr>
              <a:t>10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6"/>
          <p:cNvSpPr txBox="1">
            <a:spLocks/>
          </p:cNvSpPr>
          <p:nvPr/>
        </p:nvSpPr>
        <p:spPr bwMode="auto">
          <a:xfrm>
            <a:off x="1979712" y="4149080"/>
            <a:ext cx="7200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noProof="0" dirty="0" smtClean="0">
                <a:latin typeface="+mn-lt"/>
              </a:rPr>
              <a:t>&lt;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979712" y="4005064"/>
            <a:ext cx="72008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2924944"/>
            <a:ext cx="64807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1772816"/>
            <a:ext cx="72008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 bwMode="auto">
          <a:xfrm>
            <a:off x="539552" y="1628800"/>
            <a:ext cx="1440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i="1" noProof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 </a:t>
            </a:r>
            <a:r>
              <a:rPr lang="en-US" sz="5400" b="1" dirty="0" smtClean="0">
                <a:latin typeface="+mn-lt"/>
              </a:rPr>
              <a:t>6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2699792" y="1628800"/>
            <a:ext cx="1440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i="1" noProof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 </a:t>
            </a:r>
            <a:r>
              <a:rPr lang="en-US" sz="5400" b="1" noProof="0" dirty="0" smtClean="0">
                <a:latin typeface="+mn-lt"/>
              </a:rPr>
              <a:t>2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6"/>
          <p:cNvSpPr txBox="1">
            <a:spLocks/>
          </p:cNvSpPr>
          <p:nvPr/>
        </p:nvSpPr>
        <p:spPr bwMode="auto">
          <a:xfrm>
            <a:off x="1907704" y="1700808"/>
            <a:ext cx="7200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 smtClean="0">
                <a:latin typeface="+mn-lt"/>
              </a:rPr>
              <a:t>&gt;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6"/>
          <p:cNvSpPr txBox="1">
            <a:spLocks/>
          </p:cNvSpPr>
          <p:nvPr/>
        </p:nvSpPr>
        <p:spPr bwMode="auto">
          <a:xfrm>
            <a:off x="2627784" y="2708920"/>
            <a:ext cx="1440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5400" b="1" dirty="0" smtClean="0">
                <a:latin typeface="+mn-lt"/>
              </a:rPr>
              <a:t>8 </a:t>
            </a:r>
            <a:r>
              <a:rPr lang="ru-RU" sz="5400" b="1" dirty="0" smtClean="0">
                <a:latin typeface="+mn-lt"/>
              </a:rPr>
              <a:t>· </a:t>
            </a:r>
            <a:r>
              <a:rPr lang="en-US" sz="5400" b="1" i="1" noProof="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6"/>
          <p:cNvSpPr txBox="1">
            <a:spLocks/>
          </p:cNvSpPr>
          <p:nvPr/>
        </p:nvSpPr>
        <p:spPr bwMode="auto">
          <a:xfrm>
            <a:off x="683568" y="2708920"/>
            <a:ext cx="1440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noProof="0" dirty="0" smtClean="0">
                <a:latin typeface="+mn-lt"/>
              </a:rPr>
              <a:t>9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 </a:t>
            </a:r>
            <a:r>
              <a:rPr lang="en-US" sz="5400" b="1" i="1" noProof="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6"/>
          <p:cNvSpPr txBox="1">
            <a:spLocks/>
          </p:cNvSpPr>
          <p:nvPr/>
        </p:nvSpPr>
        <p:spPr bwMode="auto">
          <a:xfrm>
            <a:off x="1979712" y="2780928"/>
            <a:ext cx="7200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 smtClean="0">
                <a:latin typeface="+mn-lt"/>
              </a:rPr>
              <a:t>&gt;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6"/>
          <p:cNvSpPr txBox="1">
            <a:spLocks/>
          </p:cNvSpPr>
          <p:nvPr/>
        </p:nvSpPr>
        <p:spPr bwMode="auto">
          <a:xfrm>
            <a:off x="467544" y="3789040"/>
            <a:ext cx="1440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5400" b="1" dirty="0" smtClean="0">
                <a:latin typeface="+mn-lt"/>
              </a:rPr>
              <a:t>·</a:t>
            </a:r>
            <a:r>
              <a:rPr lang="en-US" sz="5400" b="1" dirty="0" smtClean="0">
                <a:latin typeface="+mn-lt"/>
              </a:rPr>
              <a:t> 3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6"/>
          <p:cNvSpPr txBox="1">
            <a:spLocks/>
          </p:cNvSpPr>
          <p:nvPr/>
        </p:nvSpPr>
        <p:spPr bwMode="auto">
          <a:xfrm>
            <a:off x="2843808" y="3789040"/>
            <a:ext cx="244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5400" b="1" dirty="0" smtClean="0">
                <a:latin typeface="+mn-lt"/>
              </a:rPr>
              <a:t>·</a:t>
            </a:r>
            <a:r>
              <a:rPr lang="en-US" sz="5400" b="1" dirty="0" smtClean="0">
                <a:latin typeface="+mn-lt"/>
              </a:rPr>
              <a:t> 4 + 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одержимое 6"/>
          <p:cNvSpPr txBox="1">
            <a:spLocks/>
          </p:cNvSpPr>
          <p:nvPr/>
        </p:nvSpPr>
        <p:spPr bwMode="auto">
          <a:xfrm>
            <a:off x="1979712" y="3861048"/>
            <a:ext cx="7200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 smtClean="0">
                <a:latin typeface="+mn-lt"/>
              </a:rPr>
              <a:t>&lt;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E8C-D7B7-482E-B8CA-058830E40D93}" type="datetime1">
              <a:rPr lang="ru-RU" smtClean="0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D82A-A080-4048-97EE-79A6363309F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46" y="980728"/>
            <a:ext cx="804089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auto">
          <a:xfrm rot="7891329">
            <a:off x="1316329" y="1212715"/>
            <a:ext cx="2708275" cy="793750"/>
          </a:xfrm>
          <a:custGeom>
            <a:avLst/>
            <a:gdLst>
              <a:gd name="T0" fmla="*/ 2369741 w 21600"/>
              <a:gd name="T1" fmla="*/ 396875 h 21600"/>
              <a:gd name="T2" fmla="*/ 1354138 w 21600"/>
              <a:gd name="T3" fmla="*/ 793750 h 21600"/>
              <a:gd name="T4" fmla="*/ 338534 w 21600"/>
              <a:gd name="T5" fmla="*/ 396875 h 21600"/>
              <a:gd name="T6" fmla="*/ 13541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 rot="-5400000">
            <a:off x="1367433" y="3680817"/>
            <a:ext cx="2304132" cy="1368698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6"/>
          <p:cNvSpPr>
            <a:spLocks noChangeArrowheads="1"/>
          </p:cNvSpPr>
          <p:nvPr/>
        </p:nvSpPr>
        <p:spPr bwMode="auto">
          <a:xfrm>
            <a:off x="3707904" y="5373216"/>
            <a:ext cx="2232025" cy="792163"/>
          </a:xfrm>
          <a:prstGeom prst="parallelogram">
            <a:avLst>
              <a:gd name="adj" fmla="val 70441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3348038" y="2060574"/>
            <a:ext cx="1656010" cy="2160513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8"/>
          <p:cNvSpPr>
            <a:spLocks noChangeArrowheads="1"/>
          </p:cNvSpPr>
          <p:nvPr/>
        </p:nvSpPr>
        <p:spPr bwMode="auto">
          <a:xfrm rot="6174021">
            <a:off x="6804334" y="2349167"/>
            <a:ext cx="1367781" cy="22320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 rot="656165">
            <a:off x="6516688" y="4724400"/>
            <a:ext cx="18288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6732588" y="549275"/>
            <a:ext cx="1079500" cy="10795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11"/>
          <p:cNvSpPr>
            <a:spLocks noChangeArrowheads="1"/>
          </p:cNvSpPr>
          <p:nvPr/>
        </p:nvSpPr>
        <p:spPr bwMode="auto">
          <a:xfrm rot="10800000">
            <a:off x="4608513" y="1376362"/>
            <a:ext cx="1873250" cy="936625"/>
          </a:xfrm>
          <a:custGeom>
            <a:avLst/>
            <a:gdLst>
              <a:gd name="T0" fmla="*/ 1639094 w 21600"/>
              <a:gd name="T1" fmla="*/ 468313 h 21600"/>
              <a:gd name="T2" fmla="*/ 936625 w 21600"/>
              <a:gd name="T3" fmla="*/ 936625 h 21600"/>
              <a:gd name="T4" fmla="*/ 234156 w 21600"/>
              <a:gd name="T5" fmla="*/ 468313 h 21600"/>
              <a:gd name="T6" fmla="*/ 9366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2339752" y="4077072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2</a:t>
            </a:r>
            <a:endParaRPr lang="ru-RU" sz="2800" b="1" dirty="0"/>
          </a:p>
        </p:txBody>
      </p:sp>
      <p:sp>
        <p:nvSpPr>
          <p:cNvPr id="3083" name="Text Box 16"/>
          <p:cNvSpPr txBox="1">
            <a:spLocks noChangeArrowheads="1"/>
          </p:cNvSpPr>
          <p:nvPr/>
        </p:nvSpPr>
        <p:spPr bwMode="auto">
          <a:xfrm>
            <a:off x="2483768" y="1340768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</a:t>
            </a:r>
            <a:endParaRPr lang="ru-RU" sz="2800" b="1" dirty="0"/>
          </a:p>
        </p:txBody>
      </p:sp>
      <p:sp>
        <p:nvSpPr>
          <p:cNvPr id="3084" name="Text Box 17"/>
          <p:cNvSpPr txBox="1">
            <a:spLocks noChangeArrowheads="1"/>
          </p:cNvSpPr>
          <p:nvPr/>
        </p:nvSpPr>
        <p:spPr bwMode="auto">
          <a:xfrm>
            <a:off x="3995936" y="2852936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3</a:t>
            </a:r>
            <a:endParaRPr lang="ru-RU" sz="2800" b="1" dirty="0"/>
          </a:p>
        </p:txBody>
      </p:sp>
      <p:sp>
        <p:nvSpPr>
          <p:cNvPr id="3085" name="Text Box 18"/>
          <p:cNvSpPr txBox="1">
            <a:spLocks noChangeArrowheads="1"/>
          </p:cNvSpPr>
          <p:nvPr/>
        </p:nvSpPr>
        <p:spPr bwMode="auto">
          <a:xfrm>
            <a:off x="7092950" y="7651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5</a:t>
            </a:r>
            <a:endParaRPr lang="ru-RU" sz="2800" b="1"/>
          </a:p>
        </p:txBody>
      </p:sp>
      <p:sp>
        <p:nvSpPr>
          <p:cNvPr id="3086" name="Text Box 19"/>
          <p:cNvSpPr txBox="1">
            <a:spLocks noChangeArrowheads="1"/>
          </p:cNvSpPr>
          <p:nvPr/>
        </p:nvSpPr>
        <p:spPr bwMode="auto">
          <a:xfrm>
            <a:off x="5364163" y="148431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4</a:t>
            </a:r>
            <a:endParaRPr lang="ru-RU" sz="2800" b="1"/>
          </a:p>
        </p:txBody>
      </p:sp>
      <p:sp>
        <p:nvSpPr>
          <p:cNvPr id="3087" name="Text Box 20"/>
          <p:cNvSpPr txBox="1">
            <a:spLocks noChangeArrowheads="1"/>
          </p:cNvSpPr>
          <p:nvPr/>
        </p:nvSpPr>
        <p:spPr bwMode="auto">
          <a:xfrm>
            <a:off x="7020272" y="3140968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6</a:t>
            </a:r>
            <a:endParaRPr lang="ru-RU" sz="2800" b="1" dirty="0"/>
          </a:p>
        </p:txBody>
      </p:sp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4499992" y="5445224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7</a:t>
            </a:r>
            <a:endParaRPr lang="ru-RU" sz="2800" b="1" dirty="0"/>
          </a:p>
        </p:txBody>
      </p:sp>
      <p:sp>
        <p:nvSpPr>
          <p:cNvPr id="3089" name="Text Box 22"/>
          <p:cNvSpPr txBox="1">
            <a:spLocks noChangeArrowheads="1"/>
          </p:cNvSpPr>
          <p:nvPr/>
        </p:nvSpPr>
        <p:spPr bwMode="auto">
          <a:xfrm>
            <a:off x="7235825" y="48688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8</a:t>
            </a:r>
            <a:endParaRPr lang="ru-RU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5288" y="793006"/>
            <a:ext cx="813593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u="sng" dirty="0" smtClean="0"/>
              <a:t> </a:t>
            </a:r>
            <a:endParaRPr lang="en-US" sz="3200" b="1" u="sng" dirty="0"/>
          </a:p>
          <a:p>
            <a:endParaRPr lang="en-US" sz="3200" b="1" u="sng" dirty="0"/>
          </a:p>
          <a:p>
            <a:r>
              <a:rPr lang="ru-RU" sz="3200" b="1" i="1" dirty="0" smtClean="0"/>
              <a:t>Четырехугольник, </a:t>
            </a:r>
            <a:r>
              <a:rPr lang="ru-RU" sz="3200" b="1" i="1" dirty="0"/>
              <a:t>у которого все углы прямые называется </a:t>
            </a:r>
            <a:r>
              <a:rPr lang="ru-RU" sz="3200" b="1" i="1" dirty="0" smtClean="0"/>
              <a:t>	</a:t>
            </a:r>
          </a:p>
          <a:p>
            <a:r>
              <a:rPr lang="ru-RU" sz="3200" b="1" i="1" dirty="0"/>
              <a:t>	</a:t>
            </a:r>
            <a:r>
              <a:rPr lang="ru-RU" sz="3200" b="1" i="1" dirty="0" smtClean="0"/>
              <a:t>			</a:t>
            </a:r>
            <a:r>
              <a:rPr lang="ru-RU" sz="3600" b="1" i="1" u="sng" dirty="0" smtClean="0"/>
              <a:t>прямоугольником</a:t>
            </a:r>
            <a:r>
              <a:rPr lang="ru-RU" sz="3600" b="1" i="1" u="sng" dirty="0"/>
              <a:t>.</a:t>
            </a:r>
            <a:r>
              <a:rPr lang="ru-RU" sz="3200" b="1" i="1" dirty="0"/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003800" y="333375"/>
            <a:ext cx="2592388" cy="14398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55576" y="3573016"/>
            <a:ext cx="1728787" cy="16557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738438" y="3764945"/>
            <a:ext cx="61547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 dirty="0" smtClean="0"/>
              <a:t>Прямоугольник,  </a:t>
            </a:r>
            <a:r>
              <a:rPr lang="ru-RU" sz="3200" b="1" i="1" dirty="0"/>
              <a:t>у которого все стороны равны</a:t>
            </a:r>
            <a:r>
              <a:rPr lang="en-US" sz="3200" b="1" i="1" dirty="0"/>
              <a:t> </a:t>
            </a:r>
            <a:r>
              <a:rPr lang="en-US" sz="3200" b="1" i="1" dirty="0" smtClean="0"/>
              <a:t>– </a:t>
            </a:r>
          </a:p>
          <a:p>
            <a:pPr algn="ctr"/>
            <a:r>
              <a:rPr lang="ru-RU" sz="3200" b="1" i="1" dirty="0" smtClean="0"/>
              <a:t>                              </a:t>
            </a:r>
            <a:r>
              <a:rPr lang="ru-RU" sz="3200" b="1" i="1" u="sng" dirty="0" smtClean="0"/>
              <a:t>квадрат.</a:t>
            </a:r>
            <a:r>
              <a:rPr lang="en-US" sz="3200" b="1" i="1" dirty="0" smtClean="0"/>
              <a:t> 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 animBg="1"/>
      <p:bldP spid="4102" grpId="0" animBg="1"/>
      <p:bldP spid="4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157E2E-BE2C-4E31-A160-F799412C368E}" type="datetime1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98F5F-1CD5-4D45-8449-CE6D3598DE60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554683" cy="38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6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6. математика.</Template>
  <TotalTime>299</TotalTime>
  <Words>452</Words>
  <Application>Microsoft Office PowerPoint</Application>
  <PresentationFormat>Экран (4:3)</PresentationFormat>
  <Paragraphs>188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нач.школа 6. математика.</vt:lpstr>
      <vt:lpstr>Урок математики </vt:lpstr>
      <vt:lpstr>Слайд 2</vt:lpstr>
      <vt:lpstr>Устный счёт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Тема урока: Площадь прямоугольника</vt:lpstr>
      <vt:lpstr>Слайд 16</vt:lpstr>
      <vt:lpstr>Слайд 17</vt:lpstr>
      <vt:lpstr>Площадь прямоугольника равна произведению его длины и ширины. </vt:lpstr>
      <vt:lpstr>Слайд 19</vt:lpstr>
      <vt:lpstr>Слайд 20</vt:lpstr>
      <vt:lpstr>Повторение</vt:lpstr>
      <vt:lpstr>Слайд 22</vt:lpstr>
      <vt:lpstr>Запомните!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</dc:title>
  <dc:creator>дом</dc:creator>
  <cp:lastModifiedBy>дом</cp:lastModifiedBy>
  <cp:revision>9</cp:revision>
  <dcterms:created xsi:type="dcterms:W3CDTF">2013-01-28T16:01:59Z</dcterms:created>
  <dcterms:modified xsi:type="dcterms:W3CDTF">2013-01-31T09:38:10Z</dcterms:modified>
</cp:coreProperties>
</file>