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9" r:id="rId3"/>
    <p:sldId id="296" r:id="rId4"/>
    <p:sldId id="261" r:id="rId5"/>
    <p:sldId id="262" r:id="rId6"/>
    <p:sldId id="264" r:id="rId7"/>
    <p:sldId id="266" r:id="rId8"/>
    <p:sldId id="269" r:id="rId9"/>
    <p:sldId id="268" r:id="rId10"/>
    <p:sldId id="272" r:id="rId11"/>
    <p:sldId id="273" r:id="rId12"/>
    <p:sldId id="277" r:id="rId13"/>
    <p:sldId id="297" r:id="rId14"/>
    <p:sldId id="274" r:id="rId15"/>
    <p:sldId id="275" r:id="rId16"/>
    <p:sldId id="278" r:id="rId17"/>
    <p:sldId id="279" r:id="rId18"/>
    <p:sldId id="280" r:id="rId19"/>
    <p:sldId id="281" r:id="rId20"/>
    <p:sldId id="282" r:id="rId21"/>
    <p:sldId id="292" r:id="rId22"/>
    <p:sldId id="291" r:id="rId23"/>
    <p:sldId id="293" r:id="rId24"/>
    <p:sldId id="276" r:id="rId25"/>
    <p:sldId id="284" r:id="rId26"/>
    <p:sldId id="294" r:id="rId27"/>
    <p:sldId id="286" r:id="rId28"/>
    <p:sldId id="295" r:id="rId29"/>
    <p:sldId id="287" r:id="rId30"/>
    <p:sldId id="288" r:id="rId31"/>
    <p:sldId id="289" r:id="rId32"/>
    <p:sldId id="29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7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302B1-91AC-402E-8196-D3D2EEE6E7A0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0D149-25BC-41B1-96C2-002C51520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92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7CAF-3C1D-4D4C-9399-2E7EFF27122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6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0D149-25BC-41B1-96C2-002C5152028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194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0D149-25BC-41B1-96C2-002C5152028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28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6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79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98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7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8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35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0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83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6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73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06F47-2B06-4050-8DF2-DB3E1365F94E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EA4AA-EBF4-4B9A-9A4B-50133113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emf"/><Relationship Id="rId5" Type="http://schemas.openxmlformats.org/officeDocument/2006/relationships/image" Target="../media/image20.gif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slovari.yandex.ru/pyramid/en-ru/LingvoUniversal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hyperlink" Target="http://slovari.yandex.ru/measure/en-ru/LingvoUniversal/" TargetMode="Externa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0"/>
            <a:ext cx="4392488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Mathematics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03640" y="4869160"/>
            <a:ext cx="3240360" cy="1752600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solidFill>
                  <a:srgbClr val="FFFF00"/>
                </a:solidFill>
                <a:latin typeface="Algerian" pitchFamily="82" charset="0"/>
              </a:rPr>
              <a:t>Enlish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682696" cy="4346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8079" y="2492896"/>
            <a:ext cx="696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Algerian" pitchFamily="82" charset="0"/>
              </a:rPr>
              <a:t>in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74" y="1085979"/>
            <a:ext cx="2073172" cy="169306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37" y="4443248"/>
            <a:ext cx="2419525" cy="2097854"/>
          </a:xfr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90364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lgerian" pitchFamily="82" charset="0"/>
              </a:rPr>
              <a:t>Great information is left  in    </a:t>
            </a:r>
          </a:p>
          <a:p>
            <a:r>
              <a:rPr lang="en-US" sz="2800" b="1" i="1" dirty="0">
                <a:solidFill>
                  <a:srgbClr val="FFFF00"/>
                </a:solidFill>
                <a:latin typeface="Algerian" pitchFamily="82" charset="0"/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  <a:latin typeface="Algerian" pitchFamily="82" charset="0"/>
              </a:rPr>
              <a:t>                                 </a:t>
            </a:r>
            <a:r>
              <a:rPr lang="en-US" sz="2800" b="1" i="1" dirty="0" smtClean="0">
                <a:solidFill>
                  <a:srgbClr val="FF0000"/>
                </a:solidFill>
                <a:latin typeface="Algerian" pitchFamily="82" charset="0"/>
              </a:rPr>
              <a:t>papyrus recordings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lgerian" pitchFamily="82" charset="0"/>
              </a:rPr>
              <a:t>                                        and 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  <a:latin typeface="Algerian" pitchFamily="82" charset="0"/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  <a:latin typeface="Algerian" pitchFamily="82" charset="0"/>
              </a:rPr>
              <a:t>                                                         </a:t>
            </a:r>
            <a:r>
              <a:rPr lang="en-US" sz="2800" b="1" i="1" dirty="0" smtClean="0">
                <a:solidFill>
                  <a:srgbClr val="FF0000"/>
                </a:solidFill>
                <a:latin typeface="Algerian" pitchFamily="82" charset="0"/>
              </a:rPr>
              <a:t>Babylonian tables</a:t>
            </a:r>
            <a:r>
              <a:rPr lang="en-US" sz="2800" b="1" dirty="0" smtClean="0">
                <a:solidFill>
                  <a:srgbClr val="FFFF00"/>
                </a:solidFill>
                <a:latin typeface="Algerian" pitchFamily="82" charset="0"/>
              </a:rPr>
              <a:t>.    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03400"/>
            <a:ext cx="2290955" cy="278092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48880"/>
            <a:ext cx="324036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46380"/>
            <a:ext cx="27241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7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English scientist Rind bought a papyrus recording which is in British museum now. 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56792"/>
            <a:ext cx="4250872" cy="25202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395536" y="1412777"/>
            <a:ext cx="8532440" cy="24482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FFFF00"/>
                </a:solidFill>
                <a:latin typeface="Algerian" pitchFamily="82" charset="0"/>
              </a:rPr>
              <a:t>Put  </a:t>
            </a:r>
            <a:r>
              <a:rPr lang="en-US" sz="3600" dirty="0">
                <a:solidFill>
                  <a:srgbClr val="FFFF00"/>
                </a:solidFill>
                <a:latin typeface="Algerian" pitchFamily="82" charset="0"/>
              </a:rPr>
              <a:t>the missing number</a:t>
            </a:r>
            <a:r>
              <a:rPr lang="en-US" sz="3600" dirty="0" smtClean="0">
                <a:solidFill>
                  <a:srgbClr val="FFFF00"/>
                </a:solidFill>
                <a:latin typeface="Algerian" pitchFamily="82" charset="0"/>
              </a:rPr>
              <a:t>.</a:t>
            </a:r>
          </a:p>
          <a:p>
            <a:pPr marL="0" indent="0" algn="ctr">
              <a:buNone/>
            </a:pPr>
            <a:endParaRPr lang="en-US" sz="3600" dirty="0">
              <a:solidFill>
                <a:srgbClr val="FFFF00"/>
              </a:solidFill>
              <a:latin typeface="Algerian" pitchFamily="82" charset="0"/>
            </a:endParaRPr>
          </a:p>
          <a:p>
            <a:pPr marL="0" indent="0" algn="ctr">
              <a:buNone/>
            </a:pPr>
            <a:endParaRPr lang="ru-RU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Algerian" pitchFamily="82" charset="0"/>
              </a:rPr>
              <a:t>          </a:t>
            </a:r>
            <a:r>
              <a:rPr lang="en-US" b="1" dirty="0" smtClean="0">
                <a:solidFill>
                  <a:srgbClr val="FF0000"/>
                </a:solidFill>
                <a:latin typeface="Algerian" pitchFamily="82" charset="0"/>
              </a:rPr>
              <a:t>          </a:t>
            </a:r>
            <a:r>
              <a:rPr lang="en-US" b="1" dirty="0">
                <a:solidFill>
                  <a:srgbClr val="FF0000"/>
                </a:solidFill>
                <a:latin typeface="Algerian" pitchFamily="82" charset="0"/>
              </a:rPr>
              <a:t>1                     3            4         5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Algerian" pitchFamily="82" charset="0"/>
              </a:rPr>
              <a:t>_____I_____</a:t>
            </a:r>
            <a:r>
              <a:rPr lang="en-US" b="1" dirty="0">
                <a:solidFill>
                  <a:srgbClr val="FF0000"/>
                </a:solidFill>
                <a:latin typeface="Algerian" pitchFamily="82" charset="0"/>
              </a:rPr>
              <a:t>I_____I_____I_____I_____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4067944" y="4197232"/>
            <a:ext cx="1368152" cy="13533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6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4-конечная звезда 7"/>
          <p:cNvSpPr/>
          <p:nvPr/>
        </p:nvSpPr>
        <p:spPr>
          <a:xfrm>
            <a:off x="215516" y="188640"/>
            <a:ext cx="1800200" cy="148748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9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0" name="6-конечная звезда 9"/>
          <p:cNvSpPr/>
          <p:nvPr/>
        </p:nvSpPr>
        <p:spPr>
          <a:xfrm>
            <a:off x="467544" y="4974542"/>
            <a:ext cx="1296144" cy="115212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7704348" y="764704"/>
            <a:ext cx="1166428" cy="105841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0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" name="Пятно 1 1"/>
          <p:cNvSpPr/>
          <p:nvPr/>
        </p:nvSpPr>
        <p:spPr>
          <a:xfrm>
            <a:off x="7308304" y="5229200"/>
            <a:ext cx="1296144" cy="115212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2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2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Dancing Christmas Tree S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0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2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The Stop of Pythagoras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700808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Thales of Miletus</a:t>
            </a:r>
            <a:endParaRPr lang="ru-RU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T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00FF"/>
                </a:solidFill>
              </a:rPr>
              <a:t>Thales </a:t>
            </a:r>
            <a:r>
              <a:rPr lang="en-US" sz="4400" b="1" dirty="0">
                <a:solidFill>
                  <a:srgbClr val="0000FF"/>
                </a:solidFill>
              </a:rPr>
              <a:t>of Miletus</a:t>
            </a:r>
            <a:endParaRPr lang="ru-RU" sz="4400" b="1" dirty="0">
              <a:solidFill>
                <a:srgbClr val="0000FF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Euclid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86699"/>
            <a:ext cx="2664296" cy="2180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56992"/>
            <a:ext cx="2053321" cy="32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692696"/>
            <a:ext cx="27929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Pythagoras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75" y="171469"/>
            <a:ext cx="3744416" cy="4992554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5" y="1764207"/>
            <a:ext cx="4477418" cy="3341357"/>
          </a:xfrm>
        </p:spPr>
      </p:pic>
      <p:sp>
        <p:nvSpPr>
          <p:cNvPr id="15" name="TextBox 14"/>
          <p:cNvSpPr txBox="1"/>
          <p:nvPr/>
        </p:nvSpPr>
        <p:spPr>
          <a:xfrm>
            <a:off x="5289532" y="3956457"/>
            <a:ext cx="2948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Archimedes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86" y="4672300"/>
            <a:ext cx="2470595" cy="19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5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3106688" cy="57935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500" b="1" dirty="0" smtClean="0">
                <a:solidFill>
                  <a:srgbClr val="FF0000"/>
                </a:solidFill>
              </a:rPr>
              <a:t>Euclid put all the inventions </a:t>
            </a:r>
            <a:r>
              <a:rPr lang="en-US" sz="3500" b="1" dirty="0">
                <a:solidFill>
                  <a:srgbClr val="FF0000"/>
                </a:solidFill>
              </a:rPr>
              <a:t>o</a:t>
            </a:r>
            <a:r>
              <a:rPr lang="en-US" sz="3500" b="1" dirty="0" smtClean="0">
                <a:solidFill>
                  <a:srgbClr val="FF0000"/>
                </a:solidFill>
              </a:rPr>
              <a:t>f Greek </a:t>
            </a:r>
            <a:r>
              <a:rPr lang="en-US" sz="3500" b="1" dirty="0" err="1" smtClean="0">
                <a:solidFill>
                  <a:srgbClr val="FF0000"/>
                </a:solidFill>
              </a:rPr>
              <a:t>mathematicions</a:t>
            </a:r>
            <a:r>
              <a:rPr lang="en-US" sz="3500" b="1" dirty="0" smtClean="0">
                <a:solidFill>
                  <a:srgbClr val="FF0000"/>
                </a:solidFill>
              </a:rPr>
              <a:t> in thirteen books under the title “The Beginning”.</a:t>
            </a:r>
            <a:endParaRPr lang="ru-RU" sz="35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500" b="1" dirty="0" smtClean="0">
                <a:solidFill>
                  <a:srgbClr val="FF0000"/>
                </a:solidFill>
              </a:rPr>
              <a:t>For two thousands years this work was the textbook in mathematic.</a:t>
            </a:r>
            <a:endParaRPr lang="ru-RU" sz="35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4038600" cy="4462653"/>
          </a:xfrm>
        </p:spPr>
      </p:pic>
    </p:spTree>
    <p:extLst>
      <p:ext uri="{BB962C8B-B14F-4D97-AF65-F5344CB8AC3E}">
        <p14:creationId xmlns:p14="http://schemas.microsoft.com/office/powerpoint/2010/main" val="7127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-171400"/>
            <a:ext cx="3008313" cy="1162050"/>
          </a:xfrm>
        </p:spPr>
        <p:txBody>
          <a:bodyPr>
            <a:normAutofit/>
          </a:bodyPr>
          <a:lstStyle/>
          <a:p>
            <a:r>
              <a:rPr lang="ru-RU" sz="4000" dirty="0" err="1"/>
              <a:t>Subtract</a:t>
            </a:r>
            <a:r>
              <a:rPr lang="ru-RU" sz="4000" dirty="0"/>
              <a:t>: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76647" y="3429000"/>
            <a:ext cx="8219256" cy="3429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3800" b="1" dirty="0">
                <a:solidFill>
                  <a:srgbClr val="FF0000"/>
                </a:solidFill>
              </a:rPr>
              <a:t>Yan runs her own baking company. This morning, Yan's workers baked 1 strawberry pie. They also baked some more after lunch. In total, they baked 3 strawberry pies. How many strawberry pies did Yan's workers bake after lunch?</a:t>
            </a:r>
            <a:endParaRPr lang="ru-RU" sz="3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</a:rPr>
              <a:t>Write a subtraction sentence that fits the story.</a:t>
            </a:r>
            <a:endParaRPr lang="ru-RU" sz="3800" b="1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4618856" cy="9857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http://www.ixl.com/qgen_res/spacer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343275"/>
            <a:ext cx="4762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467544" y="1412776"/>
            <a:ext cx="79208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59632" y="1412776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/>
              <a:t>x</a:t>
            </a:r>
            <a:endParaRPr lang="ru-RU" sz="9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23728" y="1412776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/>
              <a:t>x</a:t>
            </a:r>
            <a:endParaRPr lang="ru-RU" sz="9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87824" y="1412776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/>
              <a:t>x</a:t>
            </a:r>
            <a:endParaRPr lang="ru-RU" sz="9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851920" y="1412776"/>
            <a:ext cx="87248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/>
              <a:t>x</a:t>
            </a:r>
            <a:endParaRPr lang="ru-RU" sz="9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45614" y="2393860"/>
            <a:ext cx="3542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/>
              <a:t>5-4=1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48367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8"/>
            <a:ext cx="2152650" cy="1428750"/>
          </a:xfrm>
        </p:spPr>
      </p:pic>
      <p:pic>
        <p:nvPicPr>
          <p:cNvPr id="9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0648"/>
            <a:ext cx="2152650" cy="142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40968"/>
            <a:ext cx="2152650" cy="1428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1680" y="4941168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/>
              <a:t>3-1=2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301402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63679" y="136141"/>
            <a:ext cx="8208912" cy="198618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59632" y="775290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lgerian" pitchFamily="82" charset="0"/>
              </a:rPr>
              <a:t>OUR TRIP TO MATHLAND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362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6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384" y="6630"/>
            <a:ext cx="5544616" cy="1143000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rgbClr val="FFC000"/>
                </a:solidFill>
                <a:latin typeface="Algerian" pitchFamily="82" charset="0"/>
              </a:rPr>
              <a:t>Geometryland</a:t>
            </a:r>
            <a:endParaRPr lang="ru-RU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04664"/>
            <a:ext cx="5256584" cy="1749871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My 4 sides are just the same</a:t>
            </a:r>
            <a:br>
              <a:rPr lang="en-US" sz="2800" dirty="0"/>
            </a:br>
            <a:r>
              <a:rPr lang="en-US" sz="2800" dirty="0"/>
              <a:t>Turn me around, I don't care</a:t>
            </a:r>
            <a:br>
              <a:rPr lang="en-US" sz="2800" dirty="0"/>
            </a:br>
            <a:r>
              <a:rPr lang="en-US" sz="2800" dirty="0"/>
              <a:t>I'm always the </a:t>
            </a:r>
            <a:r>
              <a:rPr lang="en-US" sz="2800" dirty="0" smtClean="0"/>
              <a:t>same…</a:t>
            </a:r>
          </a:p>
          <a:p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28801"/>
            <a:ext cx="4040188" cy="44973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I am a square!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3882943" cy="378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4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 football shape is mine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Some people think that I'm an egg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But I think I look fine!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5444">
            <a:off x="511351" y="2647655"/>
            <a:ext cx="3344492" cy="272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759">
            <a:off x="4990111" y="2893929"/>
            <a:ext cx="3727555" cy="254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39752" y="574227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I am an oval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827584" y="1934"/>
            <a:ext cx="8064896" cy="5145088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How many triangles are there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</a:p>
          <a:p>
            <a:pPr marL="0" lv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957598" cy="581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1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TRANSLATE THESE PROVERBS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15816" y="764203"/>
            <a:ext cx="6048672" cy="302433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”One man  - no man”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”To kill two birds with one stone”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” Two heads are better than one”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”Two is company, three is none”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”Custom is a second nature</a:t>
            </a:r>
            <a:r>
              <a:rPr lang="en-US" b="1" dirty="0">
                <a:solidFill>
                  <a:srgbClr val="FF0000"/>
                </a:solidFill>
              </a:rPr>
              <a:t>”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5650"/>
            <a:ext cx="61626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6984776" cy="2520280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I’m a mathematician and I’m here to say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I do mathematics everyday.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Sometimes I just use paper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Sometimes I use my head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Or maybe a drawing will do instead.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cer\Desktop\Ирина\математика\iCAX4D9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19" y="2488008"/>
            <a:ext cx="4194571" cy="40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MAKE THE WORD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1.  Three  plus  five  is …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2.  Fifteen  minus  three  is …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3.  Twenty  divided  by  two is … 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4.  Three times  three  is …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5.  Nine  plus  twelve  is …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6.  Twenty - five  minus seven is…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3835033" cy="212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688"/>
            <a:ext cx="2520280" cy="16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lgerian" pitchFamily="82" charset="0"/>
              </a:rPr>
              <a:t>Friendland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5" name="The More We Get Togeth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282261"/>
            <a:ext cx="8920991" cy="50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232963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5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3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animaljr.com/wp-content/uploads/2008/12/winter-math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4752528" cy="639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99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136"/>
            <a:ext cx="5832649" cy="754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5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nta Claus Is Coming To T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8855" y="-3297"/>
            <a:ext cx="942437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059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primitive society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31931"/>
            <a:ext cx="3228504" cy="3016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72" y="1268760"/>
            <a:ext cx="3238500" cy="2286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57132"/>
            <a:ext cx="3357563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4869160"/>
            <a:ext cx="484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053826"/>
            <a:ext cx="49917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These people could count. They needed to count animals, </a:t>
            </a:r>
            <a:r>
              <a:rPr lang="en-US" sz="2800" b="1" i="1" u="sng" dirty="0" smtClean="0">
                <a:solidFill>
                  <a:srgbClr val="002060"/>
                </a:solidFill>
              </a:rPr>
              <a:t>share the profit. </a:t>
            </a:r>
            <a:endParaRPr lang="ru-RU" sz="2800" b="1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First they used fingers and toes for counting. Than they began to take Bones.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75389"/>
            <a:ext cx="2887266" cy="384968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96952"/>
            <a:ext cx="2048194" cy="31384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29000"/>
            <a:ext cx="22002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0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90" y="476672"/>
            <a:ext cx="5645868" cy="4536504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5357813"/>
            <a:ext cx="7772400" cy="15001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01317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On this hunt there  were 2 hands, 1 foot and 2 fingers.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How many people were there?</a:t>
            </a:r>
            <a:endParaRPr lang="ru-RU" sz="4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465" y="4766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The answer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2 </a:t>
            </a:r>
            <a:r>
              <a:rPr lang="en-US" b="1" dirty="0" smtClean="0">
                <a:solidFill>
                  <a:srgbClr val="FF0000"/>
                </a:solidFill>
              </a:rPr>
              <a:t>hands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ru-RU" b="1" dirty="0" smtClean="0">
                <a:solidFill>
                  <a:srgbClr val="FF0000"/>
                </a:solidFill>
              </a:rPr>
              <a:t>10, 1 </a:t>
            </a:r>
            <a:r>
              <a:rPr lang="en-US" b="1" dirty="0" smtClean="0">
                <a:solidFill>
                  <a:srgbClr val="FF0000"/>
                </a:solidFill>
              </a:rPr>
              <a:t>foot</a:t>
            </a:r>
            <a:r>
              <a:rPr lang="ru-RU" b="1" dirty="0" smtClean="0">
                <a:solidFill>
                  <a:srgbClr val="FF0000"/>
                </a:solidFill>
              </a:rPr>
              <a:t>- 5 </a:t>
            </a:r>
            <a:r>
              <a:rPr lang="en-US" b="1" dirty="0" smtClean="0">
                <a:solidFill>
                  <a:srgbClr val="FF0000"/>
                </a:solidFill>
              </a:rPr>
              <a:t>and</a:t>
            </a:r>
            <a:r>
              <a:rPr lang="ru-RU" b="1" dirty="0" smtClean="0">
                <a:solidFill>
                  <a:srgbClr val="FF0000"/>
                </a:solidFill>
              </a:rPr>
              <a:t> 2 </a:t>
            </a:r>
            <a:r>
              <a:rPr lang="en-US" b="1" dirty="0" smtClean="0">
                <a:solidFill>
                  <a:srgbClr val="FF0000"/>
                </a:solidFill>
              </a:rPr>
              <a:t>fingers</a:t>
            </a:r>
            <a:r>
              <a:rPr lang="ru-RU" b="1" dirty="0" smtClean="0">
                <a:solidFill>
                  <a:srgbClr val="FF0000"/>
                </a:solidFill>
              </a:rPr>
              <a:t>. </a:t>
            </a:r>
            <a:r>
              <a:rPr lang="en-US" b="1" dirty="0" smtClean="0">
                <a:solidFill>
                  <a:srgbClr val="FF0000"/>
                </a:solidFill>
              </a:rPr>
              <a:t>                    So there were 17 people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99171"/>
            <a:ext cx="2911126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53572"/>
            <a:ext cx="2142770" cy="2857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82" y="2360029"/>
            <a:ext cx="2881801" cy="1822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0762" y="2671114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+</a:t>
            </a:r>
            <a:endParaRPr lang="ru-RU" sz="7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34650" y="2686632"/>
            <a:ext cx="44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+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94111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THE CITY OF </a:t>
            </a:r>
            <a:r>
              <a:rPr lang="en-US" sz="4800" i="1" u="sng" dirty="0" smtClean="0">
                <a:solidFill>
                  <a:srgbClr val="0000FF"/>
                </a:solidFill>
                <a:latin typeface="Algerian" pitchFamily="82" charset="0"/>
                <a:hlinkClick r:id="rId2" action="ppaction://hlinkfile"/>
              </a:rPr>
              <a:t>pyramid</a:t>
            </a:r>
            <a:r>
              <a:rPr lang="en-US" sz="4800" i="1" u="sng" dirty="0">
                <a:solidFill>
                  <a:srgbClr val="0000FF"/>
                </a:solidFill>
                <a:latin typeface="Algerian" pitchFamily="82" charset="0"/>
              </a:rPr>
              <a:t>s</a:t>
            </a:r>
            <a:endParaRPr lang="ru-RU" sz="4800" u="sng" dirty="0">
              <a:solidFill>
                <a:srgbClr val="0000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89040"/>
            <a:ext cx="3949989" cy="2962492"/>
          </a:xfrm>
        </p:spPr>
      </p:pic>
      <p:sp>
        <p:nvSpPr>
          <p:cNvPr id="9" name="TextBox 8"/>
          <p:cNvSpPr txBox="1"/>
          <p:nvPr/>
        </p:nvSpPr>
        <p:spPr>
          <a:xfrm>
            <a:off x="349211" y="4571836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The development of farming, </a:t>
            </a:r>
            <a:r>
              <a:rPr lang="en-US" sz="2800" b="1" i="1" u="sng" dirty="0" smtClean="0">
                <a:solidFill>
                  <a:srgbClr val="0000FF"/>
                </a:solidFill>
              </a:rPr>
              <a:t>cattle breeding </a:t>
            </a:r>
            <a:r>
              <a:rPr lang="en-US" sz="2800" dirty="0" smtClean="0"/>
              <a:t>and </a:t>
            </a:r>
            <a:r>
              <a:rPr lang="en-US" sz="2800" b="1" i="1" u="sng" dirty="0" smtClean="0">
                <a:solidFill>
                  <a:srgbClr val="002060"/>
                </a:solidFill>
              </a:rPr>
              <a:t>trade</a:t>
            </a:r>
            <a:r>
              <a:rPr lang="en-US" sz="2800" dirty="0" smtClean="0"/>
              <a:t> made people to </a:t>
            </a:r>
            <a:r>
              <a:rPr lang="en-US" sz="2800" b="1" i="1" dirty="0" smtClean="0">
                <a:solidFill>
                  <a:srgbClr val="0000FF"/>
                </a:solidFill>
                <a:hlinkClick r:id="rId5" action="ppaction://hlinkfile"/>
              </a:rPr>
              <a:t>measure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and count.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85" y="1261576"/>
            <a:ext cx="3034924" cy="238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7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387</Words>
  <Application>Microsoft Office PowerPoint</Application>
  <PresentationFormat>Экран (4:3)</PresentationFormat>
  <Paragraphs>84</Paragraphs>
  <Slides>32</Slides>
  <Notes>3</Notes>
  <HiddenSlides>1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Mathematics</vt:lpstr>
      <vt:lpstr>Презентация PowerPoint</vt:lpstr>
      <vt:lpstr>Презентация PowerPoint</vt:lpstr>
      <vt:lpstr>primitive society</vt:lpstr>
      <vt:lpstr>First they used fingers and toes for counting. Than they began to take Bones. </vt:lpstr>
      <vt:lpstr>Презентация PowerPoint</vt:lpstr>
      <vt:lpstr>The answer</vt:lpstr>
      <vt:lpstr>Презентация PowerPoint</vt:lpstr>
      <vt:lpstr>THE CITY OF pyramids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Stop of Pythagoras</vt:lpstr>
      <vt:lpstr>Презентация PowerPoint</vt:lpstr>
      <vt:lpstr>Презентация PowerPoint</vt:lpstr>
      <vt:lpstr>Subtract:</vt:lpstr>
      <vt:lpstr>Презентация PowerPoint</vt:lpstr>
      <vt:lpstr>Презентация PowerPoint</vt:lpstr>
      <vt:lpstr>Geometryland</vt:lpstr>
      <vt:lpstr>Презентация PowerPoint</vt:lpstr>
      <vt:lpstr>A football shape is mine Some people think that I'm an egg But I think I look fine! </vt:lpstr>
      <vt:lpstr>Презентация PowerPoint</vt:lpstr>
      <vt:lpstr>TRANSLATE THESE PROVERBS</vt:lpstr>
      <vt:lpstr>Презентация PowerPoint</vt:lpstr>
      <vt:lpstr>MAKE THE WORD</vt:lpstr>
      <vt:lpstr>Friendland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Acer</dc:creator>
  <cp:lastModifiedBy>Irina</cp:lastModifiedBy>
  <cp:revision>41</cp:revision>
  <dcterms:created xsi:type="dcterms:W3CDTF">2012-12-04T21:32:08Z</dcterms:created>
  <dcterms:modified xsi:type="dcterms:W3CDTF">2013-02-03T14:24:30Z</dcterms:modified>
</cp:coreProperties>
</file>